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oc.qt.io/qt-5/qtcore-module.html" TargetMode="External"/><Relationship Id="rId2" Type="http://schemas.openxmlformats.org/officeDocument/2006/relationships/hyperlink" Target="https://doc.qt.io/qt-5/qtgui-module.html" TargetMode="External"/><Relationship Id="rId3" Type="http://schemas.openxmlformats.org/officeDocument/2006/relationships/hyperlink" Target="https://doc.qt.io/qt-5/qtwidgets-module.html" TargetMode="External"/><Relationship Id="rId4" Type="http://schemas.openxmlformats.org/officeDocument/2006/relationships/hyperlink" Target="https://doc.qt.io/qt-5/qtnetwork-module.html" TargetMode="External"/><Relationship Id="rId5" Type="http://schemas.openxmlformats.org/officeDocument/2006/relationships/hyperlink" Target="https://doc.qt.io/qt-5/qtsql-module.html" TargetMode="External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4.xml"/><Relationship Id="rId3" Type="http://schemas.openxmlformats.org/officeDocument/2006/relationships/slide" Target="slide4.xml"/><Relationship Id="rId4" Type="http://schemas.openxmlformats.org/officeDocument/2006/relationships/slide" Target="slide4.xml"/><Relationship Id="rId5" Type="http://schemas.openxmlformats.org/officeDocument/2006/relationships/slide" Target="slide4.xml"/><Relationship Id="rId6" Type="http://schemas.openxmlformats.org/officeDocument/2006/relationships/slide" Target="slide12.xml"/><Relationship Id="rId7" Type="http://schemas.openxmlformats.org/officeDocument/2006/relationships/slide" Target="slide12.xml"/><Relationship Id="rId8" Type="http://schemas.openxmlformats.org/officeDocument/2006/relationships/slide" Target="slide15.xml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.qt.io/qtforpython" TargetMode="External"/><Relationship Id="rId2" Type="http://schemas.openxmlformats.org/officeDocument/2006/relationships/hyperlink" Target="https://www.jetbrains.com/pycharm/download" TargetMode="External"/><Relationship Id="rId3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doc.qt.io/qtforpython/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ТЕМА 1.</a:t>
            </a:r>
            <a:r>
              <a:rPr b="1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 </a:t>
            </a:r>
            <a:br/>
            <a:r>
              <a:rPr b="1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Модули Qt для создания</a:t>
            </a:r>
            <a:r>
              <a:rPr b="1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 </a:t>
            </a:r>
            <a:r>
              <a:rPr b="1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приложений с графическим интерфейсом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0" y="2880000"/>
            <a:ext cx="1219104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Лекция.</a:t>
            </a:r>
            <a:r>
              <a:rPr b="0" lang="ru-RU" sz="28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 Виджеты и окна.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Иерархия классов и объектов.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78" name="Рисунок 5" descr=""/>
          <p:cNvPicPr/>
          <p:nvPr/>
        </p:nvPicPr>
        <p:blipFill>
          <a:blip r:embed="rId1"/>
          <a:stretch/>
        </p:blipFill>
        <p:spPr>
          <a:xfrm>
            <a:off x="8644680" y="3179880"/>
            <a:ext cx="3385080" cy="352872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Таблица 4"/>
          <p:cNvGraphicFramePr/>
          <p:nvPr/>
        </p:nvGraphicFramePr>
        <p:xfrm>
          <a:off x="0" y="0"/>
          <a:ext cx="12203640" cy="6857280"/>
        </p:xfrm>
        <a:graphic>
          <a:graphicData uri="http://schemas.openxmlformats.org/drawingml/2006/table">
            <a:tbl>
              <a:tblPr/>
              <a:tblGrid>
                <a:gridCol w="2160000"/>
                <a:gridCol w="2520000"/>
                <a:gridCol w="2160000"/>
                <a:gridCol w="5364000"/>
              </a:tblGrid>
              <a:tr h="785880"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Внешний вид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Название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Примечание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Наследование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37480">
                <a:tc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Базовый класс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QObject &amp; QPaintDevice -&gt; QWidget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986400">
                <a:tc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QMdiArea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Окна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MDI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(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многодокументный интерфейс)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 QMdiArea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60156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QDockWidget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«Плавающее» окно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QDockWidget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69840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QComboBoxWidget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QFontComboBox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Выпадающий список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QComboBox -&gt; QFontComboBox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156168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QLineEdit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QTextEdit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QPlainTextEdit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QTextBrowser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Зона редактирования текста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QLineEdit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 QTextEdit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 QPlainTextEdit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 QTextEdit -&gt; QTextBrowser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69840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QSpinBox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QDoubleSpinBox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Счётчик с увеличением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QAbstractSpinBox -&gt; QSpinBox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QAbstractSpinBox -&gt; QDoubleSpinBox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98784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QTimeEdit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QDateEdit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QDateTimeEdit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Работа с временем и датой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QAbstractSpinBox -&gt; QDateTimeEdit -&gt; QTimeEdit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QAbstractSpinBox -&gt; QDateTimeEdit -&gt; QDateEdit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QAbstractSpinBox -&gt; QDateTimeEdit -&gt;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18" name="Рисунок 6" descr=""/>
          <p:cNvPicPr/>
          <p:nvPr/>
        </p:nvPicPr>
        <p:blipFill>
          <a:blip r:embed="rId1"/>
          <a:srcRect l="3715" t="4899" r="5919" b="7087"/>
          <a:stretch/>
        </p:blipFill>
        <p:spPr>
          <a:xfrm>
            <a:off x="675360" y="816120"/>
            <a:ext cx="677160" cy="474480"/>
          </a:xfrm>
          <a:prstGeom prst="rect">
            <a:avLst/>
          </a:prstGeom>
          <a:ln w="0">
            <a:noFill/>
          </a:ln>
        </p:spPr>
      </p:pic>
      <p:pic>
        <p:nvPicPr>
          <p:cNvPr id="119" name="Рисунок 8" descr=""/>
          <p:cNvPicPr/>
          <p:nvPr/>
        </p:nvPicPr>
        <p:blipFill>
          <a:blip r:embed="rId2"/>
          <a:srcRect l="0" t="242" r="4722" b="7627"/>
          <a:stretch/>
        </p:blipFill>
        <p:spPr>
          <a:xfrm>
            <a:off x="602640" y="1433160"/>
            <a:ext cx="831240" cy="696600"/>
          </a:xfrm>
          <a:prstGeom prst="rect">
            <a:avLst/>
          </a:prstGeom>
          <a:ln w="0">
            <a:noFill/>
          </a:ln>
        </p:spPr>
      </p:pic>
      <p:pic>
        <p:nvPicPr>
          <p:cNvPr id="120" name="Рисунок 11" descr=""/>
          <p:cNvPicPr/>
          <p:nvPr/>
        </p:nvPicPr>
        <p:blipFill>
          <a:blip r:embed="rId3"/>
          <a:stretch/>
        </p:blipFill>
        <p:spPr>
          <a:xfrm>
            <a:off x="518760" y="2376720"/>
            <a:ext cx="1061640" cy="414360"/>
          </a:xfrm>
          <a:prstGeom prst="rect">
            <a:avLst/>
          </a:prstGeom>
          <a:ln w="0">
            <a:noFill/>
          </a:ln>
        </p:spPr>
      </p:pic>
      <p:pic>
        <p:nvPicPr>
          <p:cNvPr id="121" name="Рисунок 13" descr=""/>
          <p:cNvPicPr/>
          <p:nvPr/>
        </p:nvPicPr>
        <p:blipFill>
          <a:blip r:embed="rId4"/>
          <a:stretch/>
        </p:blipFill>
        <p:spPr>
          <a:xfrm>
            <a:off x="568800" y="2966040"/>
            <a:ext cx="920160" cy="5882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5" descr=""/>
          <p:cNvPicPr/>
          <p:nvPr/>
        </p:nvPicPr>
        <p:blipFill>
          <a:blip r:embed="rId5"/>
          <a:stretch/>
        </p:blipFill>
        <p:spPr>
          <a:xfrm>
            <a:off x="594720" y="4216680"/>
            <a:ext cx="839160" cy="374040"/>
          </a:xfrm>
          <a:prstGeom prst="rect">
            <a:avLst/>
          </a:prstGeom>
          <a:ln w="0">
            <a:noFill/>
          </a:ln>
        </p:spPr>
      </p:pic>
      <p:pic>
        <p:nvPicPr>
          <p:cNvPr id="123" name="Рисунок 17" descr=""/>
          <p:cNvPicPr/>
          <p:nvPr/>
        </p:nvPicPr>
        <p:blipFill>
          <a:blip r:embed="rId6"/>
          <a:stretch/>
        </p:blipFill>
        <p:spPr>
          <a:xfrm>
            <a:off x="636120" y="5253120"/>
            <a:ext cx="756000" cy="592920"/>
          </a:xfrm>
          <a:prstGeom prst="rect">
            <a:avLst/>
          </a:prstGeom>
          <a:ln w="0">
            <a:noFill/>
          </a:ln>
        </p:spPr>
      </p:pic>
      <p:pic>
        <p:nvPicPr>
          <p:cNvPr id="124" name="Рисунок 19" descr=""/>
          <p:cNvPicPr/>
          <p:nvPr/>
        </p:nvPicPr>
        <p:blipFill>
          <a:blip r:embed="rId7"/>
          <a:stretch/>
        </p:blipFill>
        <p:spPr>
          <a:xfrm>
            <a:off x="467640" y="5985000"/>
            <a:ext cx="1092600" cy="77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Таблица 4"/>
          <p:cNvGraphicFramePr/>
          <p:nvPr/>
        </p:nvGraphicFramePr>
        <p:xfrm>
          <a:off x="0" y="0"/>
          <a:ext cx="12203640" cy="6872400"/>
        </p:xfrm>
        <a:graphic>
          <a:graphicData uri="http://schemas.openxmlformats.org/drawingml/2006/table">
            <a:tbl>
              <a:tblPr/>
              <a:tblGrid>
                <a:gridCol w="2160000"/>
                <a:gridCol w="2520000"/>
                <a:gridCol w="2160000"/>
                <a:gridCol w="5364000"/>
              </a:tblGrid>
              <a:tr h="965160"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Внешний вид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Название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Примечание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Наследование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668160">
                <a:tc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QDial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Контроль диапазона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QAbstractSlider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QDial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688320">
                <a:tc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QScrollBar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Полоса прокрутки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QAbstractSlider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QScrollBar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0940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QSlider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Слайдер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QAbstractSlider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QSlider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58680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QKeySequenceEdit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Проверка нажатия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QKeySequenceEdit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0472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QLabel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Подпись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QLabel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72252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QGraphicsView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Отображение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графики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(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объектов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QGraphicsScene)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QGraphicsView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0472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QCalendarWidget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Календарь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QCalendarWidget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51192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QLCDNumber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«Цифровое табло»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QLCDNumber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0472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QProgressBar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Шкала выполнения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QProgressBar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70632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QOpenGLWidget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Отображение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2D/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3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QOpenGLWidget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6" name="Рисунок 8" descr=""/>
          <p:cNvPicPr/>
          <p:nvPr/>
        </p:nvPicPr>
        <p:blipFill>
          <a:blip r:embed="rId1"/>
          <a:srcRect l="0" t="6106" r="4479" b="4839"/>
          <a:stretch/>
        </p:blipFill>
        <p:spPr>
          <a:xfrm>
            <a:off x="749160" y="1016640"/>
            <a:ext cx="577800" cy="566280"/>
          </a:xfrm>
          <a:prstGeom prst="rect">
            <a:avLst/>
          </a:prstGeom>
          <a:ln w="0">
            <a:noFill/>
          </a:ln>
        </p:spPr>
      </p:pic>
      <p:pic>
        <p:nvPicPr>
          <p:cNvPr id="127" name="Рисунок 9" descr=""/>
          <p:cNvPicPr/>
          <p:nvPr/>
        </p:nvPicPr>
        <p:blipFill>
          <a:blip r:embed="rId2"/>
          <a:stretch/>
        </p:blipFill>
        <p:spPr>
          <a:xfrm>
            <a:off x="575280" y="1704600"/>
            <a:ext cx="988920" cy="566280"/>
          </a:xfrm>
          <a:prstGeom prst="rect">
            <a:avLst/>
          </a:prstGeom>
          <a:ln w="0">
            <a:noFill/>
          </a:ln>
        </p:spPr>
      </p:pic>
      <p:pic>
        <p:nvPicPr>
          <p:cNvPr id="128" name="Рисунок 11" descr=""/>
          <p:cNvPicPr/>
          <p:nvPr/>
        </p:nvPicPr>
        <p:blipFill>
          <a:blip r:embed="rId3"/>
          <a:stretch/>
        </p:blipFill>
        <p:spPr>
          <a:xfrm>
            <a:off x="304200" y="2390760"/>
            <a:ext cx="1514880" cy="392040"/>
          </a:xfrm>
          <a:prstGeom prst="rect">
            <a:avLst/>
          </a:prstGeom>
          <a:ln w="0">
            <a:noFill/>
          </a:ln>
        </p:spPr>
      </p:pic>
      <p:pic>
        <p:nvPicPr>
          <p:cNvPr id="129" name="Рисунок 13" descr=""/>
          <p:cNvPicPr/>
          <p:nvPr/>
        </p:nvPicPr>
        <p:blipFill>
          <a:blip r:embed="rId4"/>
          <a:stretch/>
        </p:blipFill>
        <p:spPr>
          <a:xfrm>
            <a:off x="156240" y="2921400"/>
            <a:ext cx="1810800" cy="392040"/>
          </a:xfrm>
          <a:prstGeom prst="rect">
            <a:avLst/>
          </a:prstGeom>
          <a:ln w="0">
            <a:noFill/>
          </a:ln>
        </p:spPr>
      </p:pic>
      <p:pic>
        <p:nvPicPr>
          <p:cNvPr id="130" name="Рисунок 15" descr=""/>
          <p:cNvPicPr/>
          <p:nvPr/>
        </p:nvPicPr>
        <p:blipFill>
          <a:blip r:embed="rId5"/>
          <a:stretch/>
        </p:blipFill>
        <p:spPr>
          <a:xfrm>
            <a:off x="522720" y="3501360"/>
            <a:ext cx="1030680" cy="39348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16" descr=""/>
          <p:cNvPicPr/>
          <p:nvPr/>
        </p:nvPicPr>
        <p:blipFill>
          <a:blip r:embed="rId6"/>
          <a:stretch/>
        </p:blipFill>
        <p:spPr>
          <a:xfrm>
            <a:off x="534600" y="3990960"/>
            <a:ext cx="1042200" cy="5767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8" descr=""/>
          <p:cNvPicPr/>
          <p:nvPr/>
        </p:nvPicPr>
        <p:blipFill>
          <a:blip r:embed="rId7"/>
          <a:stretch/>
        </p:blipFill>
        <p:spPr>
          <a:xfrm>
            <a:off x="252360" y="4741920"/>
            <a:ext cx="1634400" cy="297360"/>
          </a:xfrm>
          <a:prstGeom prst="rect">
            <a:avLst/>
          </a:prstGeom>
          <a:ln w="0">
            <a:noFill/>
          </a:ln>
        </p:spPr>
      </p:pic>
      <p:pic>
        <p:nvPicPr>
          <p:cNvPr id="133" name="Рисунок 20" descr=""/>
          <p:cNvPicPr/>
          <p:nvPr/>
        </p:nvPicPr>
        <p:blipFill>
          <a:blip r:embed="rId8"/>
          <a:stretch/>
        </p:blipFill>
        <p:spPr>
          <a:xfrm>
            <a:off x="586080" y="5213160"/>
            <a:ext cx="906480" cy="367200"/>
          </a:xfrm>
          <a:prstGeom prst="rect">
            <a:avLst/>
          </a:prstGeom>
          <a:ln w="0">
            <a:noFill/>
          </a:ln>
        </p:spPr>
      </p:pic>
      <p:pic>
        <p:nvPicPr>
          <p:cNvPr id="134" name="Рисунок 22" descr=""/>
          <p:cNvPicPr/>
          <p:nvPr/>
        </p:nvPicPr>
        <p:blipFill>
          <a:blip r:embed="rId9"/>
          <a:stretch/>
        </p:blipFill>
        <p:spPr>
          <a:xfrm>
            <a:off x="266040" y="5704200"/>
            <a:ext cx="1603440" cy="367200"/>
          </a:xfrm>
          <a:prstGeom prst="rect">
            <a:avLst/>
          </a:prstGeom>
          <a:ln w="0">
            <a:noFill/>
          </a:ln>
        </p:spPr>
      </p:pic>
      <p:pic>
        <p:nvPicPr>
          <p:cNvPr id="135" name="Рисунок 23" descr=""/>
          <p:cNvPicPr/>
          <p:nvPr/>
        </p:nvPicPr>
        <p:blipFill>
          <a:blip r:embed="rId10"/>
          <a:stretch/>
        </p:blipFill>
        <p:spPr>
          <a:xfrm>
            <a:off x="534600" y="6245280"/>
            <a:ext cx="976320" cy="5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3.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Концепция «модель - представление»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71892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Смысл концепции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76840" y="1080000"/>
            <a:ext cx="11718360" cy="542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Roboto Black"/>
              </a:rPr>
              <a:t>Модель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– «обёртка» над данными, которая позволяет управлять и взаимодействовать с ними.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Black"/>
              </a:rPr>
              <a:t>Представление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– служит для отображения элементов на экране. Одну модель можно установить сразу в несколько представлений.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Black"/>
              </a:rPr>
              <a:t>Модель выделения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– управляет выделением данных в модели.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Black"/>
              </a:rPr>
              <a:t>Промежуточная модель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– «прослойка» между основной моделью и представлением. Служит для сортировки и фильтрации данных без изменения порядка следования элементов в базовой модели.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Black"/>
              </a:rPr>
              <a:t>Делегат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– обеспечивает компонент для вывода и редактирования данных.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332640" y="704520"/>
            <a:ext cx="11525400" cy="227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QStringListModel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список строк. Отображение через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QListView, QComboBox;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QStringItemModel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двумерная таблица. Отображение через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QTableView, QTreeView.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QStandardItem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создание элементов и вложенных структур.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7034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Виды моделей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1" name="Объект 2"/>
          <p:cNvSpPr/>
          <p:nvPr/>
        </p:nvSpPr>
        <p:spPr>
          <a:xfrm>
            <a:off x="332640" y="3684960"/>
            <a:ext cx="11525400" cy="22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QListView –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 простой список.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QTableView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 – таблица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QTreeView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иерархический список.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2" name="Заголовок 1"/>
          <p:cNvSpPr/>
          <p:nvPr/>
        </p:nvSpPr>
        <p:spPr>
          <a:xfrm>
            <a:off x="0" y="2980440"/>
            <a:ext cx="12191040" cy="703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Виды представлений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4.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Иерархия классов и объектов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2"/>
          <p:cNvSpPr/>
          <p:nvPr/>
        </p:nvSpPr>
        <p:spPr>
          <a:xfrm>
            <a:off x="993960" y="6539400"/>
            <a:ext cx="6431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Light"/>
                <a:ea typeface="DejaVu Sans"/>
              </a:rPr>
              <a:t>* </a:t>
            </a:r>
            <a:r>
              <a:rPr b="0" lang="ru-RU" sz="1200" spc="-1" strike="noStrike">
                <a:solidFill>
                  <a:srgbClr val="000000"/>
                </a:solidFill>
                <a:latin typeface="Roboto Light"/>
                <a:ea typeface="DejaVu Sans"/>
              </a:rPr>
              <a:t>изображение актуально для версии </a:t>
            </a:r>
            <a:r>
              <a:rPr b="0" lang="en-US" sz="1200" spc="-1" strike="noStrike">
                <a:solidFill>
                  <a:srgbClr val="000000"/>
                </a:solidFill>
                <a:latin typeface="Roboto Light"/>
                <a:ea typeface="DejaVu Sans"/>
              </a:rPr>
              <a:t>Qt==</a:t>
            </a:r>
            <a:r>
              <a:rPr b="0" lang="ru-RU" sz="1200" spc="-1" strike="noStrike">
                <a:solidFill>
                  <a:srgbClr val="000000"/>
                </a:solidFill>
                <a:latin typeface="Roboto Light"/>
                <a:ea typeface="DejaVu Sans"/>
              </a:rPr>
              <a:t>4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45" name="Рисунок 5" descr=""/>
          <p:cNvPicPr/>
          <p:nvPr/>
        </p:nvPicPr>
        <p:blipFill>
          <a:blip r:embed="rId1"/>
          <a:stretch/>
        </p:blipFill>
        <p:spPr>
          <a:xfrm>
            <a:off x="3556800" y="99360"/>
            <a:ext cx="4618080" cy="633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390600" y="1362240"/>
            <a:ext cx="11371680" cy="51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</a:rPr>
              <a:t>QtCore: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Roboto Light"/>
                <a:hlinkClick r:id="rId1"/>
              </a:rPr>
              <a:t>https://doc.qt.io/qt-5/qtcore-module.html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</a:rPr>
              <a:t>QtGui: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Roboto Light"/>
                <a:hlinkClick r:id="rId2"/>
              </a:rPr>
              <a:t>https://doc.qt.io/qt-5/qtgui-module.html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</a:rPr>
              <a:t>QtWidgets: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Roboto Light"/>
                <a:hlinkClick r:id="rId3"/>
              </a:rPr>
              <a:t>https://doc.qt.io/qt-5/qtwidgets-module.html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</a:rPr>
              <a:t>QtNetwork: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Roboto Light"/>
                <a:hlinkClick r:id="rId4"/>
              </a:rPr>
              <a:t>https://doc.qt.io/qt-5/qtnetwork-module.html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</a:rPr>
              <a:t>QtSQL: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Roboto Light"/>
                <a:hlinkClick r:id="rId5"/>
              </a:rPr>
              <a:t>https://doc.qt.io/qt-5/qtsql-module.html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71892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Классы основных модулей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</a:rPr>
              <a:t>Qt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boto Black"/>
              </a:rPr>
              <a:t>Спасибо за внимание!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143892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Учебные вопросы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10949400" cy="354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hlinkClick r:id="rId1" action="ppaction://hlinksldjump"/>
              </a:rPr>
              <a:t>Размещение виджетов в приложении.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hlinkClick r:id="rId2" action="ppaction://hlinksldjump"/>
              </a:rPr>
              <a:t>Основные </a:t>
            </a: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hlinkClick r:id="rId3" action="ppaction://hlinksldjump"/>
              </a:rPr>
              <a:t>виджеты</a:t>
            </a: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hlinkClick r:id="rId4" action="ppaction://hlinksldjump"/>
              </a:rPr>
              <a:t> </a:t>
            </a:r>
            <a:r>
              <a:rPr b="0" lang="en-US" sz="3200" spc="-1" strike="noStrike" u="sng">
                <a:solidFill>
                  <a:srgbClr val="0563c1"/>
                </a:solidFill>
                <a:uFillTx/>
                <a:latin typeface="Roboto Light"/>
                <a:hlinkClick r:id="rId5" action="ppaction://hlinksldjump"/>
              </a:rPr>
              <a:t>Qt.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hlinkClick r:id="rId6" action="ppaction://hlinksldjump"/>
              </a:rPr>
              <a:t>Концепция «модель - представление»</a:t>
            </a:r>
            <a:r>
              <a:rPr b="0" lang="en-US" sz="3200" spc="-1" strike="noStrike" u="sng">
                <a:solidFill>
                  <a:srgbClr val="0563c1"/>
                </a:solidFill>
                <a:uFillTx/>
                <a:latin typeface="Roboto Light"/>
                <a:hlinkClick r:id="rId7" action="ppaction://hlinksldjump"/>
              </a:rPr>
              <a:t>.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hlinkClick r:id="rId8" action="ppaction://hlinksldjump"/>
              </a:rPr>
              <a:t>Иерархия классов и объектов.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143892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Источники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Официальная документация: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Roboto Light"/>
                <a:hlinkClick r:id="rId1"/>
              </a:rPr>
              <a:t>https://doc.qt.io/qtforpython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Прохоренок Н. А., Дронов В. А. Python 3 и PyQt 5. Разработка приложений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. 2019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г. </a:t>
            </a:r>
            <a:endParaRPr b="0" lang="ru-RU" sz="2800" spc="-1" strike="noStrike">
              <a:latin typeface="Arial"/>
            </a:endParaRPr>
          </a:p>
        </p:txBody>
      </p:sp>
      <p:graphicFrame>
        <p:nvGraphicFramePr>
          <p:cNvPr id="83" name="Таблица 4"/>
          <p:cNvGraphicFramePr/>
          <p:nvPr/>
        </p:nvGraphicFramePr>
        <p:xfrm>
          <a:off x="1056960" y="3569400"/>
          <a:ext cx="9991440" cy="2725560"/>
        </p:xfrm>
        <a:graphic>
          <a:graphicData uri="http://schemas.openxmlformats.org/drawingml/2006/table">
            <a:tbl>
              <a:tblPr/>
              <a:tblGrid>
                <a:gridCol w="1657800"/>
                <a:gridCol w="1827720"/>
                <a:gridCol w="6506280"/>
              </a:tblGrid>
              <a:tr h="53892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Используемые в курсе инструменты для разработки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IDE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PyCharm CE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2"/>
                        </a:rPr>
                        <a:t>https://www.jetbrains.com/pycharm/download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Окружение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Virtualenv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3"/>
                        </a:rPr>
                        <a:t>https://docs.python.org/3/library/venv.html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VSC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(рекомендовано)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GIT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4"/>
                        </a:rPr>
                        <a:t>https://git-scm.com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Фреймворк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PySide2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5"/>
                        </a:rPr>
                        <a:t>https://doc.qt.io/qtforpython/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Размещение виджетов в приложении.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Таблица 7"/>
          <p:cNvGraphicFramePr/>
          <p:nvPr/>
        </p:nvGraphicFramePr>
        <p:xfrm>
          <a:off x="0" y="0"/>
          <a:ext cx="12191400" cy="685728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713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Создание окна через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QMainWindow: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Создание окна через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QWidget: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614376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6" name="Рисунок 5" descr=""/>
          <p:cNvPicPr/>
          <p:nvPr/>
        </p:nvPicPr>
        <p:blipFill>
          <a:blip r:embed="rId1"/>
          <a:stretch/>
        </p:blipFill>
        <p:spPr>
          <a:xfrm>
            <a:off x="1493280" y="1514160"/>
            <a:ext cx="4422600" cy="4827240"/>
          </a:xfrm>
          <a:prstGeom prst="rect">
            <a:avLst/>
          </a:prstGeom>
          <a:ln w="0">
            <a:noFill/>
          </a:ln>
        </p:spPr>
      </p:pic>
      <p:sp>
        <p:nvSpPr>
          <p:cNvPr id="87" name="Прямоугольник 8"/>
          <p:cNvSpPr/>
          <p:nvPr/>
        </p:nvSpPr>
        <p:spPr>
          <a:xfrm>
            <a:off x="2516760" y="3146040"/>
            <a:ext cx="3321000" cy="15037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ая со стрелкой 10"/>
          <p:cNvSpPr/>
          <p:nvPr/>
        </p:nvSpPr>
        <p:spPr>
          <a:xfrm>
            <a:off x="923400" y="3230640"/>
            <a:ext cx="159228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Box 11"/>
          <p:cNvSpPr/>
          <p:nvPr/>
        </p:nvSpPr>
        <p:spPr>
          <a:xfrm>
            <a:off x="246240" y="2330640"/>
            <a:ext cx="1019520" cy="888840"/>
          </a:xfrm>
          <a:prstGeom prst="rect">
            <a:avLst/>
          </a:prstGeom>
          <a:noFill/>
          <a:ln w="0">
            <a:solidFill>
              <a:srgbClr val="2f5597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Roboto Light"/>
                <a:ea typeface="DejaVu Sans"/>
              </a:rPr>
              <a:t>Код для примера, запустить окно можно и без него</a:t>
            </a:r>
            <a:endParaRPr b="0" lang="ru-RU" sz="1050" spc="-1" strike="noStrike">
              <a:latin typeface="Arial"/>
            </a:endParaRPr>
          </a:p>
        </p:txBody>
      </p:sp>
      <p:pic>
        <p:nvPicPr>
          <p:cNvPr id="90" name="Рисунок 15" descr=""/>
          <p:cNvPicPr/>
          <p:nvPr/>
        </p:nvPicPr>
        <p:blipFill>
          <a:blip r:embed="rId2"/>
          <a:stretch/>
        </p:blipFill>
        <p:spPr>
          <a:xfrm>
            <a:off x="6909480" y="1840680"/>
            <a:ext cx="4626000" cy="36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71892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Варианты добавления виджетов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720" y="1073880"/>
            <a:ext cx="11424600" cy="541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Напрямую: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Через компоновку: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Через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QtDesigner.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93" name="Рисунок 4" descr=""/>
          <p:cNvPicPr/>
          <p:nvPr/>
        </p:nvPicPr>
        <p:blipFill>
          <a:blip r:embed="rId1"/>
          <a:stretch/>
        </p:blipFill>
        <p:spPr>
          <a:xfrm>
            <a:off x="703080" y="1543680"/>
            <a:ext cx="7900200" cy="31572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10" descr=""/>
          <p:cNvPicPr/>
          <p:nvPr/>
        </p:nvPicPr>
        <p:blipFill>
          <a:blip r:embed="rId2"/>
          <a:stretch/>
        </p:blipFill>
        <p:spPr>
          <a:xfrm>
            <a:off x="624960" y="3154680"/>
            <a:ext cx="4348080" cy="2015640"/>
          </a:xfrm>
          <a:prstGeom prst="rect">
            <a:avLst/>
          </a:prstGeom>
          <a:ln w="0">
            <a:noFill/>
          </a:ln>
        </p:spPr>
      </p:pic>
      <p:sp>
        <p:nvSpPr>
          <p:cNvPr id="95" name="TextBox 11"/>
          <p:cNvSpPr/>
          <p:nvPr/>
        </p:nvSpPr>
        <p:spPr>
          <a:xfrm>
            <a:off x="1292760" y="2655000"/>
            <a:ext cx="3246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QMainWindow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96" name="Рисунок 13" descr=""/>
          <p:cNvPicPr/>
          <p:nvPr/>
        </p:nvPicPr>
        <p:blipFill>
          <a:blip r:embed="rId3"/>
          <a:stretch/>
        </p:blipFill>
        <p:spPr>
          <a:xfrm>
            <a:off x="5852160" y="3154680"/>
            <a:ext cx="5253840" cy="1398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14"/>
          <p:cNvSpPr/>
          <p:nvPr/>
        </p:nvSpPr>
        <p:spPr>
          <a:xfrm>
            <a:off x="6073560" y="2653200"/>
            <a:ext cx="1682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QWidget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Основные виджеты 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Qt.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Таблица 4"/>
          <p:cNvGraphicFramePr/>
          <p:nvPr/>
        </p:nvGraphicFramePr>
        <p:xfrm>
          <a:off x="0" y="0"/>
          <a:ext cx="12203640" cy="6857280"/>
        </p:xfrm>
        <a:graphic>
          <a:graphicData uri="http://schemas.openxmlformats.org/drawingml/2006/table">
            <a:tbl>
              <a:tblPr/>
              <a:tblGrid>
                <a:gridCol w="2160000"/>
                <a:gridCol w="2520000"/>
                <a:gridCol w="2160000"/>
                <a:gridCol w="5364000"/>
              </a:tblGrid>
              <a:tr h="785880"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Внешний вид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Название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Примечание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Наследование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606600">
                <a:tc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QPushButton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Командная кнопка.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QAbstractButton -&gt; QPushButton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606600">
                <a:tc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QToolButton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QTollButton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. 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(</a:t>
                      </a:r>
                      <a:r>
                        <a:rPr b="1" lang="ru-RU" sz="1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Создается в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QToolBar)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QAbstractButton -&gt; QToolButton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60156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QRadioButton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Переключатель.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QAbstractButton -&gt; QRadioButton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60156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QCheckBox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«Флажок»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QAbstractButton -&gt; QCheckBox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69840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QCommandLinkButton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Ссылка на команду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QAbstractButton -&gt; QPushButton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QCommandLinkButton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53712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QDialogButtonBox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Макет группы кнопок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QDialogButtonBox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98604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QListView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QListWidget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QUndoView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Список элементов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 QAbstractItemView -&gt; QListView -&gt; QListWidget/QUndoView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143388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QTreeView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QTreeWidget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Древовидный список элементов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 QAbstractItemView -&gt; QTreeView -&gt; QTreeWidget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0" name="Рисунок 9" descr=""/>
          <p:cNvPicPr/>
          <p:nvPr/>
        </p:nvPicPr>
        <p:blipFill>
          <a:blip r:embed="rId1"/>
          <a:srcRect l="8811" t="18889" r="8917" b="20278"/>
          <a:stretch/>
        </p:blipFill>
        <p:spPr>
          <a:xfrm>
            <a:off x="390960" y="899280"/>
            <a:ext cx="1521360" cy="340560"/>
          </a:xfrm>
          <a:prstGeom prst="rect">
            <a:avLst/>
          </a:prstGeom>
          <a:ln w="0">
            <a:noFill/>
          </a:ln>
        </p:spPr>
      </p:pic>
      <p:pic>
        <p:nvPicPr>
          <p:cNvPr id="101" name="Рисунок 3" descr=""/>
          <p:cNvPicPr/>
          <p:nvPr/>
        </p:nvPicPr>
        <p:blipFill>
          <a:blip r:embed="rId2"/>
          <a:srcRect l="31104" t="26271" r="39018" b="31356"/>
          <a:stretch/>
        </p:blipFill>
        <p:spPr>
          <a:xfrm>
            <a:off x="817200" y="1504800"/>
            <a:ext cx="629640" cy="360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0" descr=""/>
          <p:cNvPicPr/>
          <p:nvPr/>
        </p:nvPicPr>
        <p:blipFill>
          <a:blip r:embed="rId3"/>
          <a:srcRect l="2599" t="13071" r="5848" b="14331"/>
          <a:stretch/>
        </p:blipFill>
        <p:spPr>
          <a:xfrm>
            <a:off x="279720" y="2688480"/>
            <a:ext cx="1743120" cy="41184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12" descr=""/>
          <p:cNvPicPr/>
          <p:nvPr/>
        </p:nvPicPr>
        <p:blipFill>
          <a:blip r:embed="rId4"/>
          <a:srcRect l="0" t="0" r="0" b="12182"/>
          <a:stretch/>
        </p:blipFill>
        <p:spPr>
          <a:xfrm>
            <a:off x="352080" y="2129760"/>
            <a:ext cx="1598760" cy="340560"/>
          </a:xfrm>
          <a:prstGeom prst="rect">
            <a:avLst/>
          </a:prstGeom>
          <a:ln w="0">
            <a:noFill/>
          </a:ln>
        </p:spPr>
      </p:pic>
      <p:pic>
        <p:nvPicPr>
          <p:cNvPr id="104" name="Рисунок 14" descr=""/>
          <p:cNvPicPr/>
          <p:nvPr/>
        </p:nvPicPr>
        <p:blipFill>
          <a:blip r:embed="rId5"/>
          <a:stretch/>
        </p:blipFill>
        <p:spPr>
          <a:xfrm>
            <a:off x="159840" y="3412800"/>
            <a:ext cx="1950840" cy="267480"/>
          </a:xfrm>
          <a:prstGeom prst="rect">
            <a:avLst/>
          </a:prstGeom>
          <a:ln w="0">
            <a:noFill/>
          </a:ln>
        </p:spPr>
      </p:pic>
      <p:pic>
        <p:nvPicPr>
          <p:cNvPr id="105" name="Рисунок 16" descr=""/>
          <p:cNvPicPr/>
          <p:nvPr/>
        </p:nvPicPr>
        <p:blipFill>
          <a:blip r:embed="rId6"/>
          <a:stretch/>
        </p:blipFill>
        <p:spPr>
          <a:xfrm>
            <a:off x="319680" y="4055760"/>
            <a:ext cx="1487160" cy="244440"/>
          </a:xfrm>
          <a:prstGeom prst="rect">
            <a:avLst/>
          </a:prstGeom>
          <a:ln w="0">
            <a:noFill/>
          </a:ln>
        </p:spPr>
      </p:pic>
      <p:pic>
        <p:nvPicPr>
          <p:cNvPr id="106" name="Рисунок 18" descr=""/>
          <p:cNvPicPr/>
          <p:nvPr/>
        </p:nvPicPr>
        <p:blipFill>
          <a:blip r:embed="rId7"/>
          <a:stretch/>
        </p:blipFill>
        <p:spPr>
          <a:xfrm>
            <a:off x="510120" y="4559400"/>
            <a:ext cx="1097640" cy="757800"/>
          </a:xfrm>
          <a:prstGeom prst="rect">
            <a:avLst/>
          </a:prstGeom>
          <a:ln w="0">
            <a:noFill/>
          </a:ln>
        </p:spPr>
      </p:pic>
      <p:pic>
        <p:nvPicPr>
          <p:cNvPr id="107" name="Рисунок 20" descr=""/>
          <p:cNvPicPr/>
          <p:nvPr/>
        </p:nvPicPr>
        <p:blipFill>
          <a:blip r:embed="rId8"/>
          <a:stretch/>
        </p:blipFill>
        <p:spPr>
          <a:xfrm>
            <a:off x="457560" y="5517000"/>
            <a:ext cx="1202400" cy="12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Таблица 4"/>
          <p:cNvGraphicFramePr/>
          <p:nvPr/>
        </p:nvGraphicFramePr>
        <p:xfrm>
          <a:off x="0" y="0"/>
          <a:ext cx="12203640" cy="6857280"/>
        </p:xfrm>
        <a:graphic>
          <a:graphicData uri="http://schemas.openxmlformats.org/drawingml/2006/table">
            <a:tbl>
              <a:tblPr/>
              <a:tblGrid>
                <a:gridCol w="2160000"/>
                <a:gridCol w="2520000"/>
                <a:gridCol w="2160000"/>
                <a:gridCol w="5364000"/>
              </a:tblGrid>
              <a:tr h="831600"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Внешний вид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Название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Примечание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Наследование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2520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894960">
                <a:tc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QTableView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QTableWidget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Таблица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 QAbstractItemView -&gt; QTableView -&gt; QTableWidget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1310040"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190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QColumnView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Таблица столбцов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 QAbstractItemView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QColumnView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63648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QGroupBox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Группировка виджетов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 заголовком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QGroupBox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63648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QScrollArea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Зона с прокруткой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QAbstractScrollArea -&gt; QScrollArea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72144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QToolBox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«Аккордеон»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QToolBox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60840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QTabWidget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Зона с вкладками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 -&gt; QTabWidget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60840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QStackedWidget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Стек окон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QStackedWidget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609840">
                <a:tc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QFrame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Группировка виджетов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QWidget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&gt; QFrame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9" name="Рисунок 5" descr=""/>
          <p:cNvPicPr/>
          <p:nvPr/>
        </p:nvPicPr>
        <p:blipFill>
          <a:blip r:embed="rId1"/>
          <a:stretch/>
        </p:blipFill>
        <p:spPr>
          <a:xfrm>
            <a:off x="452160" y="871920"/>
            <a:ext cx="1300320" cy="801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7" descr=""/>
          <p:cNvPicPr/>
          <p:nvPr/>
        </p:nvPicPr>
        <p:blipFill>
          <a:blip r:embed="rId2"/>
          <a:stretch/>
        </p:blipFill>
        <p:spPr>
          <a:xfrm>
            <a:off x="232560" y="1811880"/>
            <a:ext cx="1749240" cy="11498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9" descr=""/>
          <p:cNvPicPr/>
          <p:nvPr/>
        </p:nvPicPr>
        <p:blipFill>
          <a:blip r:embed="rId3"/>
          <a:srcRect l="0" t="0" r="2280" b="6955"/>
          <a:stretch/>
        </p:blipFill>
        <p:spPr>
          <a:xfrm>
            <a:off x="406800" y="3101040"/>
            <a:ext cx="1348200" cy="530640"/>
          </a:xfrm>
          <a:prstGeom prst="rect">
            <a:avLst/>
          </a:prstGeom>
          <a:ln w="0">
            <a:noFill/>
          </a:ln>
        </p:spPr>
      </p:pic>
      <p:pic>
        <p:nvPicPr>
          <p:cNvPr id="112" name="Рисунок 11" descr=""/>
          <p:cNvPicPr/>
          <p:nvPr/>
        </p:nvPicPr>
        <p:blipFill>
          <a:blip r:embed="rId4"/>
          <a:stretch/>
        </p:blipFill>
        <p:spPr>
          <a:xfrm>
            <a:off x="602280" y="3709800"/>
            <a:ext cx="956880" cy="547560"/>
          </a:xfrm>
          <a:prstGeom prst="rect">
            <a:avLst/>
          </a:prstGeom>
          <a:ln w="0">
            <a:noFill/>
          </a:ln>
        </p:spPr>
      </p:pic>
      <p:pic>
        <p:nvPicPr>
          <p:cNvPr id="113" name="Рисунок 4" descr=""/>
          <p:cNvPicPr/>
          <p:nvPr/>
        </p:nvPicPr>
        <p:blipFill>
          <a:blip r:embed="rId5"/>
          <a:srcRect l="3609" t="0" r="3609" b="6296"/>
          <a:stretch/>
        </p:blipFill>
        <p:spPr>
          <a:xfrm>
            <a:off x="597600" y="4369680"/>
            <a:ext cx="961560" cy="606600"/>
          </a:xfrm>
          <a:prstGeom prst="rect">
            <a:avLst/>
          </a:prstGeom>
          <a:ln w="0">
            <a:noFill/>
          </a:ln>
        </p:spPr>
      </p:pic>
      <p:pic>
        <p:nvPicPr>
          <p:cNvPr id="114" name="Рисунок 6" descr=""/>
          <p:cNvPicPr/>
          <p:nvPr/>
        </p:nvPicPr>
        <p:blipFill>
          <a:blip r:embed="rId6"/>
          <a:srcRect l="5205" t="0" r="6238" b="16043"/>
          <a:stretch/>
        </p:blipFill>
        <p:spPr>
          <a:xfrm>
            <a:off x="406800" y="5064480"/>
            <a:ext cx="1353240" cy="530640"/>
          </a:xfrm>
          <a:prstGeom prst="rect">
            <a:avLst/>
          </a:prstGeom>
          <a:ln w="0">
            <a:noFill/>
          </a:ln>
        </p:spPr>
      </p:pic>
      <p:pic>
        <p:nvPicPr>
          <p:cNvPr id="115" name="Рисунок 10" descr=""/>
          <p:cNvPicPr/>
          <p:nvPr/>
        </p:nvPicPr>
        <p:blipFill>
          <a:blip r:embed="rId7"/>
          <a:stretch/>
        </p:blipFill>
        <p:spPr>
          <a:xfrm>
            <a:off x="607320" y="5677200"/>
            <a:ext cx="951840" cy="518760"/>
          </a:xfrm>
          <a:prstGeom prst="rect">
            <a:avLst/>
          </a:prstGeom>
          <a:ln w="0">
            <a:noFill/>
          </a:ln>
        </p:spPr>
      </p:pic>
      <p:pic>
        <p:nvPicPr>
          <p:cNvPr id="116" name="Рисунок 14" descr=""/>
          <p:cNvPicPr/>
          <p:nvPr/>
        </p:nvPicPr>
        <p:blipFill>
          <a:blip r:embed="rId8"/>
          <a:stretch/>
        </p:blipFill>
        <p:spPr>
          <a:xfrm>
            <a:off x="626400" y="6288480"/>
            <a:ext cx="951840" cy="52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Application>LibreOffice/7.2.2.2$Windows_X86_64 LibreOffice_project/02b2acce88a210515b4a5bb2e46cbfb63fe97d56</Application>
  <AppVersion>15.0000</AppVersion>
  <Words>860</Words>
  <Paragraphs>208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2021-02-13T13:15:15Z</dcterms:created>
  <dc:creator>vlad</dc:creator>
  <dc:description/>
  <dc:language>ru-RU</dc:language>
  <cp:lastModifiedBy/>
  <dcterms:modified xsi:type="dcterms:W3CDTF">2022-06-14T12:42:32Z</dcterms:modified>
  <cp:revision>141</cp:revision>
  <dc:subject/>
  <dc:title>Тема 1. Модули Qt для создания приложений с графическим интерфейсом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18</vt:i4>
  </property>
</Properties>
</file>