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Roboto Black"/>
              </a:rPr>
              <a:t>Образец заголовка</a:t>
            </a:r>
            <a:endParaRPr b="0" lang="en-US" sz="60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1095B7A-056D-4530-83BA-B2F233FD14A3}" type="datetime">
              <a:rPr b="0" lang="en-US" sz="1200" spc="-1" strike="noStrike">
                <a:solidFill>
                  <a:srgbClr val="8b8b8b"/>
                </a:solidFill>
                <a:latin typeface="Roboto Light"/>
              </a:rPr>
              <a:t>6/14/22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6537FE-1A64-4D1D-9EF3-9981E4A8B0D9}" type="slidenum">
              <a:rPr b="0" lang="en-US" sz="1200" spc="-1" strike="noStrike">
                <a:solidFill>
                  <a:srgbClr val="8b8b8b"/>
                </a:solidFill>
                <a:latin typeface="Roboto Light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Для правки структуры щёлкните мышью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Второй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Образец заголовка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Образец текста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Второй уровень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Третий уровень</a:t>
            </a:r>
            <a:endParaRPr b="0" lang="en-US" sz="2000" spc="-1" strike="noStrike">
              <a:solidFill>
                <a:srgbClr val="000000"/>
              </a:solidFill>
              <a:latin typeface="Roboto Light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Четвертый уровень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Пятый уровень</a:t>
            </a:r>
            <a:endParaRPr b="0" lang="en-US" sz="1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692AFA4-0C26-4F8F-AE9F-3A082362059E}" type="datetime">
              <a:rPr b="0" lang="en-US" sz="1200" spc="-1" strike="noStrike">
                <a:solidFill>
                  <a:srgbClr val="8b8b8b"/>
                </a:solidFill>
                <a:latin typeface="Roboto Light"/>
              </a:rPr>
              <a:t>6/14/22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4B23009-5AF7-4810-B41C-57BC71EF59AC}" type="slidenum">
              <a:rPr b="0" lang="en-US" sz="1200" spc="-1" strike="noStrike">
                <a:solidFill>
                  <a:srgbClr val="8b8b8b"/>
                </a:solidFill>
                <a:latin typeface="Roboto Light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4.xml"/><Relationship Id="rId2" Type="http://schemas.openxmlformats.org/officeDocument/2006/relationships/slide" Target="slide7.xml"/><Relationship Id="rId3" Type="http://schemas.openxmlformats.org/officeDocument/2006/relationships/slide" Target="slide11.xm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.qt.io/qtforpython" TargetMode="External"/><Relationship Id="rId2" Type="http://schemas.openxmlformats.org/officeDocument/2006/relationships/hyperlink" Target="https://www.jetbrains.com/pycharm/download" TargetMode="External"/><Relationship Id="rId3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doc.qt.io/qtforpython/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743920" cy="28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ТЕМА 2. 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Событийно-ориентированное программирование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0" y="2880000"/>
            <a:ext cx="1219176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Лекция.</a:t>
            </a:r>
            <a:r>
              <a:rPr b="0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 Обработка событий средствами </a:t>
            </a:r>
            <a:r>
              <a:rPr b="0" lang="en-US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Qt.</a:t>
            </a:r>
            <a:r>
              <a:rPr b="0" lang="ru-RU" sz="2400" spc="-1" strike="noStrike">
                <a:solidFill>
                  <a:srgbClr val="d5d5d5"/>
                </a:solidFill>
                <a:latin typeface="Roboto Medium"/>
                <a:ea typeface="Roboto Medium"/>
              </a:rPr>
              <a:t>.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84" name="Рисунок 4" descr=""/>
          <p:cNvPicPr/>
          <p:nvPr/>
        </p:nvPicPr>
        <p:blipFill>
          <a:blip r:embed="rId1"/>
          <a:stretch/>
        </p:blipFill>
        <p:spPr>
          <a:xfrm>
            <a:off x="8644680" y="3179880"/>
            <a:ext cx="3385800" cy="3529440"/>
          </a:xfrm>
          <a:prstGeom prst="rect">
            <a:avLst/>
          </a:prstGeom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Переопределение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 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метода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event() 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 (продолжение)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3" name="Рисунок 5" descr=""/>
          <p:cNvPicPr/>
          <p:nvPr/>
        </p:nvPicPr>
        <p:blipFill>
          <a:blip r:embed="rId1"/>
          <a:stretch/>
        </p:blipFill>
        <p:spPr>
          <a:xfrm>
            <a:off x="2307960" y="2833560"/>
            <a:ext cx="7575840" cy="3719880"/>
          </a:xfrm>
          <a:prstGeom prst="rect">
            <a:avLst/>
          </a:prstGeom>
          <a:ln w="0">
            <a:noFill/>
          </a:ln>
        </p:spPr>
      </p:pic>
      <p:sp>
        <p:nvSpPr>
          <p:cNvPr id="114" name="TextBox 6"/>
          <p:cNvSpPr/>
          <p:nvPr/>
        </p:nvSpPr>
        <p:spPr>
          <a:xfrm>
            <a:off x="553320" y="1566360"/>
            <a:ext cx="110084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Roboto Light"/>
              </a:rPr>
              <a:t>Правильный вариант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, если хотим переопределить не только метод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event(),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но и задать дополнительное поведение, переопределив метод другого конкретного события.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5" name="TextBox 7"/>
          <p:cNvSpPr/>
          <p:nvPr/>
        </p:nvSpPr>
        <p:spPr>
          <a:xfrm>
            <a:off x="6942240" y="3007800"/>
            <a:ext cx="28152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Roboto Light"/>
              </a:rPr>
              <a:t>Какой будет результат выполнения данного фрагмента кода?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Объект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3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Фильтр событий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Метод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eventFilter()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380880" y="1181160"/>
            <a:ext cx="11429640" cy="474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Данный метод предоставляет возможность одного экземпляра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QObject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отслеживать события, предназначенные для другого экземпляра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QObject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до того как последний получит их.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Так же позволяет определять нестандартное поведение для конкретного экземпляра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QObject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путем отбора необходимых событий и экземпляров.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Пример: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19" name="TextBox 18"/>
          <p:cNvSpPr/>
          <p:nvPr/>
        </p:nvSpPr>
        <p:spPr>
          <a:xfrm>
            <a:off x="3352680" y="5380560"/>
            <a:ext cx="4743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Чем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eventFilter() </a:t>
            </a: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отличается от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event()?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0" name="Рисунок 19" descr=""/>
          <p:cNvPicPr/>
          <p:nvPr/>
        </p:nvPicPr>
        <p:blipFill>
          <a:blip r:embed="rId1"/>
          <a:stretch/>
        </p:blipFill>
        <p:spPr>
          <a:xfrm>
            <a:off x="1059480" y="4336560"/>
            <a:ext cx="8929440" cy="9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1"/>
          <p:cNvSpPr/>
          <p:nvPr/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Установка фильтра событий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380880" y="1181160"/>
            <a:ext cx="11429640" cy="3266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Регистрируем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фильтр событий, вызовом метода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installEventFilter()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у того объекта, которому предназначены события: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  <a:p>
            <a:pPr marL="457200" indent="-4572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Создаём обработчик перехваченных событий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eventFilter():</a:t>
            </a:r>
            <a:endParaRPr b="0" lang="en-US" sz="24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23" name="Рисунок 6" descr=""/>
          <p:cNvPicPr/>
          <p:nvPr/>
        </p:nvPicPr>
        <p:blipFill>
          <a:blip r:embed="rId1"/>
          <a:stretch/>
        </p:blipFill>
        <p:spPr>
          <a:xfrm>
            <a:off x="914400" y="2009880"/>
            <a:ext cx="4128120" cy="352080"/>
          </a:xfrm>
          <a:prstGeom prst="rect">
            <a:avLst/>
          </a:prstGeom>
          <a:ln w="0">
            <a:noFill/>
          </a:ln>
        </p:spPr>
      </p:pic>
      <p:pic>
        <p:nvPicPr>
          <p:cNvPr id="124" name="Рисунок 9" descr=""/>
          <p:cNvPicPr/>
          <p:nvPr/>
        </p:nvPicPr>
        <p:blipFill>
          <a:blip r:embed="rId2"/>
          <a:stretch/>
        </p:blipFill>
        <p:spPr>
          <a:xfrm>
            <a:off x="914400" y="2835720"/>
            <a:ext cx="9143640" cy="1855080"/>
          </a:xfrm>
          <a:prstGeom prst="rect">
            <a:avLst/>
          </a:prstGeom>
          <a:ln w="0">
            <a:noFill/>
          </a:ln>
        </p:spPr>
      </p:pic>
      <p:sp>
        <p:nvSpPr>
          <p:cNvPr id="125" name="TextBox 11"/>
          <p:cNvSpPr/>
          <p:nvPr/>
        </p:nvSpPr>
        <p:spPr>
          <a:xfrm>
            <a:off x="247680" y="4960440"/>
            <a:ext cx="1162980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Примечание: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Если событие не было обработано по пути к объекту назначения, или самим объектом, то процесс обработки события повторяется, но на этот раз объектом назначения становится виджет-владелец. Так продолжается до тех пор, пока событие не будет обработано, либо пока событие не достигнет виджет самого верхнего уровня. (Пример: событие наведения мыши или активации фокуса ввода)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Roboto Black"/>
              </a:rPr>
              <a:t>Спасибо за внимание!</a:t>
            </a:r>
            <a:endParaRPr b="0" lang="en-US" sz="36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43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Medium"/>
              </a:rPr>
              <a:t>Учебные вопросы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6" name="Объект 2"/>
          <p:cNvSpPr/>
          <p:nvPr/>
        </p:nvSpPr>
        <p:spPr>
          <a:xfrm>
            <a:off x="1141560" y="2249640"/>
            <a:ext cx="10950120" cy="35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 u="sng">
                <a:solidFill>
                  <a:srgbClr val="0563c1"/>
                </a:solidFill>
                <a:uFillTx/>
                <a:latin typeface="Roboto Light"/>
                <a:hlinkClick r:id="rId1" action="ppaction://hlinksldjump"/>
              </a:rPr>
              <a:t>Классы событий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 u="sng">
                <a:solidFill>
                  <a:srgbClr val="0563c1"/>
                </a:solidFill>
                <a:uFillTx/>
                <a:latin typeface="Roboto Light"/>
                <a:hlinkClick r:id="rId2" action="ppaction://hlinksldjump"/>
              </a:rPr>
              <a:t>Перехват событий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 u="sng">
                <a:solidFill>
                  <a:srgbClr val="0563c1"/>
                </a:solidFill>
                <a:uFillTx/>
                <a:latin typeface="Roboto Light"/>
                <a:hlinkClick r:id="rId3" action="ppaction://hlinksldjump"/>
              </a:rPr>
              <a:t>Фильтр событий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43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Источники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Официальная документация: </a:t>
            </a:r>
            <a:r>
              <a:rPr b="0" lang="en-US" sz="2800" spc="-1" strike="noStrike" u="sng">
                <a:solidFill>
                  <a:srgbClr val="e2f0d9"/>
                </a:solidFill>
                <a:uFillTx/>
                <a:latin typeface="Roboto Light"/>
                <a:hlinkClick r:id="rId1"/>
              </a:rPr>
              <a:t>https://doc.qt.io/qtforpython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Прохоренок Н. А., Дронов В. А. Python 3 и PyQt 5. Разработка приложений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. 2019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г. 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graphicFrame>
        <p:nvGraphicFramePr>
          <p:cNvPr id="89" name="Таблица 4"/>
          <p:cNvGraphicFramePr/>
          <p:nvPr/>
        </p:nvGraphicFramePr>
        <p:xfrm>
          <a:off x="1056960" y="3569400"/>
          <a:ext cx="9991800" cy="2694960"/>
        </p:xfrm>
        <a:graphic>
          <a:graphicData uri="http://schemas.openxmlformats.org/drawingml/2006/table">
            <a:tbl>
              <a:tblPr/>
              <a:tblGrid>
                <a:gridCol w="1657800"/>
                <a:gridCol w="1827720"/>
                <a:gridCol w="6506280"/>
              </a:tblGrid>
              <a:tr h="53892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Используемые в курсе инструменты для разработки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IDE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PyCharm CE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2"/>
                        </a:rPr>
                        <a:t>https://www.jetbrains.com/pycharm/download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Окружение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Virtualenv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3"/>
                        </a:rPr>
                        <a:t>https://docs.python.org/3/library/venv.html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0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VSC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(рекомендовано)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GIT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4"/>
                        </a:rPr>
                        <a:t>https://git-scm.com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Фреймворк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PySide2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5"/>
                        </a:rPr>
                        <a:t>https://doc.qt.io/qtforpython/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1.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Классы событий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Рисунок 6" descr=""/>
          <p:cNvPicPr/>
          <p:nvPr/>
        </p:nvPicPr>
        <p:blipFill>
          <a:blip r:embed="rId1"/>
          <a:stretch/>
        </p:blipFill>
        <p:spPr>
          <a:xfrm>
            <a:off x="701280" y="1789920"/>
            <a:ext cx="2342880" cy="38052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Основной цикл приложения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72960" y="1708560"/>
            <a:ext cx="11429640" cy="4788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                          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данная конструкция запускает основной цикл приложения и в процессе выполнения извлекает системные события собственного окна из очереди событий.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События как правило поступают автоматически при их вызове. Однако существуют методы для их отправки вручную (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postEvent()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и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sendEvent())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Получает события стандартный метод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event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(). Для перехвата событий метод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event()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может быть переопределён.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Классы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QEvent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95" name="Рисунок 8" descr=""/>
          <p:cNvPicPr/>
          <p:nvPr/>
        </p:nvPicPr>
        <p:blipFill>
          <a:blip r:embed="rId1"/>
          <a:stretch/>
        </p:blipFill>
        <p:spPr>
          <a:xfrm>
            <a:off x="1172520" y="771120"/>
            <a:ext cx="9838440" cy="439956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48320" y="5317920"/>
            <a:ext cx="11810880" cy="145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Roboto Light"/>
              </a:rPr>
              <a:t>Список всех классов 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</a:rPr>
              <a:t>QEvent:</a:t>
            </a:r>
            <a:endParaRPr b="0" lang="en-US" sz="1400" spc="-1" strike="noStrike">
              <a:solidFill>
                <a:srgbClr val="000000"/>
              </a:solidFill>
              <a:latin typeface="Roboto Light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Roboto Light"/>
              </a:rPr>
              <a:t>QActionEvent, QChildEvent, QCloseEvent, QDragLeaveEvent, QDropEvent, QDynamicPropertyChangeEvent, QEnterEvent, QExposeEvent, QFileOpenEvent, QFocusEvent, QGestureEvent, QGraphicsSceneEvent, QHelpEvent, QHideEvent, QIconDragEvent, QInputEvent, QInputMethodEvent, QInputMethodQueryEvent, QMoveEvent, QPaintEvent, QPlatformSurfaceEvent, QResizeEvent, QScrollEvent, QScrollPrepareEvent, QShortcutEvent, QShowEvent, QStateMachine:: SignalEvent, QStateMachine:: WrappedEvent, QStatusTipEvent, QTimerEvent, QWhatsThisClickedEvent, QWhatsThisClickedEvent 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</a:rPr>
              <a:t>и 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</a:rPr>
              <a:t>QWhatsThisClickedEvent</a:t>
            </a:r>
            <a:endParaRPr b="0" lang="en-US" sz="1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Перехват событий</a:t>
            </a:r>
            <a:endParaRPr b="0" lang="en-US" sz="44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Методы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 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класса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QEvent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72960" y="1708560"/>
            <a:ext cx="11429640" cy="4788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Black"/>
                <a:ea typeface="Roboto Black"/>
              </a:rPr>
              <a:t>accept()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разрешает дальнейшую обработку события;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Black"/>
                <a:ea typeface="Roboto Black"/>
              </a:rPr>
              <a:t>ignore()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запрещает дальнейшую обработку события;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Black"/>
                <a:ea typeface="Roboto Black"/>
              </a:rPr>
              <a:t>setAccepted(bool)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разрешает дальнейшую обработку;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Black"/>
                <a:ea typeface="Roboto Black"/>
              </a:rPr>
              <a:t>isAccepted()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возвращает состояние события;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Black"/>
                <a:ea typeface="Roboto Black"/>
              </a:rPr>
              <a:t>spontaneous()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возвращает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True,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если событие сгенерировано системой,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False,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если внутри программы;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Black"/>
                <a:ea typeface="Roboto Black"/>
              </a:rPr>
              <a:t>type</a:t>
            </a:r>
            <a:r>
              <a:rPr b="0" lang="ru-RU" sz="2800" spc="-1" strike="noStrike">
                <a:solidFill>
                  <a:srgbClr val="000000"/>
                </a:solidFill>
                <a:latin typeface="Roboto Black"/>
                <a:ea typeface="Roboto Black"/>
              </a:rPr>
              <a:t>()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возвращает тип события;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71964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Переопределение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 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метода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event()</a:t>
            </a:r>
            <a:endParaRPr b="0" lang="en-US" sz="2800" spc="-1" strike="noStrike">
              <a:solidFill>
                <a:srgbClr val="000000"/>
              </a:solidFill>
              <a:latin typeface="Roboto Light"/>
            </a:endParaRPr>
          </a:p>
        </p:txBody>
      </p:sp>
      <p:pic>
        <p:nvPicPr>
          <p:cNvPr id="101" name="Рисунок 5" descr=""/>
          <p:cNvPicPr/>
          <p:nvPr/>
        </p:nvPicPr>
        <p:blipFill>
          <a:blip r:embed="rId1"/>
          <a:stretch/>
        </p:blipFill>
        <p:spPr>
          <a:xfrm>
            <a:off x="524880" y="994320"/>
            <a:ext cx="4480560" cy="5986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7" descr=""/>
          <p:cNvPicPr/>
          <p:nvPr/>
        </p:nvPicPr>
        <p:blipFill>
          <a:blip r:embed="rId2"/>
          <a:stretch/>
        </p:blipFill>
        <p:spPr>
          <a:xfrm>
            <a:off x="1050840" y="2336400"/>
            <a:ext cx="3428640" cy="3438000"/>
          </a:xfrm>
          <a:prstGeom prst="rect">
            <a:avLst/>
          </a:prstGeom>
          <a:ln w="0">
            <a:noFill/>
          </a:ln>
        </p:spPr>
      </p:pic>
      <p:sp>
        <p:nvSpPr>
          <p:cNvPr id="103" name="Стрелка: вниз 8"/>
          <p:cNvSpPr/>
          <p:nvPr/>
        </p:nvSpPr>
        <p:spPr>
          <a:xfrm>
            <a:off x="2548800" y="1665360"/>
            <a:ext cx="432720" cy="598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9"/>
          <p:cNvSpPr/>
          <p:nvPr/>
        </p:nvSpPr>
        <p:spPr>
          <a:xfrm>
            <a:off x="235440" y="5858640"/>
            <a:ext cx="4877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События при запуске простого приложения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" name="TextBox 10"/>
          <p:cNvSpPr/>
          <p:nvPr/>
        </p:nvSpPr>
        <p:spPr>
          <a:xfrm>
            <a:off x="5859360" y="970200"/>
            <a:ext cx="523332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Roboto Light"/>
              </a:rPr>
              <a:t>Примечание: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Метод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event() </a:t>
            </a: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является более приоритетным при перехвате событий.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Roboto Light"/>
              </a:rPr>
              <a:t>Пример: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В случае переопределения метода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event()</a:t>
            </a: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 и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closeEvent()</a:t>
            </a: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 в коде приложения, метод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closeEvent() </a:t>
            </a: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срабатывать не будет, а событие будет перехвачено методом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</a:rPr>
              <a:t>event()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06" name="Рисунок 12" descr=""/>
          <p:cNvPicPr/>
          <p:nvPr/>
        </p:nvPicPr>
        <p:blipFill>
          <a:blip r:embed="rId3"/>
          <a:stretch/>
        </p:blipFill>
        <p:spPr>
          <a:xfrm>
            <a:off x="5897160" y="3555720"/>
            <a:ext cx="4877640" cy="1132560"/>
          </a:xfrm>
          <a:prstGeom prst="rect">
            <a:avLst/>
          </a:prstGeom>
          <a:ln w="0">
            <a:noFill/>
          </a:ln>
        </p:spPr>
      </p:pic>
      <p:sp>
        <p:nvSpPr>
          <p:cNvPr id="107" name="Прямая соединительная линия 14"/>
          <p:cNvSpPr/>
          <p:nvPr/>
        </p:nvSpPr>
        <p:spPr>
          <a:xfrm>
            <a:off x="5896800" y="3555360"/>
            <a:ext cx="3080160" cy="4759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6"/>
          <p:cNvSpPr/>
          <p:nvPr/>
        </p:nvSpPr>
        <p:spPr>
          <a:xfrm flipV="1">
            <a:off x="5896800" y="3555360"/>
            <a:ext cx="3080160" cy="4759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Box 20"/>
          <p:cNvSpPr/>
          <p:nvPr/>
        </p:nvSpPr>
        <p:spPr>
          <a:xfrm>
            <a:off x="8332560" y="3625560"/>
            <a:ext cx="2441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Roboto Light"/>
              </a:rPr>
              <a:t>вызываться не будет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0" name="Рисунок 22" descr=""/>
          <p:cNvPicPr/>
          <p:nvPr/>
        </p:nvPicPr>
        <p:blipFill>
          <a:blip r:embed="rId4"/>
          <a:stretch/>
        </p:blipFill>
        <p:spPr>
          <a:xfrm>
            <a:off x="5897160" y="5187600"/>
            <a:ext cx="4877640" cy="1039680"/>
          </a:xfrm>
          <a:prstGeom prst="rect">
            <a:avLst/>
          </a:prstGeom>
          <a:ln w="0">
            <a:noFill/>
          </a:ln>
        </p:spPr>
      </p:pic>
      <p:sp>
        <p:nvSpPr>
          <p:cNvPr id="111" name="TextBox 23"/>
          <p:cNvSpPr/>
          <p:nvPr/>
        </p:nvSpPr>
        <p:spPr>
          <a:xfrm>
            <a:off x="5897160" y="4753440"/>
            <a:ext cx="2435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</a:rPr>
              <a:t>*выход из ситуации: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Application>LibreOffice/7.2.2.2$Windows_X86_64 LibreOffice_project/02b2acce88a210515b4a5bb2e46cbfb63fe97d56</Application>
  <AppVersion>15.0000</AppVersion>
  <Words>567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2021-02-13T13:15:15Z</dcterms:created>
  <dc:creator>vlad</dc:creator>
  <dc:description/>
  <dc:language>ru-RU</dc:language>
  <cp:lastModifiedBy/>
  <dcterms:modified xsi:type="dcterms:W3CDTF">2022-06-14T12:40:06Z</dcterms:modified>
  <cp:revision>76</cp:revision>
  <dc:subject/>
  <dc:title>Тема 1. Модули Qt для создания приложений с графическим интерфейсом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14</vt:i4>
  </property>
</Properties>
</file>