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.qt.io/qtforpython" TargetMode="External"/><Relationship Id="rId2" Type="http://schemas.openxmlformats.org/officeDocument/2006/relationships/hyperlink" Target="https://www.jetbrains.com/pycharm/download" TargetMode="External"/><Relationship Id="rId3" Type="http://schemas.openxmlformats.org/officeDocument/2006/relationships/hyperlink" Target="https://docs.python.org/3/library/venv.html" TargetMode="External"/><Relationship Id="rId4" Type="http://schemas.openxmlformats.org/officeDocument/2006/relationships/hyperlink" Target="https://git-scm.com/" TargetMode="External"/><Relationship Id="rId5" Type="http://schemas.openxmlformats.org/officeDocument/2006/relationships/hyperlink" Target="https://doc.qt.io/qtforpython/" TargetMode="Externa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c.qt.io/qt-5/qwidget.html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743560" cy="2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ТЕМА 2. </a:t>
            </a:r>
            <a:br>
              <a:rPr sz="4400"/>
            </a:br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Событийно-ориентированное программирование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.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0" y="2880000"/>
            <a:ext cx="12191400" cy="10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Лекция.</a:t>
            </a:r>
            <a:r>
              <a:rPr b="0" lang="ru-RU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 Взаимодействие элементов управления посредством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сигналов/слотов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Рисунок 4" descr=""/>
          <p:cNvPicPr/>
          <p:nvPr/>
        </p:nvPicPr>
        <p:blipFill>
          <a:blip r:embed="rId1"/>
          <a:stretch/>
        </p:blipFill>
        <p:spPr>
          <a:xfrm>
            <a:off x="8856720" y="3525480"/>
            <a:ext cx="2886840" cy="3009600"/>
          </a:xfrm>
          <a:prstGeom prst="rect">
            <a:avLst/>
          </a:prstGeom>
          <a:ln w="0">
            <a:noFill/>
          </a:ln>
          <a:effectLst>
            <a:outerShdw algn="bl" blurRad="50760" dir="189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Понятие многопоточного программирования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34080" y="1080000"/>
            <a:ext cx="11528640" cy="543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222222"/>
                </a:solidFill>
                <a:latin typeface="Roboto Light"/>
              </a:rPr>
              <a:t>При запуске слота, основной цикл приложения блокируется. Если операция выполняется быстро, то пользователь не замечает блокирования </a:t>
            </a:r>
            <a:r>
              <a:rPr b="0" lang="en-US" sz="2800" spc="-1" strike="noStrike">
                <a:solidFill>
                  <a:srgbClr val="222222"/>
                </a:solidFill>
                <a:latin typeface="Roboto Light"/>
              </a:rPr>
              <a:t>GUI, </a:t>
            </a:r>
            <a:r>
              <a:rPr b="0" lang="ru-RU" sz="2800" spc="-1" strike="noStrike">
                <a:solidFill>
                  <a:srgbClr val="222222"/>
                </a:solidFill>
                <a:latin typeface="Roboto Light"/>
              </a:rPr>
              <a:t>однако, если операция подразумевает работу с данными или подсчёты, которые занимают время, приложение будет «зависшим» всё время выполнения расчётов.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222222"/>
                </a:solidFill>
                <a:latin typeface="Roboto Light"/>
              </a:rPr>
              <a:t>Решение: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2222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222222"/>
                </a:solidFill>
                <a:latin typeface="Roboto Light"/>
              </a:rPr>
              <a:t>Использование метода </a:t>
            </a:r>
            <a:r>
              <a:rPr b="0" lang="en-US" sz="3200" spc="-1" strike="noStrike">
                <a:solidFill>
                  <a:srgbClr val="222222"/>
                </a:solidFill>
                <a:latin typeface="Roboto Light"/>
              </a:rPr>
              <a:t>processEvent()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22222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222222"/>
                </a:solidFill>
                <a:latin typeface="Roboto Light"/>
              </a:rPr>
              <a:t>Использование потоков </a:t>
            </a:r>
            <a:r>
              <a:rPr b="0" lang="en-US" sz="3200" spc="-1" strike="noStrike">
                <a:solidFill>
                  <a:srgbClr val="222222"/>
                </a:solidFill>
                <a:latin typeface="Roboto Light"/>
              </a:rPr>
              <a:t>QThread()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Использование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processEvent()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34080" y="1080000"/>
            <a:ext cx="11528640" cy="543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В значимые моменты выполнения кода, есть возможность вызвать стандартный метод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processEvent(),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во время выполнения этой конструкции основной поток снова перехватывает управление, давая возможность обновить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GUI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Рисунок 6" descr=""/>
          <p:cNvPicPr/>
          <p:nvPr/>
        </p:nvPicPr>
        <p:blipFill>
          <a:blip r:embed="rId1"/>
          <a:stretch/>
        </p:blipFill>
        <p:spPr>
          <a:xfrm>
            <a:off x="624240" y="3429000"/>
            <a:ext cx="6590880" cy="2229480"/>
          </a:xfrm>
          <a:prstGeom prst="rect">
            <a:avLst/>
          </a:prstGeom>
          <a:ln w="0">
            <a:noFill/>
          </a:ln>
        </p:spPr>
      </p:pic>
      <p:sp>
        <p:nvSpPr>
          <p:cNvPr id="118" name="Прямоугольник 7"/>
          <p:cNvSpPr/>
          <p:nvPr/>
        </p:nvSpPr>
        <p:spPr>
          <a:xfrm>
            <a:off x="2081880" y="5190840"/>
            <a:ext cx="5035680" cy="35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Прямая со стрелкой 11"/>
          <p:cNvSpPr/>
          <p:nvPr/>
        </p:nvSpPr>
        <p:spPr>
          <a:xfrm flipH="1">
            <a:off x="7117560" y="4192200"/>
            <a:ext cx="1152720" cy="1173960"/>
          </a:xfrm>
          <a:custGeom>
            <a:avLst/>
            <a:gdLst>
              <a:gd name="textAreaLeft" fmla="*/ 360 w 1152720"/>
              <a:gd name="textAreaRight" fmla="*/ 1153440 w 1152720"/>
              <a:gd name="textAreaTop" fmla="*/ 0 h 1173960"/>
              <a:gd name="textAreaBottom" fmla="*/ 1174320 h 1173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Box 12"/>
          <p:cNvSpPr/>
          <p:nvPr/>
        </p:nvSpPr>
        <p:spPr>
          <a:xfrm>
            <a:off x="8271720" y="3429000"/>
            <a:ext cx="22359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Как отработает данный слот, если закомментировать указанную строку?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3"/>
          <p:cNvSpPr/>
          <p:nvPr/>
        </p:nvSpPr>
        <p:spPr>
          <a:xfrm>
            <a:off x="8271720" y="4919040"/>
            <a:ext cx="25174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И какое поведение будет если запустить приложение 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с указанной строкой?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Использование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 </a:t>
            </a: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класса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QThread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34080" y="1080000"/>
            <a:ext cx="11528640" cy="543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Для долгих операций, целесообразно использовать класс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QThread.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Box 5"/>
          <p:cNvSpPr/>
          <p:nvPr/>
        </p:nvSpPr>
        <p:spPr>
          <a:xfrm>
            <a:off x="7639920" y="2892240"/>
            <a:ext cx="303696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DejaVu Sans"/>
              </a:rPr>
              <a:t>Блокирует ли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DejaVu Sans"/>
              </a:rPr>
              <a:t>GIL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DejaVu Sans"/>
              </a:rPr>
              <a:t>потоки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DejaVu Sans"/>
              </a:rPr>
              <a:t>QThread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DejaVu Sans"/>
              </a:rPr>
              <a:t>написанные на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DejaVu Sans"/>
              </a:rPr>
              <a:t>C++?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Рисунок 7" descr=""/>
          <p:cNvPicPr/>
          <p:nvPr/>
        </p:nvPicPr>
        <p:blipFill>
          <a:blip r:embed="rId1"/>
          <a:stretch/>
        </p:blipFill>
        <p:spPr>
          <a:xfrm>
            <a:off x="453240" y="1738440"/>
            <a:ext cx="5641920" cy="2636640"/>
          </a:xfrm>
          <a:prstGeom prst="rect">
            <a:avLst/>
          </a:prstGeom>
          <a:ln w="0">
            <a:noFill/>
          </a:ln>
        </p:spPr>
      </p:pic>
      <p:pic>
        <p:nvPicPr>
          <p:cNvPr id="126" name="Рисунок 9" descr=""/>
          <p:cNvPicPr/>
          <p:nvPr/>
        </p:nvPicPr>
        <p:blipFill>
          <a:blip r:embed="rId2"/>
          <a:stretch/>
        </p:blipFill>
        <p:spPr>
          <a:xfrm>
            <a:off x="453240" y="4829760"/>
            <a:ext cx="5664240" cy="726480"/>
          </a:xfrm>
          <a:prstGeom prst="rect">
            <a:avLst/>
          </a:prstGeom>
          <a:ln w="0">
            <a:noFill/>
          </a:ln>
        </p:spPr>
      </p:pic>
      <p:sp>
        <p:nvSpPr>
          <p:cNvPr id="127" name="TextBox 10"/>
          <p:cNvSpPr/>
          <p:nvPr/>
        </p:nvSpPr>
        <p:spPr>
          <a:xfrm>
            <a:off x="453240" y="5699880"/>
            <a:ext cx="56642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В данном случае блокировки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GUI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происходить не будет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Передача данных в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QThread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34080" y="1080000"/>
            <a:ext cx="11528640" cy="543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Передача данных в метод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__init__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() при инициализации класса, унаследованного от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QThread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Создание методов-сеттеров в классе, который унаследован от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QThread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Рисунок 8" descr=""/>
          <p:cNvPicPr/>
          <p:nvPr/>
        </p:nvPicPr>
        <p:blipFill>
          <a:blip r:embed="rId1"/>
          <a:stretch/>
        </p:blipFill>
        <p:spPr>
          <a:xfrm>
            <a:off x="639360" y="2047320"/>
            <a:ext cx="5128560" cy="1511280"/>
          </a:xfrm>
          <a:prstGeom prst="rect">
            <a:avLst/>
          </a:prstGeom>
          <a:ln w="0">
            <a:noFill/>
          </a:ln>
        </p:spPr>
      </p:pic>
      <p:pic>
        <p:nvPicPr>
          <p:cNvPr id="131" name="Рисунок 10" descr=""/>
          <p:cNvPicPr/>
          <p:nvPr/>
        </p:nvPicPr>
        <p:blipFill>
          <a:blip r:embed="rId2"/>
          <a:stretch/>
        </p:blipFill>
        <p:spPr>
          <a:xfrm>
            <a:off x="6322680" y="2047320"/>
            <a:ext cx="4764960" cy="3387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2" descr=""/>
          <p:cNvPicPr/>
          <p:nvPr/>
        </p:nvPicPr>
        <p:blipFill>
          <a:blip r:embed="rId3"/>
          <a:stretch/>
        </p:blipFill>
        <p:spPr>
          <a:xfrm>
            <a:off x="579960" y="4948560"/>
            <a:ext cx="6363000" cy="1511280"/>
          </a:xfrm>
          <a:prstGeom prst="rect">
            <a:avLst/>
          </a:prstGeom>
          <a:ln w="0">
            <a:noFill/>
          </a:ln>
        </p:spPr>
      </p:pic>
      <p:pic>
        <p:nvPicPr>
          <p:cNvPr id="133" name="Рисунок 16" descr=""/>
          <p:cNvPicPr/>
          <p:nvPr/>
        </p:nvPicPr>
        <p:blipFill>
          <a:blip r:embed="rId4"/>
          <a:stretch/>
        </p:blipFill>
        <p:spPr>
          <a:xfrm>
            <a:off x="7152840" y="4948560"/>
            <a:ext cx="4704480" cy="93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379800" y="1378800"/>
            <a:ext cx="11436480" cy="510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Сигналы потока: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Завершение потока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: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Управление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QThread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Рисунок 5" descr=""/>
          <p:cNvPicPr/>
          <p:nvPr/>
        </p:nvPicPr>
        <p:blipFill>
          <a:blip r:embed="rId1"/>
          <a:stretch/>
        </p:blipFill>
        <p:spPr>
          <a:xfrm>
            <a:off x="487800" y="1981440"/>
            <a:ext cx="8557920" cy="873720"/>
          </a:xfrm>
          <a:prstGeom prst="rect">
            <a:avLst/>
          </a:prstGeom>
          <a:ln w="0">
            <a:noFill/>
          </a:ln>
        </p:spPr>
      </p:pic>
      <p:pic>
        <p:nvPicPr>
          <p:cNvPr id="137" name="Рисунок 7" descr=""/>
          <p:cNvPicPr/>
          <p:nvPr/>
        </p:nvPicPr>
        <p:blipFill>
          <a:blip r:embed="rId2"/>
          <a:stretch/>
        </p:blipFill>
        <p:spPr>
          <a:xfrm>
            <a:off x="487800" y="3458520"/>
            <a:ext cx="3309840" cy="2553480"/>
          </a:xfrm>
          <a:prstGeom prst="rect">
            <a:avLst/>
          </a:prstGeom>
          <a:ln w="0">
            <a:noFill/>
          </a:ln>
        </p:spPr>
      </p:pic>
      <p:sp>
        <p:nvSpPr>
          <p:cNvPr id="138" name="Прямая соединительная линия 9"/>
          <p:cNvSpPr/>
          <p:nvPr/>
        </p:nvSpPr>
        <p:spPr>
          <a:xfrm>
            <a:off x="1730160" y="4163760"/>
            <a:ext cx="858240" cy="3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Рисунок 11" descr=""/>
          <p:cNvPicPr/>
          <p:nvPr/>
        </p:nvPicPr>
        <p:blipFill>
          <a:blip r:embed="rId3"/>
          <a:stretch/>
        </p:blipFill>
        <p:spPr>
          <a:xfrm>
            <a:off x="4926960" y="3930120"/>
            <a:ext cx="6996960" cy="1479960"/>
          </a:xfrm>
          <a:prstGeom prst="rect">
            <a:avLst/>
          </a:prstGeom>
          <a:ln w="0">
            <a:noFill/>
          </a:ln>
        </p:spPr>
      </p:pic>
      <p:sp>
        <p:nvSpPr>
          <p:cNvPr id="140" name="Прямая со стрелкой 13"/>
          <p:cNvSpPr/>
          <p:nvPr/>
        </p:nvSpPr>
        <p:spPr>
          <a:xfrm>
            <a:off x="3587400" y="4053960"/>
            <a:ext cx="1884240" cy="1108080"/>
          </a:xfrm>
          <a:custGeom>
            <a:avLst/>
            <a:gdLst>
              <a:gd name="textAreaLeft" fmla="*/ 0 w 1884240"/>
              <a:gd name="textAreaRight" fmla="*/ 1884600 w 1884240"/>
              <a:gd name="textAreaTop" fmla="*/ 0 h 1108080"/>
              <a:gd name="textAreaBottom" fmla="*/ 1108440 h 1108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3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Генерация сигналов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/>
          </p:nvPr>
        </p:nvSpPr>
        <p:spPr>
          <a:xfrm>
            <a:off x="334080" y="1080000"/>
            <a:ext cx="11528640" cy="543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Для передачи данных между потоками, необходимо создать сигнал.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В необходимом месте вызвать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emit()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и отправить нужные данные: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Создание сигнала и метод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emit()</a:t>
            </a: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Рисунок 6" descr=""/>
          <p:cNvPicPr/>
          <p:nvPr/>
        </p:nvPicPr>
        <p:blipFill>
          <a:blip r:embed="rId1"/>
          <a:stretch/>
        </p:blipFill>
        <p:spPr>
          <a:xfrm>
            <a:off x="650160" y="1967040"/>
            <a:ext cx="5097240" cy="916200"/>
          </a:xfrm>
          <a:prstGeom prst="rect">
            <a:avLst/>
          </a:prstGeom>
          <a:ln w="0">
            <a:noFill/>
          </a:ln>
        </p:spPr>
      </p:pic>
      <p:pic>
        <p:nvPicPr>
          <p:cNvPr id="145" name="Рисунок 8" descr=""/>
          <p:cNvPicPr/>
          <p:nvPr/>
        </p:nvPicPr>
        <p:blipFill>
          <a:blip r:embed="rId2"/>
          <a:stretch/>
        </p:blipFill>
        <p:spPr>
          <a:xfrm>
            <a:off x="650160" y="3566880"/>
            <a:ext cx="4722840" cy="2269800"/>
          </a:xfrm>
          <a:prstGeom prst="rect">
            <a:avLst/>
          </a:prstGeom>
          <a:ln w="0">
            <a:noFill/>
          </a:ln>
        </p:spPr>
      </p:pic>
      <p:pic>
        <p:nvPicPr>
          <p:cNvPr id="146" name="Рисунок 9" descr=""/>
          <p:cNvPicPr/>
          <p:nvPr/>
        </p:nvPicPr>
        <p:blipFill>
          <a:blip r:embed="rId3"/>
          <a:stretch/>
        </p:blipFill>
        <p:spPr>
          <a:xfrm>
            <a:off x="5570640" y="4870800"/>
            <a:ext cx="6286680" cy="965520"/>
          </a:xfrm>
          <a:prstGeom prst="rect">
            <a:avLst/>
          </a:prstGeom>
          <a:ln w="0">
            <a:noFill/>
          </a:ln>
        </p:spPr>
      </p:pic>
      <p:sp>
        <p:nvSpPr>
          <p:cNvPr id="147" name="TextBox 10"/>
          <p:cNvSpPr/>
          <p:nvPr/>
        </p:nvSpPr>
        <p:spPr>
          <a:xfrm>
            <a:off x="5690160" y="3847680"/>
            <a:ext cx="585792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DejaVu Sans"/>
              </a:rPr>
              <a:t>Обработать поступивший сигнал в основном потоке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Roboto Black"/>
              </a:rPr>
              <a:t>Спасибо за внимание!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43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Medium"/>
              </a:rPr>
              <a:t>Учебные вопросы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Объект 2"/>
          <p:cNvSpPr/>
          <p:nvPr/>
        </p:nvSpPr>
        <p:spPr>
          <a:xfrm>
            <a:off x="1141560" y="2249640"/>
            <a:ext cx="10949760" cy="35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Roboto Light"/>
                <a:ea typeface="DejaVu Sans"/>
              </a:rPr>
              <a:t>Понятие сигналов и слотов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Roboto Light"/>
                <a:ea typeface="DejaVu Sans"/>
              </a:rPr>
              <a:t>Потоки </a:t>
            </a:r>
            <a:r>
              <a:rPr b="0" lang="en-US" sz="3200" spc="-1" strike="noStrike">
                <a:solidFill>
                  <a:srgbClr val="000000"/>
                </a:solidFill>
                <a:latin typeface="Roboto Light"/>
                <a:ea typeface="DejaVu Sans"/>
              </a:rPr>
              <a:t>QThread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Roboto Light"/>
                <a:ea typeface="DejaVu Sans"/>
              </a:rPr>
              <a:t>Генерация сигналов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43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Источники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Официальная документация: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Roboto Light"/>
                <a:hlinkClick r:id="rId1"/>
              </a:rPr>
              <a:t>https://doc.qt.io/qtforpython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Прохоренок Н. А., Дронов В. А. Python 3 и PyQt 5. Разработка приложений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. 2019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г.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3" name="Таблица 4"/>
          <p:cNvGraphicFramePr/>
          <p:nvPr/>
        </p:nvGraphicFramePr>
        <p:xfrm>
          <a:off x="1056960" y="3569400"/>
          <a:ext cx="9991440" cy="3072600"/>
        </p:xfrm>
        <a:graphic>
          <a:graphicData uri="http://schemas.openxmlformats.org/drawingml/2006/table">
            <a:tbl>
              <a:tblPr/>
              <a:tblGrid>
                <a:gridCol w="1657800"/>
                <a:gridCol w="1827720"/>
                <a:gridCol w="6506280"/>
              </a:tblGrid>
              <a:tr h="538920"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Roboto Light"/>
                        </a:rPr>
                        <a:t>Используемые в курсе инструменты для разработки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IDE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PyCharm CE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2"/>
                        </a:rPr>
                        <a:t>https://www.jetbrains.com/pycharm/download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Окружение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Virtualenv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3"/>
                        </a:rPr>
                        <a:t>https://docs.python.org/3/library/venv.html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02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VSC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(рекомендовано)</a:t>
                      </a:r>
                      <a:endParaRPr b="0" lang="en-A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GIT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4"/>
                        </a:rPr>
                        <a:t>https://git-scm.com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Фреймворк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PySide2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5"/>
                        </a:rPr>
                        <a:t>https://doc.qt.io/qtforpython/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1.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Понятие сигналов и слотов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Понятие событийно-ориентированного программирование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Стрелка: вниз 4"/>
          <p:cNvSpPr/>
          <p:nvPr/>
        </p:nvSpPr>
        <p:spPr>
          <a:xfrm rot="16200000">
            <a:off x="1643760" y="3226680"/>
            <a:ext cx="285480" cy="355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Объект 11" descr="Программист"/>
          <p:cNvPicPr/>
          <p:nvPr/>
        </p:nvPicPr>
        <p:blipFill>
          <a:blip r:embed="rId1"/>
          <a:stretch/>
        </p:blipFill>
        <p:spPr>
          <a:xfrm>
            <a:off x="-34560" y="2504520"/>
            <a:ext cx="1799280" cy="1799280"/>
          </a:xfrm>
          <a:prstGeom prst="rect">
            <a:avLst/>
          </a:prstGeom>
          <a:ln w="0">
            <a:noFill/>
          </a:ln>
        </p:spPr>
      </p:pic>
      <p:pic>
        <p:nvPicPr>
          <p:cNvPr id="88" name="Рисунок 13" descr="Веб-дизайн"/>
          <p:cNvPicPr/>
          <p:nvPr/>
        </p:nvPicPr>
        <p:blipFill>
          <a:blip r:embed="rId2"/>
          <a:stretch/>
        </p:blipFill>
        <p:spPr>
          <a:xfrm>
            <a:off x="1926720" y="2647440"/>
            <a:ext cx="1799280" cy="1799280"/>
          </a:xfrm>
          <a:prstGeom prst="rect">
            <a:avLst/>
          </a:prstGeom>
          <a:ln w="0">
            <a:noFill/>
          </a:ln>
        </p:spPr>
      </p:pic>
      <p:pic>
        <p:nvPicPr>
          <p:cNvPr id="89" name="Рисунок 18" descr="Лампочка и шестеренка"/>
          <p:cNvPicPr/>
          <p:nvPr/>
        </p:nvPicPr>
        <p:blipFill>
          <a:blip r:embed="rId3"/>
          <a:stretch/>
        </p:blipFill>
        <p:spPr>
          <a:xfrm>
            <a:off x="3966120" y="2504520"/>
            <a:ext cx="1799280" cy="1799280"/>
          </a:xfrm>
          <a:prstGeom prst="rect">
            <a:avLst/>
          </a:prstGeom>
          <a:ln w="0">
            <a:noFill/>
          </a:ln>
        </p:spPr>
      </p:pic>
      <p:pic>
        <p:nvPicPr>
          <p:cNvPr id="90" name="Рисунок 21" descr="Измерительный прибор"/>
          <p:cNvPicPr/>
          <p:nvPr/>
        </p:nvPicPr>
        <p:blipFill>
          <a:blip r:embed="rId4"/>
          <a:stretch/>
        </p:blipFill>
        <p:spPr>
          <a:xfrm>
            <a:off x="10208880" y="2504520"/>
            <a:ext cx="1799280" cy="1799280"/>
          </a:xfrm>
          <a:prstGeom prst="rect">
            <a:avLst/>
          </a:prstGeom>
          <a:ln w="0">
            <a:noFill/>
          </a:ln>
        </p:spPr>
      </p:pic>
      <p:pic>
        <p:nvPicPr>
          <p:cNvPr id="91" name="Рисунок 23" descr="Wi-Fi"/>
          <p:cNvPicPr/>
          <p:nvPr/>
        </p:nvPicPr>
        <p:blipFill>
          <a:blip r:embed="rId5"/>
          <a:stretch/>
        </p:blipFill>
        <p:spPr>
          <a:xfrm>
            <a:off x="8048880" y="2522880"/>
            <a:ext cx="1799280" cy="1799280"/>
          </a:xfrm>
          <a:prstGeom prst="rect">
            <a:avLst/>
          </a:prstGeom>
          <a:ln w="0">
            <a:noFill/>
          </a:ln>
        </p:spPr>
      </p:pic>
      <p:sp>
        <p:nvSpPr>
          <p:cNvPr id="92" name="Стрелка: вниз 27"/>
          <p:cNvSpPr/>
          <p:nvPr/>
        </p:nvSpPr>
        <p:spPr>
          <a:xfrm rot="16200000">
            <a:off x="3701520" y="3251520"/>
            <a:ext cx="285480" cy="355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Стрелка: вниз 28"/>
          <p:cNvSpPr/>
          <p:nvPr/>
        </p:nvSpPr>
        <p:spPr>
          <a:xfrm rot="16200000">
            <a:off x="5757120" y="3251520"/>
            <a:ext cx="285480" cy="355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Стрелка: вниз 29"/>
          <p:cNvSpPr/>
          <p:nvPr/>
        </p:nvSpPr>
        <p:spPr>
          <a:xfrm rot="16200000">
            <a:off x="9735480" y="3251880"/>
            <a:ext cx="285480" cy="355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30"/>
          <p:cNvSpPr/>
          <p:nvPr/>
        </p:nvSpPr>
        <p:spPr>
          <a:xfrm>
            <a:off x="8640" y="4310640"/>
            <a:ext cx="179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Пользователь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31"/>
          <p:cNvSpPr/>
          <p:nvPr/>
        </p:nvSpPr>
        <p:spPr>
          <a:xfrm>
            <a:off x="1936080" y="4322880"/>
            <a:ext cx="1772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Программа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34"/>
          <p:cNvSpPr/>
          <p:nvPr/>
        </p:nvSpPr>
        <p:spPr>
          <a:xfrm>
            <a:off x="3973680" y="4184280"/>
            <a:ext cx="1772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Событие (ивент)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35"/>
          <p:cNvSpPr/>
          <p:nvPr/>
        </p:nvSpPr>
        <p:spPr>
          <a:xfrm>
            <a:off x="8105760" y="4304520"/>
            <a:ext cx="1772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Сигнал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36"/>
          <p:cNvSpPr/>
          <p:nvPr/>
        </p:nvSpPr>
        <p:spPr>
          <a:xfrm>
            <a:off x="10265400" y="4304520"/>
            <a:ext cx="1772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Слот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Рисунок 41" descr="Процессор"/>
          <p:cNvPicPr/>
          <p:nvPr/>
        </p:nvPicPr>
        <p:blipFill>
          <a:blip r:embed="rId6"/>
          <a:stretch/>
        </p:blipFill>
        <p:spPr>
          <a:xfrm>
            <a:off x="6091920" y="2529360"/>
            <a:ext cx="1799280" cy="1799280"/>
          </a:xfrm>
          <a:prstGeom prst="rect">
            <a:avLst/>
          </a:prstGeom>
          <a:ln w="0">
            <a:noFill/>
          </a:ln>
        </p:spPr>
      </p:pic>
      <p:sp>
        <p:nvSpPr>
          <p:cNvPr id="101" name="Стрелка: вниз 42"/>
          <p:cNvSpPr/>
          <p:nvPr/>
        </p:nvSpPr>
        <p:spPr>
          <a:xfrm rot="16200000">
            <a:off x="7974360" y="3245400"/>
            <a:ext cx="285480" cy="355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43"/>
          <p:cNvSpPr/>
          <p:nvPr/>
        </p:nvSpPr>
        <p:spPr>
          <a:xfrm>
            <a:off x="6105240" y="4304520"/>
            <a:ext cx="1772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Система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334080" y="1080000"/>
            <a:ext cx="11528640" cy="543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Для обработки сигнала необходимо: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Указать одноименное событие (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clicked, triggered, textChanged)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для необходимого виджета;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Назначить сигналу обработчик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(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слот) с помощью метода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connect()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Пример: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Назначение обработчиков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Рисунок 6" descr=""/>
          <p:cNvPicPr/>
          <p:nvPr/>
        </p:nvPicPr>
        <p:blipFill>
          <a:blip r:embed="rId1"/>
          <a:stretch/>
        </p:blipFill>
        <p:spPr>
          <a:xfrm>
            <a:off x="449280" y="4266720"/>
            <a:ext cx="11292840" cy="150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Назначение обработчиков (продолжение)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34080" y="1080000"/>
            <a:ext cx="11528640" cy="543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Обработчиком можно назначить: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Ссылку на функцию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;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Метод класса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;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Экземпляр класса, в котором определен метод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__call__();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Анонимную функцию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;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Ссылку на слот класса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Данные в обработчик можно передать: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Через метод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__call__;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Через анонимную функцию;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Через метод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partial()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из библиотеки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functools()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10"/>
          <p:cNvSpPr/>
          <p:nvPr/>
        </p:nvSpPr>
        <p:spPr>
          <a:xfrm>
            <a:off x="328680" y="6120000"/>
            <a:ext cx="10029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Виды сигналов можно изучит для каждого элемента в </a:t>
            </a:r>
            <a:r>
              <a:rPr b="0" lang="ru-RU" sz="2000" spc="-1" strike="noStrike" u="sng">
                <a:solidFill>
                  <a:srgbClr val="0563c1"/>
                </a:solidFill>
                <a:uFillTx/>
                <a:latin typeface="Roboto Light"/>
                <a:ea typeface="DejaVu Sans"/>
                <a:hlinkClick r:id="rId1"/>
              </a:rPr>
              <a:t>оф. документации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Система слотов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34080" y="1080000"/>
            <a:ext cx="11528640" cy="543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222222"/>
                </a:solidFill>
                <a:latin typeface="Roboto Light"/>
              </a:rPr>
              <a:t>Слот вызывается когда вырабатывается сигнал, с которым он связан.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222222"/>
                </a:solidFill>
                <a:latin typeface="Roboto Light"/>
              </a:rPr>
              <a:t>Слот это обычная функция в </a:t>
            </a:r>
            <a:r>
              <a:rPr b="0" lang="en-US" sz="2800" spc="-1" strike="noStrike">
                <a:solidFill>
                  <a:srgbClr val="222222"/>
                </a:solidFill>
                <a:latin typeface="Roboto Light"/>
              </a:rPr>
              <a:t>python </a:t>
            </a:r>
            <a:r>
              <a:rPr b="0" lang="ru-RU" sz="2800" spc="-1" strike="noStrike">
                <a:solidFill>
                  <a:srgbClr val="222222"/>
                </a:solidFill>
                <a:latin typeface="Roboto Light"/>
              </a:rPr>
              <a:t>и может вызываться обычным способом; единственная его особенность, что с ним можно соединять сигналы.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222222"/>
                </a:solidFill>
                <a:latin typeface="Roboto Light"/>
              </a:rPr>
              <a:t>*Для того, чтобы функцию сделать слотом, необходимо указать для этой</a:t>
            </a:r>
            <a:r>
              <a:rPr b="0" lang="en-US" sz="2800" spc="-1" strike="noStrike">
                <a:solidFill>
                  <a:srgbClr val="222222"/>
                </a:solidFill>
                <a:latin typeface="Roboto Light"/>
              </a:rPr>
              <a:t> </a:t>
            </a:r>
            <a:r>
              <a:rPr b="0" lang="ru-RU" sz="2800" spc="-1" strike="noStrike">
                <a:solidFill>
                  <a:srgbClr val="222222"/>
                </a:solidFill>
                <a:latin typeface="Roboto Light"/>
              </a:rPr>
              <a:t>функции декоратор </a:t>
            </a:r>
            <a:r>
              <a:rPr b="0" lang="en-US" sz="2800" spc="-1" strike="noStrike">
                <a:solidFill>
                  <a:srgbClr val="222222"/>
                </a:solidFill>
                <a:latin typeface="Roboto Light"/>
              </a:rPr>
              <a:t>@Slot</a:t>
            </a:r>
            <a:r>
              <a:rPr b="0" lang="ru-RU" sz="2800" spc="-1" strike="noStrike">
                <a:solidFill>
                  <a:srgbClr val="222222"/>
                </a:solidFill>
                <a:latin typeface="Roboto Light"/>
              </a:rPr>
              <a:t>.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5"/>
          <p:cNvSpPr/>
          <p:nvPr/>
        </p:nvSpPr>
        <p:spPr>
          <a:xfrm>
            <a:off x="328680" y="5873760"/>
            <a:ext cx="115286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*Примечание: данное действие не обязательно, но желательно, т.к. функция на которую ссылается сигнал, автоматически является слотом, однако при указании декоратора  вызов слота будет выполняться быстрее чем метода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Потоки 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QThread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</TotalTime>
  <Application>LibreOffice/7.4.2.3$Windows_X86_64 LibreOffice_project/382eef1f22670f7f4118c8c2dd222ec7ad009daf</Application>
  <AppVersion>15.0000</AppVersion>
  <Words>553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2021-02-13T13:15:15Z</dcterms:created>
  <dc:creator>vlad</dc:creator>
  <dc:description/>
  <dc:language>ru-RU</dc:language>
  <cp:lastModifiedBy/>
  <dcterms:modified xsi:type="dcterms:W3CDTF">2022-11-21T23:11:48Z</dcterms:modified>
  <cp:revision>94</cp:revision>
  <dc:subject/>
  <dc:title>Тема 1. Модули Qt для создания приложений с графическим интерфейсом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17</vt:i4>
  </property>
</Properties>
</file>