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  <Override PartName="/ppt/media/image8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oc.qt.io/qt-5/qtlinguist-index.html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thurask/Qt-Linguist/releases/download/20201205/linguist_5.15.2.zip" TargetMode="External"/><Relationship Id="rId2" Type="http://schemas.openxmlformats.org/officeDocument/2006/relationships/hyperlink" Target="https://doc.qt.io/qt-5/qtlinguist-index.html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5.xml"/><Relationship Id="rId2" Type="http://schemas.openxmlformats.org/officeDocument/2006/relationships/slide" Target="slide14.xml"/><Relationship Id="rId3" Type="http://schemas.openxmlformats.org/officeDocument/2006/relationships/slide" Target="slide14.xml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c.qt.io/qtforpython" TargetMode="External"/><Relationship Id="rId2" Type="http://schemas.openxmlformats.org/officeDocument/2006/relationships/hyperlink" Target="https://www.jetbrains.com/pycharm/download" TargetMode="External"/><Relationship Id="rId3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git-scm.com/" TargetMode="External"/><Relationship Id="rId5" Type="http://schemas.openxmlformats.org/officeDocument/2006/relationships/hyperlink" Target="https://doc.qt.io/qtforpython/" TargetMode="Externa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743560" cy="28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ТЕМА 1. </a:t>
            </a:r>
            <a:br/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Модули Qt для создания приложений с графическим интерфейсом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0" y="2880000"/>
            <a:ext cx="1219140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Лекция.</a:t>
            </a:r>
            <a:r>
              <a:rPr b="0" lang="ru-RU" sz="24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 Локализация приложения</a:t>
            </a:r>
            <a:r>
              <a:rPr b="0" lang="ru-RU" sz="2400" spc="-1" strike="noStrike">
                <a:solidFill>
                  <a:srgbClr val="d5d5d5"/>
                </a:solidFill>
                <a:latin typeface="Roboto Medium"/>
                <a:ea typeface="Roboto Medium"/>
              </a:rPr>
              <a:t>.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78" name="Рисунок 5" descr=""/>
          <p:cNvPicPr/>
          <p:nvPr/>
        </p:nvPicPr>
        <p:blipFill>
          <a:blip r:embed="rId1"/>
          <a:stretch/>
        </p:blipFill>
        <p:spPr>
          <a:xfrm>
            <a:off x="7557840" y="3669480"/>
            <a:ext cx="4410720" cy="2937240"/>
          </a:xfrm>
          <a:prstGeom prst="rect">
            <a:avLst/>
          </a:prstGeom>
          <a:ln w="0">
            <a:noFill/>
          </a:ln>
          <a:effectLst>
            <a:softEdge rad="63504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Обеспечение поддержки языка и национальных стандартов.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36960" y="1080000"/>
            <a:ext cx="11525400" cy="54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Соответствие товарным знакам целевой страны (документация к ПО, антимонопольное законодательство, законы о хранении персональных данных);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Адаптация приложения под шрифты целевой страны;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Соответствие стандартам целевой страны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(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Формат даты, времени, дробных и многозначных чисел, система мер и весов, форматы бумаги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)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Перевод текстов в интерфейсе программы на целевой язык.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36960" y="1080000"/>
            <a:ext cx="11525400" cy="542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 сложном ПО не все части приложения стоит переводить (название функций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Excel, MySQL,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ошибок вашего приложения)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;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Корректная расстановка (подгонка) элементов интерфейса в соответствии с особенностями языка целевой страны (существуют языки с написанием справа налево (арабский, иврит) и сверху вниз (японский))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;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Адаптация изображений, звуков для целевой страны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(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текст, возможная замена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Тонкая настройка под целевую страну.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36960" y="1080000"/>
            <a:ext cx="11513520" cy="54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Работа со словоформами («найдено 4 файлов»)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Доп. стандарты, не влияющие на функциональность (формат даты/времени)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Взаимодействие с другим ПО (бухгалтерские программы разные для разных стран)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Учёт менталитета (цвета, юмор, пасхалки)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Перерисовка графики (дорожные знаки, розетки, флаги)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2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Локализация в 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  <a:ea typeface="Roboto Black"/>
              </a:rPr>
              <a:t>Pyside2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Black"/>
              </a:rPr>
              <a:t>QTranslator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63240" y="1080000"/>
            <a:ext cx="11426760" cy="539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Для перевода строк в приложении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PySide2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используется класс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QTranslator.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Из официальной документации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QtCore.Qtranslator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404244"/>
                </a:solidFill>
                <a:latin typeface="Titillium Web"/>
                <a:ea typeface="Roboto Light"/>
              </a:rPr>
              <a:t>	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4" name="TextBox 7"/>
          <p:cNvSpPr/>
          <p:nvPr/>
        </p:nvSpPr>
        <p:spPr>
          <a:xfrm>
            <a:off x="661680" y="3116160"/>
            <a:ext cx="1112832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“””</a:t>
            </a:r>
            <a:r>
              <a:rPr b="0" i="1" lang="ru-RU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Объект этого класса содержит набор переводов с исходного языка на</a:t>
            </a:r>
            <a:r>
              <a:rPr b="0" i="1" lang="en-US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 </a:t>
            </a:r>
            <a:r>
              <a:rPr b="0" i="1" lang="ru-RU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целевой</a:t>
            </a:r>
            <a:r>
              <a:rPr b="0" i="1" lang="en-US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 </a:t>
            </a:r>
            <a:r>
              <a:rPr b="0" i="1" lang="ru-RU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язык. QTranslator предоставляет функции для поиска переводов в файле перевода. Файлы перевода создаются с помощью </a:t>
            </a:r>
            <a:r>
              <a:rPr b="0" i="1" lang="ru-RU" sz="1800" spc="-1" strike="noStrike" u="sng">
                <a:solidFill>
                  <a:srgbClr val="0563c1"/>
                </a:solidFill>
                <a:uFillTx/>
                <a:latin typeface="Roboto Light"/>
                <a:ea typeface="Roboto Light"/>
                <a:hlinkClick r:id="rId1"/>
              </a:rPr>
              <a:t>Qt Linguist</a:t>
            </a:r>
            <a:r>
              <a:rPr b="0" i="1" lang="ru-RU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 .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     </a:t>
            </a:r>
            <a:r>
              <a:rPr b="0" i="1" lang="ru-RU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Чаще всего QTranslator используется для загрузки файла перевода и его установки с помощью</a:t>
            </a:r>
            <a:r>
              <a:rPr b="0" i="1" lang="en-US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 QtCore.QCoreApplication.installTranslator()</a:t>
            </a:r>
            <a:r>
              <a:rPr b="0" lang="en-US" sz="1800" spc="-1" strike="noStrike">
                <a:solidFill>
                  <a:srgbClr val="548235"/>
                </a:solidFill>
                <a:latin typeface="Roboto Light"/>
                <a:ea typeface="Roboto Light"/>
              </a:rPr>
              <a:t>“””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Инструменты локализации </a:t>
            </a:r>
            <a:r>
              <a:rPr b="1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PySide2</a:t>
            </a: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приложения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1080" y="1080000"/>
            <a:ext cx="11381040" cy="533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PySide2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обеспечивает отличную поддержку для перевода приложений на целевые языки.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«</a:t>
            </a:r>
            <a:r>
              <a:rPr b="0" i="1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lupdate</a:t>
            </a: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» -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используется для синхронизации исходного кода и переводов.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«</a:t>
            </a:r>
            <a:r>
              <a:rPr b="0" i="1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lrelease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» - используется для создания файлов перевода в приложении.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«</a:t>
            </a:r>
            <a:r>
              <a:rPr b="0" i="1" lang="en-US" sz="2800" spc="-1" strike="noStrike" u="sng">
                <a:solidFill>
                  <a:srgbClr val="0563c1"/>
                </a:solidFill>
                <a:uFillTx/>
                <a:latin typeface="Roboto Light"/>
                <a:ea typeface="Roboto Light"/>
                <a:hlinkClick r:id="rId1"/>
              </a:rPr>
              <a:t>Qt Linguist</a:t>
            </a: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»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- инструмент для переводчиков используется для перевода слов/фраз в файлах созданных с помощью инструмента </a:t>
            </a:r>
            <a:r>
              <a:rPr b="0" i="1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lupdate</a:t>
            </a: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Более подробное описание инструментов в </a:t>
            </a:r>
            <a:r>
              <a:rPr b="0" i="1" lang="ru-RU" sz="2800" spc="-1" strike="noStrike" u="sng">
                <a:solidFill>
                  <a:srgbClr val="0563c1"/>
                </a:solidFill>
                <a:uFillTx/>
                <a:latin typeface="Roboto Light"/>
                <a:ea typeface="Roboto Light"/>
                <a:hlinkClick r:id="rId2"/>
              </a:rPr>
              <a:t>документации</a:t>
            </a:r>
            <a:r>
              <a:rPr b="0" i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Использование инструментов локализации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48840" y="1080000"/>
            <a:ext cx="11465280" cy="54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</a:rPr>
              <a:t>1. Создаём приложение.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19" name="Рисунок 4" descr=""/>
          <p:cNvPicPr/>
          <p:nvPr/>
        </p:nvPicPr>
        <p:blipFill>
          <a:blip r:embed="rId1"/>
          <a:stretch/>
        </p:blipFill>
        <p:spPr>
          <a:xfrm>
            <a:off x="376920" y="1604160"/>
            <a:ext cx="4631040" cy="3456360"/>
          </a:xfrm>
          <a:prstGeom prst="rect">
            <a:avLst/>
          </a:prstGeom>
          <a:ln w="0">
            <a:noFill/>
          </a:ln>
        </p:spPr>
      </p:pic>
      <p:pic>
        <p:nvPicPr>
          <p:cNvPr id="120" name="Рисунок 6" descr=""/>
          <p:cNvPicPr/>
          <p:nvPr/>
        </p:nvPicPr>
        <p:blipFill>
          <a:blip r:embed="rId2"/>
          <a:stretch/>
        </p:blipFill>
        <p:spPr>
          <a:xfrm>
            <a:off x="5711400" y="1565280"/>
            <a:ext cx="4590360" cy="618480"/>
          </a:xfrm>
          <a:prstGeom prst="rect">
            <a:avLst/>
          </a:prstGeom>
          <a:ln w="0">
            <a:noFill/>
          </a:ln>
        </p:spPr>
      </p:pic>
      <p:sp>
        <p:nvSpPr>
          <p:cNvPr id="121" name="TextBox 7"/>
          <p:cNvSpPr/>
          <p:nvPr/>
        </p:nvSpPr>
        <p:spPr>
          <a:xfrm>
            <a:off x="5711400" y="1080000"/>
            <a:ext cx="61027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2. Создаём объект класса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QTranslator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2" name="Рисунок 10" descr=""/>
          <p:cNvPicPr/>
          <p:nvPr/>
        </p:nvPicPr>
        <p:blipFill>
          <a:blip r:embed="rId3"/>
          <a:stretch/>
        </p:blipFill>
        <p:spPr>
          <a:xfrm>
            <a:off x="5711400" y="2963160"/>
            <a:ext cx="6219000" cy="368640"/>
          </a:xfrm>
          <a:prstGeom prst="rect">
            <a:avLst/>
          </a:prstGeom>
          <a:ln w="0">
            <a:noFill/>
          </a:ln>
        </p:spPr>
      </p:pic>
      <p:sp>
        <p:nvSpPr>
          <p:cNvPr id="123" name="TextBox 11"/>
          <p:cNvSpPr/>
          <p:nvPr/>
        </p:nvSpPr>
        <p:spPr>
          <a:xfrm>
            <a:off x="5711400" y="2410920"/>
            <a:ext cx="59706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3. Добавляем текст через «конструктор»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4" name="TextBox 12"/>
          <p:cNvSpPr/>
          <p:nvPr/>
        </p:nvSpPr>
        <p:spPr>
          <a:xfrm>
            <a:off x="5711400" y="3539880"/>
            <a:ext cx="47473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4. Создаём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.ts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-файл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5" name="Рисунок 14" descr=""/>
          <p:cNvPicPr/>
          <p:nvPr/>
        </p:nvPicPr>
        <p:blipFill>
          <a:blip r:embed="rId4"/>
          <a:srcRect l="996" t="0" r="370" b="0"/>
          <a:stretch/>
        </p:blipFill>
        <p:spPr>
          <a:xfrm>
            <a:off x="5711400" y="4113720"/>
            <a:ext cx="4896360" cy="2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3"/>
          <p:cNvSpPr/>
          <p:nvPr/>
        </p:nvSpPr>
        <p:spPr>
          <a:xfrm>
            <a:off x="376200" y="340560"/>
            <a:ext cx="44791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5. Редактируем файл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.ts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27" name="Рисунок 5" descr=""/>
          <p:cNvPicPr/>
          <p:nvPr/>
        </p:nvPicPr>
        <p:blipFill>
          <a:blip r:embed="rId1"/>
          <a:stretch/>
        </p:blipFill>
        <p:spPr>
          <a:xfrm>
            <a:off x="376200" y="1616040"/>
            <a:ext cx="5559840" cy="4898880"/>
          </a:xfrm>
          <a:prstGeom prst="rect">
            <a:avLst/>
          </a:prstGeom>
          <a:ln w="0">
            <a:noFill/>
          </a:ln>
        </p:spPr>
      </p:pic>
      <p:sp>
        <p:nvSpPr>
          <p:cNvPr id="128" name="TextBox 6"/>
          <p:cNvSpPr/>
          <p:nvPr/>
        </p:nvSpPr>
        <p:spPr>
          <a:xfrm>
            <a:off x="376200" y="978480"/>
            <a:ext cx="34538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.1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 Через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QtLinguist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6868800" y="978480"/>
            <a:ext cx="465660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5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.2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Вручную (структура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xml)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0" name="Рисунок 9" descr=""/>
          <p:cNvPicPr/>
          <p:nvPr/>
        </p:nvPicPr>
        <p:blipFill>
          <a:blip r:embed="rId2"/>
          <a:stretch/>
        </p:blipFill>
        <p:spPr>
          <a:xfrm>
            <a:off x="6868800" y="1614960"/>
            <a:ext cx="4398480" cy="48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3"/>
          <p:cNvSpPr/>
          <p:nvPr/>
        </p:nvSpPr>
        <p:spPr>
          <a:xfrm>
            <a:off x="379800" y="344520"/>
            <a:ext cx="47473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6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 Конвертируем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.ts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в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.qm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2" name="Рисунок 6" descr=""/>
          <p:cNvPicPr/>
          <p:nvPr/>
        </p:nvPicPr>
        <p:blipFill>
          <a:blip r:embed="rId1"/>
          <a:srcRect l="0" t="0" r="855" b="0"/>
          <a:stretch/>
        </p:blipFill>
        <p:spPr>
          <a:xfrm>
            <a:off x="375120" y="1556280"/>
            <a:ext cx="4163760" cy="379440"/>
          </a:xfrm>
          <a:prstGeom prst="rect">
            <a:avLst/>
          </a:prstGeom>
          <a:ln w="0">
            <a:noFill/>
          </a:ln>
        </p:spPr>
      </p:pic>
      <p:sp>
        <p:nvSpPr>
          <p:cNvPr id="133" name="TextBox 7"/>
          <p:cNvSpPr/>
          <p:nvPr/>
        </p:nvSpPr>
        <p:spPr>
          <a:xfrm>
            <a:off x="375120" y="941400"/>
            <a:ext cx="33577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6.1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 Через терминал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4" name="TextBox 8"/>
          <p:cNvSpPr/>
          <p:nvPr/>
        </p:nvSpPr>
        <p:spPr>
          <a:xfrm>
            <a:off x="5745240" y="941400"/>
            <a:ext cx="33861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6.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2. Через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QtLinguist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5" name="TextBox 9"/>
          <p:cNvSpPr/>
          <p:nvPr/>
        </p:nvSpPr>
        <p:spPr>
          <a:xfrm>
            <a:off x="5745240" y="1561680"/>
            <a:ext cx="4274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«Файл» -</a:t>
            </a:r>
            <a:r>
              <a:rPr b="0" lang="en-US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&gt; </a:t>
            </a:r>
            <a:r>
              <a:rPr b="0" lang="ru-RU" sz="1800" spc="-1" strike="noStrike">
                <a:solidFill>
                  <a:srgbClr val="000000"/>
                </a:solidFill>
                <a:latin typeface="Roboto Light"/>
                <a:ea typeface="DejaVu Sans"/>
              </a:rPr>
              <a:t>«Скомпилировать как…»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36" name="TextBox 10"/>
          <p:cNvSpPr/>
          <p:nvPr/>
        </p:nvSpPr>
        <p:spPr>
          <a:xfrm>
            <a:off x="379800" y="2185920"/>
            <a:ext cx="55087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7. Загружаем файл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.qm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в программе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37" name="Рисунок 14" descr=""/>
          <p:cNvPicPr/>
          <p:nvPr/>
        </p:nvPicPr>
        <p:blipFill>
          <a:blip r:embed="rId2"/>
          <a:stretch/>
        </p:blipFill>
        <p:spPr>
          <a:xfrm>
            <a:off x="375120" y="2783160"/>
            <a:ext cx="4016520" cy="532440"/>
          </a:xfrm>
          <a:prstGeom prst="rect">
            <a:avLst/>
          </a:prstGeom>
          <a:ln w="0">
            <a:noFill/>
          </a:ln>
        </p:spPr>
      </p:pic>
      <p:pic>
        <p:nvPicPr>
          <p:cNvPr id="138" name="Рисунок 16" descr=""/>
          <p:cNvPicPr/>
          <p:nvPr/>
        </p:nvPicPr>
        <p:blipFill>
          <a:blip r:embed="rId3"/>
          <a:stretch/>
        </p:blipFill>
        <p:spPr>
          <a:xfrm>
            <a:off x="375120" y="4107240"/>
            <a:ext cx="9249480" cy="368640"/>
          </a:xfrm>
          <a:prstGeom prst="rect">
            <a:avLst/>
          </a:prstGeom>
          <a:ln w="0">
            <a:noFill/>
          </a:ln>
        </p:spPr>
      </p:pic>
      <p:sp>
        <p:nvSpPr>
          <p:cNvPr id="139" name="TextBox 17"/>
          <p:cNvSpPr/>
          <p:nvPr/>
        </p:nvSpPr>
        <p:spPr>
          <a:xfrm>
            <a:off x="375120" y="3480840"/>
            <a:ext cx="474732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8. Устанавливаем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локализацию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40" name="Рисунок 19" descr=""/>
          <p:cNvPicPr/>
          <p:nvPr/>
        </p:nvPicPr>
        <p:blipFill>
          <a:blip r:embed="rId4"/>
          <a:stretch/>
        </p:blipFill>
        <p:spPr>
          <a:xfrm>
            <a:off x="375120" y="5267880"/>
            <a:ext cx="8766360" cy="1011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0"/>
          <p:cNvSpPr/>
          <p:nvPr/>
        </p:nvSpPr>
        <p:spPr>
          <a:xfrm>
            <a:off x="375120" y="4641480"/>
            <a:ext cx="91328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9. Переопределяем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метод 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changeEvent </a:t>
            </a: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DejaVu Sans"/>
              </a:rPr>
              <a:t>для обновления окна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</a:rPr>
              <a:t>Итоги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97080" y="1080000"/>
            <a:ext cx="11393280" cy="540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b="0" lang="ru-RU" sz="32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Локализация — это сложная и всеобъемлющая операция.</a:t>
            </a:r>
            <a:endParaRPr b="0" lang="ru-RU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Уже при разработке ПО соображения будущей интернационализации должны учитываться самым серьёзным образом. Мы привыкли видеть программное обеспечение, русифицированное по первому-второму уровню; сложного ПО с исчерпывающей русификацией практически не существует. </a:t>
            </a:r>
            <a:endParaRPr b="0" lang="ru-RU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Примером глубокой локализации может служить операционная система, где локализация нередко включает и национально-ориентированные пиктограммы.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43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  <a:ea typeface="Roboto Medium"/>
              </a:rPr>
              <a:t>Учебные вопросы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0" name="Объект 2"/>
          <p:cNvSpPr/>
          <p:nvPr/>
        </p:nvSpPr>
        <p:spPr>
          <a:xfrm>
            <a:off x="1141560" y="2249640"/>
            <a:ext cx="1094976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ea typeface="DejaVu Sans"/>
                <a:hlinkClick r:id="rId1" action="ppaction://hlinksldjump"/>
              </a:rPr>
              <a:t>Понятие локализации</a:t>
            </a:r>
            <a:endParaRPr b="0" lang="ru-RU" sz="32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Roboto Black"/>
              <a:buAutoNum type="arabicPeriod"/>
            </a:pPr>
            <a:r>
              <a:rPr b="0" lang="ru-RU" sz="3200" spc="-1" strike="noStrike" u="sng">
                <a:solidFill>
                  <a:srgbClr val="0563c1"/>
                </a:solidFill>
                <a:uFillTx/>
                <a:latin typeface="Roboto Light"/>
                <a:ea typeface="DejaVu Sans"/>
                <a:hlinkClick r:id="rId2" action="ppaction://hlinksldjump"/>
              </a:rPr>
              <a:t>Локализация в </a:t>
            </a:r>
            <a:r>
              <a:rPr b="0" lang="en-US" sz="3200" spc="-1" strike="noStrike" u="sng">
                <a:solidFill>
                  <a:srgbClr val="0563c1"/>
                </a:solidFill>
                <a:uFillTx/>
                <a:latin typeface="Roboto Light"/>
                <a:ea typeface="DejaVu Sans"/>
                <a:hlinkClick r:id="rId3" action="ppaction://hlinksldjump"/>
              </a:rPr>
              <a:t>Qt (PySide2)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boto Black"/>
              </a:rPr>
              <a:t>Спасибо за внимание!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43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Источники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Официальная документация: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Roboto Light"/>
                <a:hlinkClick r:id="rId1"/>
              </a:rPr>
              <a:t>https://doc.qt.io/qtforpython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Прохоренок Н. А., Дронов В. А. Python 3 и PyQt 5. Разработка приложений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</a:rPr>
              <a:t>. 2019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</a:rPr>
              <a:t>г. </a:t>
            </a:r>
            <a:endParaRPr b="0" lang="ru-RU" sz="2800" spc="-1" strike="noStrike">
              <a:latin typeface="Arial"/>
            </a:endParaRPr>
          </a:p>
        </p:txBody>
      </p:sp>
      <p:graphicFrame>
        <p:nvGraphicFramePr>
          <p:cNvPr id="83" name="Таблица 4"/>
          <p:cNvGraphicFramePr/>
          <p:nvPr/>
        </p:nvGraphicFramePr>
        <p:xfrm>
          <a:off x="1056960" y="3569400"/>
          <a:ext cx="9991440" cy="2725560"/>
        </p:xfrm>
        <a:graphic>
          <a:graphicData uri="http://schemas.openxmlformats.org/drawingml/2006/table">
            <a:tbl>
              <a:tblPr/>
              <a:tblGrid>
                <a:gridCol w="1657800"/>
                <a:gridCol w="1827720"/>
                <a:gridCol w="6506280"/>
              </a:tblGrid>
              <a:tr h="538920">
                <a:tc gridSpan="3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ffffff"/>
                          </a:solidFill>
                          <a:latin typeface="Roboto Light"/>
                        </a:rPr>
                        <a:t>Используемые в курсе инструменты для разработки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IDE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PyCharm CE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2"/>
                        </a:rPr>
                        <a:t>https://www.jetbrains.com/pycharm/download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Окружение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Virtualenv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3"/>
                        </a:rPr>
                        <a:t>https://docs.python.org/3/library/venv.html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0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VSC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 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(рекомендовано)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GIT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4"/>
                        </a:rPr>
                        <a:t>https://git-scm.com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8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Roboto Black"/>
                        </a:rPr>
                        <a:t>Фреймворк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Roboto Light"/>
                        </a:rPr>
                        <a:t>PySide2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Roboto Light"/>
                          <a:hlinkClick r:id="rId5"/>
                        </a:rPr>
                        <a:t>https://doc.qt.io/qtforpython/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bf6"/>
            </a:gs>
            <a:gs pos="100000">
              <a:srgbClr val="bedc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1. </a:t>
            </a:r>
            <a:r>
              <a:rPr b="0" lang="ru-RU" sz="4400" spc="-1" strike="noStrike">
                <a:solidFill>
                  <a:srgbClr val="000000"/>
                </a:solidFill>
                <a:latin typeface="Roboto Black"/>
              </a:rPr>
              <a:t>Понятие локализации</a:t>
            </a:r>
            <a:r>
              <a:rPr b="0" lang="en-US" sz="4400" spc="-1" strike="noStrike">
                <a:solidFill>
                  <a:srgbClr val="000000"/>
                </a:solidFill>
                <a:latin typeface="Roboto Black"/>
              </a:rPr>
              <a:t>.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Roboto Light"/>
                <a:ea typeface="Roboto Black"/>
              </a:rPr>
              <a:t>Понятие локализации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84840" y="1515960"/>
            <a:ext cx="11429280" cy="50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000000"/>
                </a:solidFill>
                <a:latin typeface="Roboto Black"/>
                <a:ea typeface="Roboto Light"/>
              </a:rPr>
              <a:t>Локализация программного обеспечения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— процесс адаптации программного обеспечения к культуре какой-либо страны. </a:t>
            </a:r>
            <a:endParaRPr b="0" lang="ru-RU" sz="28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 практике написания программного обеспечения (далее - ПО) -  перевод пользовательского интерфейса, документации и сопутствующих файлов программного обеспечения с одного языка на другой.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Пример: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7" name="Стрелка: вправо 11"/>
          <p:cNvSpPr/>
          <p:nvPr/>
        </p:nvSpPr>
        <p:spPr>
          <a:xfrm>
            <a:off x="5577120" y="5421240"/>
            <a:ext cx="748080" cy="258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Рисунок 13" descr=""/>
          <p:cNvPicPr/>
          <p:nvPr/>
        </p:nvPicPr>
        <p:blipFill>
          <a:blip r:embed="rId1"/>
          <a:stretch/>
        </p:blipFill>
        <p:spPr>
          <a:xfrm>
            <a:off x="1656000" y="5155560"/>
            <a:ext cx="3743280" cy="789840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15" descr=""/>
          <p:cNvPicPr/>
          <p:nvPr/>
        </p:nvPicPr>
        <p:blipFill>
          <a:blip r:embed="rId2"/>
          <a:stretch/>
        </p:blipFill>
        <p:spPr>
          <a:xfrm>
            <a:off x="6503040" y="5155560"/>
            <a:ext cx="3762360" cy="799560"/>
          </a:xfrm>
          <a:prstGeom prst="rect">
            <a:avLst/>
          </a:prstGeom>
          <a:ln w="0">
            <a:noFill/>
          </a:ln>
        </p:spPr>
      </p:pic>
      <p:sp>
        <p:nvSpPr>
          <p:cNvPr id="90" name="Прямоугольник 3"/>
          <p:cNvSpPr/>
          <p:nvPr/>
        </p:nvSpPr>
        <p:spPr>
          <a:xfrm>
            <a:off x="1455840" y="4908960"/>
            <a:ext cx="8950680" cy="1334880"/>
          </a:xfrm>
          <a:prstGeom prst="rect">
            <a:avLst/>
          </a:prstGeom>
          <a:noFill/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Локализация в широком смысле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71240" y="1386360"/>
            <a:ext cx="11248920" cy="18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Roboto Black"/>
                <a:ea typeface="Roboto Black"/>
              </a:rPr>
              <a:t>1.</a:t>
            </a:r>
            <a:r>
              <a:rPr b="0" lang="ru-RU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Изучение целевой аудитории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Roboto Black"/>
                <a:ea typeface="Roboto Black"/>
              </a:rPr>
              <a:t>2. </a:t>
            </a:r>
            <a:r>
              <a:rPr b="0" lang="ru-RU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Изучение культурных и религиозных особенностей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Roboto Black"/>
                <a:ea typeface="Roboto Black"/>
              </a:rPr>
              <a:t>3.</a:t>
            </a:r>
            <a:r>
              <a:rPr b="0" lang="ru-RU" sz="32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Локализация приложения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280800" y="3618720"/>
            <a:ext cx="3821400" cy="296676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  <p:pic>
        <p:nvPicPr>
          <p:cNvPr id="94" name="Рисунок 4" descr=""/>
          <p:cNvPicPr/>
          <p:nvPr/>
        </p:nvPicPr>
        <p:blipFill>
          <a:blip r:embed="rId2"/>
          <a:stretch/>
        </p:blipFill>
        <p:spPr>
          <a:xfrm>
            <a:off x="4482720" y="3654000"/>
            <a:ext cx="3225600" cy="296676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3"/>
          <a:srcRect l="0" t="0" r="18165" b="6290"/>
          <a:stretch/>
        </p:blipFill>
        <p:spPr>
          <a:xfrm>
            <a:off x="8089200" y="3618720"/>
            <a:ext cx="3821400" cy="300204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Medium"/>
              </a:rPr>
              <a:t>Изучение целевой аудитории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24720" y="1347480"/>
            <a:ext cx="11525400" cy="51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Стоимость различных платных функций для разных стран 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 регионов может варьироваться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;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 некоторых странах платную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функцию придётся сделать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бесплатной, допустим и обратный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процесс</a:t>
            </a:r>
            <a:r>
              <a:rPr b="0" lang="en-US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;</a:t>
            </a:r>
            <a:endParaRPr b="0" lang="ru-RU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Бывают ситуации, когда цены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могут варьироваться даже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от платформ, на которых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исполняется ваше приложение.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6428160" y="2394360"/>
            <a:ext cx="5330160" cy="413820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Изучение культурных и религиозных особенностей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40920" y="1080000"/>
            <a:ext cx="11509560" cy="546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 Иране очень негативно относятся к собакам, по религиозным соображениям и их количество в этой стране очень мало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;</a:t>
            </a: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 Мексике не принято дарить жёлтые розы, т.к. они символизируют смерть</a:t>
            </a:r>
            <a:r>
              <a:rPr b="0" lang="en-US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;</a:t>
            </a:r>
            <a:r>
              <a:rPr b="0" lang="ru-RU" sz="2400" spc="-1" strike="noStrike">
                <a:solidFill>
                  <a:srgbClr val="000000"/>
                </a:solidFill>
                <a:latin typeface="Lucida Console"/>
                <a:ea typeface="Roboto Light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В США, например: «ноль», образованный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большим и указательным пальцем, говорит: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«все нормально», «все о’кей». В Японии этот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же жест означает просто «деньги», во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Франции — ноль. В Португалии и некоторых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других странах он вообще воспринимается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как неприличный.</a:t>
            </a:r>
            <a:endParaRPr b="0" lang="ru-RU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Многие индусы — строгие вегетарианцы,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некоторые не едят яйца или рыбу,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предпочитают только фрукты и овощи.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Основные продукты питания индийцев — рис,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зерновые каши, горох, йогурт, молоко, яйца,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овощи и фрукты, разнообразные пряности и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приправы.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1" name="Рисунок 3" descr=""/>
          <p:cNvPicPr/>
          <p:nvPr/>
        </p:nvPicPr>
        <p:blipFill>
          <a:blip r:embed="rId1"/>
          <a:stretch/>
        </p:blipFill>
        <p:spPr>
          <a:xfrm>
            <a:off x="7194960" y="2332440"/>
            <a:ext cx="4655520" cy="428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719280"/>
          </a:xfrm>
          <a:prstGeom prst="rect">
            <a:avLst/>
          </a:prstGeom>
          <a:solidFill>
            <a:srgbClr val="a9d18e"/>
          </a:solidFill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Локализация приложения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80800" y="1080000"/>
            <a:ext cx="11629800" cy="54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 u="sng">
                <a:solidFill>
                  <a:srgbClr val="000000"/>
                </a:solidFill>
                <a:uFillTx/>
                <a:latin typeface="Roboto Light"/>
                <a:ea typeface="Roboto Light"/>
              </a:rPr>
              <a:t>Основные шаги при локализации приложения: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  <a:ea typeface="Roboto Light"/>
              </a:rPr>
              <a:t>1.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Обеспечение поддержки языка и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национальных стандартов.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2.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Перевод текстов в интерфейсе 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программы на целевой язык.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Roboto Black"/>
                <a:ea typeface="Roboto Black"/>
              </a:rPr>
              <a:t>3.</a:t>
            </a:r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 Тонкая настройка под целевую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Roboto Light"/>
                <a:ea typeface="Roboto Light"/>
              </a:rPr>
              <a:t>страну.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rcRect l="0" t="0" r="18165" b="6290"/>
          <a:stretch/>
        </p:blipFill>
        <p:spPr>
          <a:xfrm>
            <a:off x="6359760" y="2160000"/>
            <a:ext cx="5550480" cy="436032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LibreOffice/7.2.2.2$Windows_X86_64 LibreOffice_project/02b2acce88a210515b4a5bb2e46cbfb63fe97d56</Application>
  <AppVersion>15.0000</AppVersion>
  <Words>924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2021-02-13T13:15:15Z</dcterms:created>
  <dc:creator>vlad</dc:creator>
  <dc:description/>
  <dc:language>ru-RU</dc:language>
  <cp:lastModifiedBy/>
  <dcterms:modified xsi:type="dcterms:W3CDTF">2022-06-14T12:43:11Z</dcterms:modified>
  <cp:revision>51</cp:revision>
  <dc:subject/>
  <dc:title>Тема 1. Модули Qt для создания приложений с графическим интерфейсом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20</vt:i4>
  </property>
</Properties>
</file>