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09D212-D6F7-4F8A-AF18-A593B6065E6F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9263D5-BF6A-42C9-943F-FFE0A27B601F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6C8582-2A54-44DC-BCD5-3A7D6B2F5E04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4CDABF-BF36-4546-9282-328063270E52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07E2BE-0E8C-46B2-A2AB-6058CADE934B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B3580C-0CCA-4FD2-ACAC-1560DBB36865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743920" cy="28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2.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Событийно-ориентированное программирование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76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Аппаратно–независимый ввод/вывод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6" name="Рисунок 4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800" cy="352944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Простейшая графика (продолжение)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drawArc(x, y, w, h, a, alen)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дуга;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60000"/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x, y, w, h – &lt;int&gt; –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область рисования дуги;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60000"/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a –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начальный угол (1/16 градуса);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60000"/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alen –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длина дуги (1/16 градуса); 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9" name="TextBox 6"/>
          <p:cNvSpPr/>
          <p:nvPr/>
        </p:nvSpPr>
        <p:spPr>
          <a:xfrm>
            <a:off x="341640" y="6431760"/>
            <a:ext cx="367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*1/16 – для большей точности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0" name="TextBox 7"/>
          <p:cNvSpPr/>
          <p:nvPr/>
        </p:nvSpPr>
        <p:spPr>
          <a:xfrm>
            <a:off x="8615880" y="1258200"/>
            <a:ext cx="30391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0 = 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90 = 16*90 = 1440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180 = 16*180 = 2880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270 = 16*270 = 4320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360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 = 16*360 = 5760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1" name="Правая фигурная скобка 10"/>
          <p:cNvSpPr/>
          <p:nvPr/>
        </p:nvSpPr>
        <p:spPr>
          <a:xfrm>
            <a:off x="3048120" y="3429000"/>
            <a:ext cx="295920" cy="14396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Правая фигурная скобка 11"/>
          <p:cNvSpPr/>
          <p:nvPr/>
        </p:nvSpPr>
        <p:spPr>
          <a:xfrm rot="16200000">
            <a:off x="1927440" y="2305440"/>
            <a:ext cx="268200" cy="19724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2"/>
          <p:cNvSpPr/>
          <p:nvPr/>
        </p:nvSpPr>
        <p:spPr>
          <a:xfrm>
            <a:off x="1872000" y="2723400"/>
            <a:ext cx="454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w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4" name="TextBox 13"/>
          <p:cNvSpPr/>
          <p:nvPr/>
        </p:nvSpPr>
        <p:spPr>
          <a:xfrm>
            <a:off x="3504240" y="3964320"/>
            <a:ext cx="386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TextBox 14"/>
          <p:cNvSpPr/>
          <p:nvPr/>
        </p:nvSpPr>
        <p:spPr>
          <a:xfrm>
            <a:off x="657000" y="3215880"/>
            <a:ext cx="58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x,y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6" name="Прямая соединительная линия 16"/>
          <p:cNvSpPr/>
          <p:nvPr/>
        </p:nvSpPr>
        <p:spPr>
          <a:xfrm flipH="1" flipV="1">
            <a:off x="1074960" y="3438720"/>
            <a:ext cx="900000" cy="32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Прямая соединительная линия 17"/>
          <p:cNvSpPr/>
          <p:nvPr/>
        </p:nvSpPr>
        <p:spPr>
          <a:xfrm flipV="1">
            <a:off x="1074960" y="3425760"/>
            <a:ext cx="360" cy="7232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Рисунок 21" descr=""/>
          <p:cNvPicPr/>
          <p:nvPr/>
        </p:nvPicPr>
        <p:blipFill>
          <a:blip r:embed="rId1"/>
          <a:stretch/>
        </p:blipFill>
        <p:spPr>
          <a:xfrm>
            <a:off x="4115520" y="3157200"/>
            <a:ext cx="6963120" cy="1047960"/>
          </a:xfrm>
          <a:prstGeom prst="rect">
            <a:avLst/>
          </a:prstGeom>
          <a:ln w="0">
            <a:noFill/>
          </a:ln>
        </p:spPr>
      </p:pic>
      <p:sp>
        <p:nvSpPr>
          <p:cNvPr id="179" name="Овал 8"/>
          <p:cNvSpPr/>
          <p:nvPr/>
        </p:nvSpPr>
        <p:spPr>
          <a:xfrm>
            <a:off x="1075320" y="3429000"/>
            <a:ext cx="1799640" cy="14396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Простейшая графика (продолжение)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drawPolygon(list: QPoint)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многоугольник;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drawPoint() –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точка;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drawChord()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дуга с хордой;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drawPolyline()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множество линий;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drawPie()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сектор.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82" name="Рисунок 6" descr=""/>
          <p:cNvPicPr/>
          <p:nvPr/>
        </p:nvPicPr>
        <p:blipFill>
          <a:blip r:embed="rId1"/>
          <a:stretch/>
        </p:blipFill>
        <p:spPr>
          <a:xfrm>
            <a:off x="7920360" y="848160"/>
            <a:ext cx="879480" cy="1003320"/>
          </a:xfrm>
          <a:prstGeom prst="rect">
            <a:avLst/>
          </a:prstGeom>
          <a:ln w="0">
            <a:noFill/>
          </a:ln>
        </p:spPr>
      </p:pic>
      <p:pic>
        <p:nvPicPr>
          <p:cNvPr id="183" name="Рисунок 8" descr=""/>
          <p:cNvPicPr/>
          <p:nvPr/>
        </p:nvPicPr>
        <p:blipFill>
          <a:blip r:embed="rId2"/>
          <a:stretch/>
        </p:blipFill>
        <p:spPr>
          <a:xfrm>
            <a:off x="5382000" y="2889000"/>
            <a:ext cx="999720" cy="1079640"/>
          </a:xfrm>
          <a:prstGeom prst="rect">
            <a:avLst/>
          </a:prstGeom>
          <a:ln w="0">
            <a:noFill/>
          </a:ln>
        </p:spPr>
      </p:pic>
      <p:pic>
        <p:nvPicPr>
          <p:cNvPr id="184" name="Рисунок 10" descr=""/>
          <p:cNvPicPr/>
          <p:nvPr/>
        </p:nvPicPr>
        <p:blipFill>
          <a:blip r:embed="rId3"/>
          <a:stretch/>
        </p:blipFill>
        <p:spPr>
          <a:xfrm>
            <a:off x="6500880" y="3592800"/>
            <a:ext cx="1275840" cy="1552320"/>
          </a:xfrm>
          <a:prstGeom prst="rect">
            <a:avLst/>
          </a:prstGeom>
          <a:ln w="0">
            <a:noFill/>
          </a:ln>
        </p:spPr>
      </p:pic>
      <p:pic>
        <p:nvPicPr>
          <p:cNvPr id="185" name="Рисунок 12" descr=""/>
          <p:cNvPicPr/>
          <p:nvPr/>
        </p:nvPicPr>
        <p:blipFill>
          <a:blip r:embed="rId4"/>
          <a:stretch/>
        </p:blipFill>
        <p:spPr>
          <a:xfrm>
            <a:off x="3830760" y="4872240"/>
            <a:ext cx="998640" cy="99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87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Классы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 QPen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и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QBrush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8" name="Рисунок 6" descr=""/>
          <p:cNvPicPr/>
          <p:nvPr/>
        </p:nvPicPr>
        <p:blipFill>
          <a:blip r:embed="rId1"/>
          <a:stretch/>
        </p:blipFill>
        <p:spPr>
          <a:xfrm>
            <a:off x="8222760" y="3411000"/>
            <a:ext cx="1888200" cy="134244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8" descr=""/>
          <p:cNvPicPr/>
          <p:nvPr/>
        </p:nvPicPr>
        <p:blipFill>
          <a:blip r:embed="rId2"/>
          <a:stretch/>
        </p:blipFill>
        <p:spPr>
          <a:xfrm>
            <a:off x="341640" y="2252880"/>
            <a:ext cx="6191280" cy="3864240"/>
          </a:xfrm>
          <a:prstGeom prst="rect">
            <a:avLst/>
          </a:prstGeom>
          <a:ln w="0">
            <a:noFill/>
          </a:ln>
        </p:spPr>
      </p:pic>
      <p:sp>
        <p:nvSpPr>
          <p:cNvPr id="190" name="Стрелка: вправо 9"/>
          <p:cNvSpPr/>
          <p:nvPr/>
        </p:nvSpPr>
        <p:spPr>
          <a:xfrm>
            <a:off x="6822360" y="3863160"/>
            <a:ext cx="9241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10"/>
          <p:cNvSpPr/>
          <p:nvPr/>
        </p:nvSpPr>
        <p:spPr>
          <a:xfrm>
            <a:off x="7392600" y="1519560"/>
            <a:ext cx="359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 Light"/>
              </a:rPr>
              <a:t>QPen – </a:t>
            </a:r>
            <a:r>
              <a:rPr b="1" lang="ru-RU" sz="1800" spc="-1" strike="noStrike">
                <a:solidFill>
                  <a:srgbClr val="000000"/>
                </a:solidFill>
                <a:latin typeface="Roboto Light"/>
              </a:rPr>
              <a:t>тип рисуемой фигуры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2" name="TextBox 11"/>
          <p:cNvSpPr/>
          <p:nvPr/>
        </p:nvSpPr>
        <p:spPr>
          <a:xfrm>
            <a:off x="7392600" y="1980720"/>
            <a:ext cx="4082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 Light"/>
              </a:rPr>
              <a:t>QBrush – </a:t>
            </a:r>
            <a:r>
              <a:rPr b="1" lang="ru-RU" sz="1800" spc="-1" strike="noStrike">
                <a:solidFill>
                  <a:srgbClr val="000000"/>
                </a:solidFill>
                <a:latin typeface="Roboto Light"/>
              </a:rPr>
              <a:t>тип заполнения фигуры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4" descr=""/>
          <p:cNvPicPr/>
          <p:nvPr/>
        </p:nvPicPr>
        <p:blipFill>
          <a:blip r:embed="rId1"/>
          <a:stretch/>
        </p:blipFill>
        <p:spPr>
          <a:xfrm>
            <a:off x="916560" y="1302840"/>
            <a:ext cx="10359000" cy="4950720"/>
          </a:xfrm>
          <a:prstGeom prst="rect">
            <a:avLst/>
          </a:prstGeom>
          <a:ln w="0">
            <a:noFill/>
          </a:ln>
        </p:spPr>
      </p:pic>
      <p:sp>
        <p:nvSpPr>
          <p:cNvPr id="194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Стили контура фигуры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Стили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QBrush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6" name="Рисунок 5" descr=""/>
          <p:cNvPicPr/>
          <p:nvPr/>
        </p:nvPicPr>
        <p:blipFill>
          <a:blip r:embed="rId1"/>
          <a:stretch/>
        </p:blipFill>
        <p:spPr>
          <a:xfrm>
            <a:off x="403560" y="1080000"/>
            <a:ext cx="11384640" cy="453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Графическая сцена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QPixmap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Список поддерживаемых форматов: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Форматы конструктора: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Qbitmap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 – подкласс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QPixmap.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Обеспечивает обработку монохромных изображений глубиной 1 бит.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200" name="Рисунок 6" descr=""/>
          <p:cNvPicPr/>
          <p:nvPr/>
        </p:nvPicPr>
        <p:blipFill>
          <a:blip r:embed="rId1"/>
          <a:stretch/>
        </p:blipFill>
        <p:spPr>
          <a:xfrm>
            <a:off x="697320" y="1568160"/>
            <a:ext cx="5979960" cy="646920"/>
          </a:xfrm>
          <a:prstGeom prst="rect">
            <a:avLst/>
          </a:prstGeom>
          <a:ln w="0">
            <a:noFill/>
          </a:ln>
        </p:spPr>
      </p:pic>
      <p:pic>
        <p:nvPicPr>
          <p:cNvPr id="201" name="Рисунок 8" descr=""/>
          <p:cNvPicPr/>
          <p:nvPr/>
        </p:nvPicPr>
        <p:blipFill>
          <a:blip r:embed="rId2"/>
          <a:stretch/>
        </p:blipFill>
        <p:spPr>
          <a:xfrm>
            <a:off x="697320" y="2820600"/>
            <a:ext cx="9314640" cy="322560"/>
          </a:xfrm>
          <a:prstGeom prst="rect">
            <a:avLst/>
          </a:prstGeom>
          <a:ln w="0">
            <a:noFill/>
          </a:ln>
        </p:spPr>
      </p:pic>
      <p:sp>
        <p:nvSpPr>
          <p:cNvPr id="202" name="Стрелка: вниз 9"/>
          <p:cNvSpPr/>
          <p:nvPr/>
        </p:nvSpPr>
        <p:spPr>
          <a:xfrm>
            <a:off x="4262040" y="2260440"/>
            <a:ext cx="488880" cy="48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Прямоугольник 10"/>
          <p:cNvSpPr/>
          <p:nvPr/>
        </p:nvSpPr>
        <p:spPr>
          <a:xfrm>
            <a:off x="1519560" y="2817720"/>
            <a:ext cx="438840" cy="322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1"/>
          <p:cNvSpPr/>
          <p:nvPr/>
        </p:nvSpPr>
        <p:spPr>
          <a:xfrm>
            <a:off x="7452720" y="1430280"/>
            <a:ext cx="36219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gif –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можно прочитать, но нельзя сохранить, т.к. алгоритм сжатия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gif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, защищён патентом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5" name="Рисунок 1" descr=""/>
          <p:cNvPicPr/>
          <p:nvPr/>
        </p:nvPicPr>
        <p:blipFill>
          <a:blip r:embed="rId3"/>
          <a:stretch/>
        </p:blipFill>
        <p:spPr>
          <a:xfrm>
            <a:off x="697320" y="3845520"/>
            <a:ext cx="6238080" cy="1447200"/>
          </a:xfrm>
          <a:prstGeom prst="rect">
            <a:avLst/>
          </a:prstGeom>
          <a:ln w="0">
            <a:noFill/>
          </a:ln>
        </p:spPr>
      </p:pic>
      <p:sp>
        <p:nvSpPr>
          <p:cNvPr id="206" name="TextBox 5"/>
          <p:cNvSpPr/>
          <p:nvPr/>
        </p:nvSpPr>
        <p:spPr>
          <a:xfrm>
            <a:off x="7452720" y="3277800"/>
            <a:ext cx="4463280" cy="24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Основные методы:</a:t>
            </a:r>
            <a:endParaRPr b="0" lang="ru-RU" sz="2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load()</a:t>
            </a:r>
            <a:endParaRPr b="0" lang="ru-RU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loadFromData()</a:t>
            </a:r>
            <a:endParaRPr b="0" lang="ru-RU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save()</a:t>
            </a:r>
            <a:endParaRPr b="0" lang="ru-RU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convertFromImage()</a:t>
            </a:r>
            <a:endParaRPr b="0" lang="ru-RU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scaled()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QImage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Обеспечивает аппаратно – независимое представление для ввода/вывода изображений, а также для прямого доступа к пикселям и манипуляциям с ними.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Формат конструктора: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Методы класса, практически схожи 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QPixmap,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т.к. авторы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хотели, чтобы два класса были унифицированы друг с другом.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209" name="Рисунок 2" descr=""/>
          <p:cNvPicPr/>
          <p:nvPr/>
        </p:nvPicPr>
        <p:blipFill>
          <a:blip r:embed="rId1"/>
          <a:stretch/>
        </p:blipFill>
        <p:spPr>
          <a:xfrm>
            <a:off x="653400" y="2856600"/>
            <a:ext cx="5239800" cy="13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Основные отличия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QPixmap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 и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QImage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graphicFrame>
        <p:nvGraphicFramePr>
          <p:cNvPr id="212" name="Таблица 5"/>
          <p:cNvGraphicFramePr/>
          <p:nvPr/>
        </p:nvGraphicFramePr>
        <p:xfrm>
          <a:off x="341640" y="1686240"/>
          <a:ext cx="11508480" cy="2253960"/>
        </p:xfrm>
        <a:graphic>
          <a:graphicData uri="http://schemas.openxmlformats.org/drawingml/2006/table">
            <a:tbl>
              <a:tblPr/>
              <a:tblGrid>
                <a:gridCol w="5754240"/>
                <a:gridCol w="5754240"/>
              </a:tblGrid>
              <a:tr h="360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QPixmap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QImage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988200"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Служит только для отображения изображений в программе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Служит для работы с данными изображения, для доступа к пикселям  и манипуляции с ними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1082880"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Если изображение будет отображаться более 2х раз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рекомендуется использовать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QPixmap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Можно управлять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QImage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вне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GUI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потока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en-US" sz="36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Учебные вопросы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8" name="Объект 2"/>
          <p:cNvSpPr/>
          <p:nvPr/>
        </p:nvSpPr>
        <p:spPr>
          <a:xfrm>
            <a:off x="1141560" y="2249640"/>
            <a:ext cx="10950120" cy="35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Окно загрузки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Работа с графикой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Графическая сцена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e2f0d9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graphicFrame>
        <p:nvGraphicFramePr>
          <p:cNvPr id="131" name="Таблица 4"/>
          <p:cNvGraphicFramePr/>
          <p:nvPr/>
        </p:nvGraphicFramePr>
        <p:xfrm>
          <a:off x="1056960" y="3569400"/>
          <a:ext cx="9991800" cy="269496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1.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Окно загрузки.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Вывод окна при длительной загрузке приложения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34080" y="1068120"/>
            <a:ext cx="11529000" cy="57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вывода всплывающего окна перед появлением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GUI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самого, необходимо: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 конструкции      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        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        необходимо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создать экземпляр класса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QSplashScreen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в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конструктор которого через конструкцию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                          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                    н                          передаём нужное для отображения изображение;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Пример: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Методы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QSplachScreen: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show() –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служит для отображения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QSplahScreen;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finish() –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необходим для закрытия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QSplashScreen;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showMessage() –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отображение всплывающего сообщения;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setPixmap() –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установить изображение не через конструктор;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clearMessage() –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стирает недпись;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35" name="Рисунок 6" descr=""/>
          <p:cNvPicPr/>
          <p:nvPr/>
        </p:nvPicPr>
        <p:blipFill>
          <a:blip r:embed="rId1"/>
          <a:stretch/>
        </p:blipFill>
        <p:spPr>
          <a:xfrm>
            <a:off x="3501720" y="2057400"/>
            <a:ext cx="2557800" cy="337680"/>
          </a:xfrm>
          <a:prstGeom prst="rect">
            <a:avLst/>
          </a:prstGeom>
          <a:ln w="0">
            <a:noFill/>
          </a:ln>
        </p:spPr>
      </p:pic>
      <p:pic>
        <p:nvPicPr>
          <p:cNvPr id="136" name="Рисунок 9" descr=""/>
          <p:cNvPicPr/>
          <p:nvPr/>
        </p:nvPicPr>
        <p:blipFill>
          <a:blip r:embed="rId2"/>
          <a:stretch/>
        </p:blipFill>
        <p:spPr>
          <a:xfrm>
            <a:off x="659520" y="2836080"/>
            <a:ext cx="2325960" cy="337680"/>
          </a:xfrm>
          <a:prstGeom prst="rect">
            <a:avLst/>
          </a:prstGeom>
          <a:ln w="0">
            <a:noFill/>
          </a:ln>
        </p:spPr>
      </p:pic>
      <p:pic>
        <p:nvPicPr>
          <p:cNvPr id="137" name="Рисунок 12" descr=""/>
          <p:cNvPicPr/>
          <p:nvPr/>
        </p:nvPicPr>
        <p:blipFill>
          <a:blip r:embed="rId3"/>
          <a:stretch/>
        </p:blipFill>
        <p:spPr>
          <a:xfrm>
            <a:off x="2177640" y="3317400"/>
            <a:ext cx="6461640" cy="3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Работа с графикой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QPainter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Класс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QPainter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выполняет рисование на виджетах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Основное применение: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Рисование простых фигур;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Создание собственных виджетов.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Координатная сетка: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41" name="Рисунок 6" descr=""/>
          <p:cNvPicPr/>
          <p:nvPr/>
        </p:nvPicPr>
        <p:blipFill>
          <a:blip r:embed="rId1"/>
          <a:stretch/>
        </p:blipFill>
        <p:spPr>
          <a:xfrm>
            <a:off x="4386240" y="3716640"/>
            <a:ext cx="3419280" cy="2393280"/>
          </a:xfrm>
          <a:prstGeom prst="rect">
            <a:avLst/>
          </a:prstGeom>
          <a:ln w="57150">
            <a:solidFill>
              <a:srgbClr val="00b050"/>
            </a:solidFill>
            <a:round/>
          </a:ln>
        </p:spPr>
      </p:pic>
      <p:sp>
        <p:nvSpPr>
          <p:cNvPr id="142" name="Левая фигурная скобка 7"/>
          <p:cNvSpPr/>
          <p:nvPr/>
        </p:nvSpPr>
        <p:spPr>
          <a:xfrm>
            <a:off x="4057560" y="4113360"/>
            <a:ext cx="307800" cy="1996560"/>
          </a:xfrm>
          <a:prstGeom prst="leftBrace">
            <a:avLst>
              <a:gd name="adj1" fmla="val 8333"/>
              <a:gd name="adj2" fmla="val 49471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Левая фигурная скобка 8"/>
          <p:cNvSpPr/>
          <p:nvPr/>
        </p:nvSpPr>
        <p:spPr>
          <a:xfrm rot="16200000">
            <a:off x="5931720" y="4544640"/>
            <a:ext cx="307800" cy="3439440"/>
          </a:xfrm>
          <a:prstGeom prst="leftBrace">
            <a:avLst>
              <a:gd name="adj1" fmla="val 8333"/>
              <a:gd name="adj2" fmla="val 49471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9"/>
          <p:cNvSpPr/>
          <p:nvPr/>
        </p:nvSpPr>
        <p:spPr>
          <a:xfrm>
            <a:off x="2694960" y="4728600"/>
            <a:ext cx="130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self.hight()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5442120" y="6488640"/>
            <a:ext cx="130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self.width()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8581320" y="3606120"/>
            <a:ext cx="25059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Координатная сетка исчисляется слева направо, сверху вниз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Прямая со стрелкой 13"/>
          <p:cNvSpPr/>
          <p:nvPr/>
        </p:nvSpPr>
        <p:spPr>
          <a:xfrm flipV="1">
            <a:off x="4366080" y="3715920"/>
            <a:ext cx="8229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ed7d31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Прямая со стрелкой 14"/>
          <p:cNvSpPr/>
          <p:nvPr/>
        </p:nvSpPr>
        <p:spPr>
          <a:xfrm>
            <a:off x="4386240" y="3716640"/>
            <a:ext cx="360" cy="76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ed7d31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Box 16"/>
          <p:cNvSpPr/>
          <p:nvPr/>
        </p:nvSpPr>
        <p:spPr>
          <a:xfrm>
            <a:off x="4431240" y="4099680"/>
            <a:ext cx="57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0, 0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4431240" y="5617080"/>
            <a:ext cx="57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0,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7186680" y="4147560"/>
            <a:ext cx="663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w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2" name="TextBox 19"/>
          <p:cNvSpPr/>
          <p:nvPr/>
        </p:nvSpPr>
        <p:spPr>
          <a:xfrm>
            <a:off x="7141680" y="5617080"/>
            <a:ext cx="663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w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 h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Простейшая графика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drawLine(x1, y1, x2, y2)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обычная линия;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drawLines(list: QLine)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несколько простых линий;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55" name="Рисунок 6" descr=""/>
          <p:cNvPicPr/>
          <p:nvPr/>
        </p:nvPicPr>
        <p:blipFill>
          <a:blip r:embed="rId1"/>
          <a:stretch/>
        </p:blipFill>
        <p:spPr>
          <a:xfrm>
            <a:off x="579960" y="1600560"/>
            <a:ext cx="5447880" cy="2108160"/>
          </a:xfrm>
          <a:prstGeom prst="rect">
            <a:avLst/>
          </a:prstGeom>
          <a:ln w="0">
            <a:noFill/>
          </a:ln>
        </p:spPr>
      </p:pic>
      <p:sp>
        <p:nvSpPr>
          <p:cNvPr id="156" name="Прямоугольник 7"/>
          <p:cNvSpPr/>
          <p:nvPr/>
        </p:nvSpPr>
        <p:spPr>
          <a:xfrm>
            <a:off x="952920" y="2109240"/>
            <a:ext cx="3296520" cy="74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Прямоугольник 8"/>
          <p:cNvSpPr/>
          <p:nvPr/>
        </p:nvSpPr>
        <p:spPr>
          <a:xfrm>
            <a:off x="952920" y="2896200"/>
            <a:ext cx="3296520" cy="749520"/>
          </a:xfrm>
          <a:prstGeom prst="rect">
            <a:avLst/>
          </a:prstGeom>
          <a:noFill/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ая со стрелкой 10"/>
          <p:cNvSpPr/>
          <p:nvPr/>
        </p:nvSpPr>
        <p:spPr>
          <a:xfrm flipH="1">
            <a:off x="4249440" y="1931760"/>
            <a:ext cx="2279160" cy="4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12"/>
          <p:cNvSpPr/>
          <p:nvPr/>
        </p:nvSpPr>
        <p:spPr>
          <a:xfrm>
            <a:off x="6529680" y="1633680"/>
            <a:ext cx="332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Через задание координат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0" name="Прямая со стрелкой 13"/>
          <p:cNvSpPr/>
          <p:nvPr/>
        </p:nvSpPr>
        <p:spPr>
          <a:xfrm flipH="1">
            <a:off x="4249440" y="2854800"/>
            <a:ext cx="2279160" cy="4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92d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14"/>
          <p:cNvSpPr/>
          <p:nvPr/>
        </p:nvSpPr>
        <p:spPr>
          <a:xfrm>
            <a:off x="6529680" y="2556720"/>
            <a:ext cx="332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Через класс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QPoint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2" name="Рисунок 16" descr=""/>
          <p:cNvPicPr/>
          <p:nvPr/>
        </p:nvPicPr>
        <p:blipFill>
          <a:blip r:embed="rId2"/>
          <a:stretch/>
        </p:blipFill>
        <p:spPr>
          <a:xfrm>
            <a:off x="579960" y="4884120"/>
            <a:ext cx="587376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Простейшая графика (продолжение)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321120" y="1068120"/>
            <a:ext cx="11529000" cy="54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drawRect(x1, y1, w, h)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прямоуголник;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drawRects(list: QRect)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несколько прямоугольников;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65" name="Рисунок 6" descr=""/>
          <p:cNvPicPr/>
          <p:nvPr/>
        </p:nvPicPr>
        <p:blipFill>
          <a:blip r:embed="rId1"/>
          <a:stretch/>
        </p:blipFill>
        <p:spPr>
          <a:xfrm>
            <a:off x="438480" y="1651320"/>
            <a:ext cx="6800400" cy="988560"/>
          </a:xfrm>
          <a:prstGeom prst="rect">
            <a:avLst/>
          </a:prstGeom>
          <a:ln w="0">
            <a:noFill/>
          </a:ln>
        </p:spPr>
      </p:pic>
      <p:pic>
        <p:nvPicPr>
          <p:cNvPr id="166" name="Рисунок 8" descr=""/>
          <p:cNvPicPr/>
          <p:nvPr/>
        </p:nvPicPr>
        <p:blipFill>
          <a:blip r:embed="rId2"/>
          <a:stretch/>
        </p:blipFill>
        <p:spPr>
          <a:xfrm>
            <a:off x="438480" y="3403080"/>
            <a:ext cx="5812200" cy="13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Application>LibreOffice/7.2.2.2$Windows_X86_64 LibreOffice_project/02b2acce88a210515b4a5bb2e46cbfb63fe97d56</Application>
  <AppVersion>15.0000</AppVersion>
  <Words>679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2022-06-14T12:44:07Z</dcterms:modified>
  <cp:revision>126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20</vt:i4>
  </property>
</Properties>
</file>