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31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37CD2-5420-45A1-8F4E-965474E0434D}" type="datetimeFigureOut">
              <a:rPr lang="en-US" smtClean="0"/>
              <a:t>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7A9D6-0FD9-4F73-B914-513AC2DD48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A7A9D6-0FD9-4F73-B914-513AC2DD480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513DB4C-5543-478A-92D4-604DCC1C7B03}" type="datetimeFigureOut">
              <a:rPr lang="en-US" smtClean="0"/>
              <a:t>2/9/2023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72070EF-BED6-49DC-8568-545C98E71F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7"/>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4"/>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72070EF-BED6-49DC-8568-545C98E71F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1" y="2821839"/>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1" y="190500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513DB4C-5543-478A-92D4-604DCC1C7B03}" type="datetimeFigureOut">
              <a:rPr lang="en-US" smtClean="0"/>
              <a:t>2/9/2023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72070EF-BED6-49DC-8568-545C98E71F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2"/>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2"/>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513DB4C-5543-478A-92D4-604DCC1C7B03}" type="datetimeFigureOut">
              <a:rPr lang="en-US" smtClean="0"/>
              <a:t>2/9/2023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1004670"/>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998818"/>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513DB4C-5543-478A-92D4-604DCC1C7B03}" type="datetimeFigureOut">
              <a:rPr lang="en-US" smtClean="0"/>
              <a:t>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2070EF-BED6-49DC-8568-545C98E71F2D}"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513DB4C-5543-478A-92D4-604DCC1C7B03}" type="datetimeFigureOut">
              <a:rPr lang="en-US" smtClean="0"/>
              <a:t>2/9/2023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72070EF-BED6-49DC-8568-545C98E71F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omerfarukeker/Causes-of-Death-Analysis/blob/master/Causes%20of%20Death%20Graphs/1.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omerfarukeker/Causes-of-Death-Analysis/blob/master/Causes%20of%20Death%20Graphs/2.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omerfarukeker/Causes-of-Death-Analysis/blob/master/Causes%20of%20Death%20Graphs/4.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omerfarukeker/Causes-of-Death-Analysis/blob/master/Causes%20of%20Death%20Graphs/5.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omerfarukeker/Causes-of-Death-Analysis/blob/master/Causes%20of%20Death%20Graphs/6.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omerfarukeker/Causes-of-Death-Analysis/blob/master/Causes%20of%20Death%20Graphs/7.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omerfarukeker/Causes-of-Death-Analysis/blob/master/Causes%20of%20Death%20Graphs/8.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omerfarukeker/Causes-of-Death-Analysis/blob/master/Causes%20of%20Death%20Graphs/9.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omerfarukeker/Causes-of-Death-Analysis/blob/master/Causes%20of%20Death%20Graphs/10.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rworldindata.org/causes-of-dea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Arial Rounded MT Bold" pitchFamily="34" charset="0"/>
              </a:rPr>
              <a:t>Cause of death</a:t>
            </a:r>
            <a:br>
              <a:rPr lang="en-US" sz="4400" dirty="0" smtClean="0">
                <a:latin typeface="Arial Rounded MT Bold" pitchFamily="34" charset="0"/>
              </a:rPr>
            </a:br>
            <a:endParaRPr lang="en-US" dirty="0"/>
          </a:p>
        </p:txBody>
      </p:sp>
      <p:sp>
        <p:nvSpPr>
          <p:cNvPr id="3" name="Subtitle 2"/>
          <p:cNvSpPr>
            <a:spLocks noGrp="1"/>
          </p:cNvSpPr>
          <p:nvPr>
            <p:ph type="subTitle" idx="1"/>
          </p:nvPr>
        </p:nvSpPr>
        <p:spPr>
          <a:xfrm>
            <a:off x="540545" y="3212976"/>
            <a:ext cx="8062912" cy="1800200"/>
          </a:xfrm>
        </p:spPr>
        <p:txBody>
          <a:bodyPr>
            <a:normAutofit fontScale="92500" lnSpcReduction="20000"/>
          </a:bodyPr>
          <a:lstStyle/>
          <a:p>
            <a:endParaRPr lang="en-US" dirty="0" smtClean="0"/>
          </a:p>
          <a:p>
            <a:endParaRPr lang="en-US" dirty="0" smtClean="0"/>
          </a:p>
          <a:p>
            <a:endParaRPr lang="en-US" dirty="0" smtClean="0"/>
          </a:p>
          <a:p>
            <a:r>
              <a:rPr lang="en-US" sz="2800" b="1" dirty="0" smtClean="0">
                <a:latin typeface="Arial Rounded MT Bold" pitchFamily="34" charset="0"/>
              </a:rPr>
              <a:t>By:-</a:t>
            </a:r>
            <a:r>
              <a:rPr lang="en-US" sz="2800" b="1" dirty="0" err="1" smtClean="0">
                <a:latin typeface="Arial Rounded MT Bold" pitchFamily="34" charset="0"/>
              </a:rPr>
              <a:t>Nupriya</a:t>
            </a:r>
            <a:r>
              <a:rPr lang="en-US" sz="2800" b="1" dirty="0" smtClean="0">
                <a:latin typeface="Arial Rounded MT Bold" pitchFamily="34" charset="0"/>
              </a:rPr>
              <a:t> </a:t>
            </a:r>
            <a:r>
              <a:rPr lang="en-US" sz="2800" b="1" dirty="0" err="1" smtClean="0">
                <a:latin typeface="Arial Rounded MT Bold" pitchFamily="34" charset="0"/>
              </a:rPr>
              <a:t>saxena</a:t>
            </a:r>
            <a:endParaRPr lang="en-US" sz="2800" b="1" dirty="0" smtClean="0">
              <a:latin typeface="Arial Rounded MT Bold" pitchFamily="34" charset="0"/>
            </a:endParaRPr>
          </a:p>
          <a:p>
            <a:r>
              <a:rPr lang="en-US" sz="2800" b="1" dirty="0" err="1" smtClean="0">
                <a:latin typeface="Arial Rounded MT Bold" pitchFamily="34" charset="0"/>
              </a:rPr>
              <a:t>Filiprobo</a:t>
            </a:r>
            <a:r>
              <a:rPr lang="en-US" sz="2800" b="1" dirty="0" smtClean="0">
                <a:latin typeface="Arial Rounded MT Bold" pitchFamily="34" charset="0"/>
              </a:rPr>
              <a:t>:-Internship-34</a:t>
            </a:r>
            <a:endParaRPr lang="en-US" sz="2800" b="1" dirty="0" smtClean="0">
              <a:latin typeface="Arial Rounded MT Bold" pitchFamily="34" charset="0"/>
            </a:endParaRPr>
          </a:p>
        </p:txBody>
      </p:sp>
      <p:pic>
        <p:nvPicPr>
          <p:cNvPr id="4" name="Picture 3">
            <a:extLst>
              <a:ext uri="{FF2B5EF4-FFF2-40B4-BE49-F238E27FC236}">
                <a16:creationId xmlns="" xmlns:a16="http://schemas.microsoft.com/office/drawing/2014/main" id="{C57E40BC-1F9E-4C9F-8859-6D889918A417}"/>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 y="332657"/>
            <a:ext cx="2627783" cy="2773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a:r>
              <a:rPr lang="en-IN" dirty="0" smtClean="0"/>
              <a:t>22. </a:t>
            </a:r>
            <a:r>
              <a:rPr lang="en-IN" dirty="0" err="1" smtClean="0"/>
              <a:t>Neoplasms</a:t>
            </a:r>
            <a:r>
              <a:rPr lang="en-IN" dirty="0" smtClean="0"/>
              <a:t> - No. of People died from </a:t>
            </a:r>
            <a:r>
              <a:rPr lang="en-IN" dirty="0" err="1" smtClean="0"/>
              <a:t>Neoplasms</a:t>
            </a:r>
            <a:endParaRPr lang="en-US" dirty="0" smtClean="0"/>
          </a:p>
          <a:p>
            <a:pPr lvl="0" fontAlgn="base"/>
            <a:r>
              <a:rPr lang="en-IN" dirty="0" smtClean="0"/>
              <a:t>23. Conflict and Terrorism - No. of People died from Conflict and Terrorism</a:t>
            </a:r>
            <a:endParaRPr lang="en-US" dirty="0" smtClean="0"/>
          </a:p>
          <a:p>
            <a:pPr lvl="0" fontAlgn="base"/>
            <a:r>
              <a:rPr lang="en-IN" dirty="0" smtClean="0"/>
              <a:t>24. Diabetes Mellitus - No. of People died from Diabetes Mellitus</a:t>
            </a:r>
            <a:endParaRPr lang="en-US" dirty="0" smtClean="0"/>
          </a:p>
          <a:p>
            <a:pPr lvl="0" fontAlgn="base"/>
            <a:r>
              <a:rPr lang="en-IN" dirty="0" smtClean="0"/>
              <a:t>25. Chronic Kidney Disease - No. of People died from Chronic Kidney Disease</a:t>
            </a:r>
            <a:endParaRPr lang="en-US" dirty="0" smtClean="0"/>
          </a:p>
          <a:p>
            <a:pPr lvl="0" fontAlgn="base"/>
            <a:r>
              <a:rPr lang="en-IN" dirty="0" smtClean="0"/>
              <a:t>26. Poisonings - No. of People died from Poisoning</a:t>
            </a:r>
            <a:endParaRPr lang="en-US" dirty="0" smtClean="0"/>
          </a:p>
          <a:p>
            <a:pPr lvl="0" fontAlgn="base"/>
            <a:r>
              <a:rPr lang="en-IN" dirty="0" smtClean="0"/>
              <a:t>27. Protein-Energy Malnutrition - No. of People died from Protein-Energy Malnutrition</a:t>
            </a:r>
            <a:endParaRPr lang="en-US" dirty="0" smtClean="0"/>
          </a:p>
          <a:p>
            <a:pPr lvl="0" fontAlgn="base"/>
            <a:r>
              <a:rPr lang="en-IN" dirty="0" smtClean="0"/>
              <a:t>28. Chronic Respiratory Diseases - No. of People died from Chronic Respiratory Diseases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a:r>
              <a:rPr lang="en-IN" dirty="0" smtClean="0"/>
              <a:t>29. Cirrhosis and Other Chronic Liver Diseases - No. of People died from Cirrhosis and Other Chronic Liver Diseases</a:t>
            </a:r>
            <a:endParaRPr lang="en-US" dirty="0" smtClean="0"/>
          </a:p>
          <a:p>
            <a:pPr lvl="0" fontAlgn="base"/>
            <a:r>
              <a:rPr lang="en-IN" dirty="0" smtClean="0"/>
              <a:t>30. Digestive Diseases - No. of People died from Digestive Diseases</a:t>
            </a:r>
            <a:endParaRPr lang="en-US" dirty="0" smtClean="0"/>
          </a:p>
          <a:p>
            <a:pPr lvl="0" fontAlgn="base"/>
            <a:r>
              <a:rPr lang="en-IN" dirty="0" smtClean="0"/>
              <a:t>31. Fire, Heat, and Hot Substances - No. of People died from Fire or Heat or any Hot Substances</a:t>
            </a:r>
            <a:endParaRPr lang="en-US" dirty="0" smtClean="0"/>
          </a:p>
          <a:p>
            <a:pPr lvl="0" fontAlgn="base"/>
            <a:r>
              <a:rPr lang="en-IN" dirty="0" smtClean="0"/>
              <a:t>32. Acute Hepatitis - No. of People died from Acute Hepatitis</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 chart</a:t>
            </a:r>
            <a:endParaRPr lang="en-US" dirty="0"/>
          </a:p>
        </p:txBody>
      </p:sp>
      <p:pic>
        <p:nvPicPr>
          <p:cNvPr id="4" name="Content Placeholder 3" descr="EDA.jpeg"/>
          <p:cNvPicPr>
            <a:picLocks noGrp="1" noChangeAspect="1"/>
          </p:cNvPicPr>
          <p:nvPr>
            <p:ph idx="1"/>
          </p:nvPr>
        </p:nvPicPr>
        <p:blipFill>
          <a:blip r:embed="rId2" cstate="print"/>
          <a:stretch>
            <a:fillRect/>
          </a:stretch>
        </p:blipFill>
        <p:spPr>
          <a:xfrm>
            <a:off x="457200" y="2352750"/>
            <a:ext cx="7239000" cy="336058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829040"/>
          </a:xfrm>
        </p:spPr>
        <p:txBody>
          <a:bodyPr>
            <a:normAutofit/>
          </a:bodyPr>
          <a:lstStyle/>
          <a:p>
            <a:r>
              <a:rPr lang="en-US" dirty="0" smtClean="0"/>
              <a:t>Let's start exploring the dataset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10 causes of death for Turkey in the latest available year, 2017</a:t>
            </a:r>
            <a:r>
              <a:rPr lang="en-US" dirty="0" smtClean="0"/>
              <a:t>:</a:t>
            </a:r>
            <a:endParaRPr lang="en-US" dirty="0"/>
          </a:p>
        </p:txBody>
      </p:sp>
      <p:pic>
        <p:nvPicPr>
          <p:cNvPr id="4" name="Content Placeholder 3" descr="https://github.com/omerfarukeker/Causes-of-Death-Analysis/raw/master/Causes%20of%20Death%20Graphs/1.png">
            <a:hlinkClick r:id="rId2" tgtFrame="&quot;_blank&quot;"/>
          </p:cNvPr>
          <p:cNvPicPr>
            <a:picLocks noGrp="1"/>
          </p:cNvPicPr>
          <p:nvPr>
            <p:ph idx="1"/>
          </p:nvPr>
        </p:nvPicPr>
        <p:blipFill>
          <a:blip r:embed="rId3" cstate="print"/>
          <a:srcRect/>
          <a:stretch>
            <a:fillRect/>
          </a:stretch>
        </p:blipFill>
        <p:spPr bwMode="auto">
          <a:xfrm>
            <a:off x="932733" y="2457885"/>
            <a:ext cx="6287933" cy="31503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884824"/>
          </a:xfrm>
        </p:spPr>
        <p:txBody>
          <a:bodyPr>
            <a:normAutofit fontScale="90000"/>
          </a:bodyPr>
          <a:lstStyle/>
          <a:p>
            <a:pPr lvl="0"/>
            <a:r>
              <a:rPr lang="en-US" dirty="0" smtClean="0"/>
              <a:t>Almost 4 out 10 deaths in Turkey are caused by </a:t>
            </a:r>
            <a:r>
              <a:rPr lang="en-US" dirty="0" err="1" smtClean="0"/>
              <a:t>Cardiovasculare</a:t>
            </a:r>
            <a:r>
              <a:rPr lang="en-US" dirty="0" smtClean="0"/>
              <a:t> diseases in </a:t>
            </a:r>
            <a:r>
              <a:rPr lang="en-US" dirty="0" smtClean="0"/>
              <a:t>2017</a:t>
            </a:r>
            <a:endParaRPr lang="en-US" dirty="0"/>
          </a:p>
        </p:txBody>
      </p:sp>
      <p:pic>
        <p:nvPicPr>
          <p:cNvPr id="4" name="Content Placeholder 3" descr="https://github.com/omerfarukeker/Causes-of-Death-Analysis/raw/master/Causes%20of%20Death%20Graphs/2.png">
            <a:hlinkClick r:id="rId2" tgtFrame="&quot;_blank&quot;"/>
          </p:cNvPr>
          <p:cNvPicPr>
            <a:picLocks noGrp="1"/>
          </p:cNvPicPr>
          <p:nvPr>
            <p:ph idx="1"/>
          </p:nvPr>
        </p:nvPicPr>
        <p:blipFill>
          <a:blip r:embed="rId3" cstate="print"/>
          <a:srcRect/>
          <a:stretch>
            <a:fillRect/>
          </a:stretch>
        </p:blipFill>
        <p:spPr bwMode="auto">
          <a:xfrm>
            <a:off x="1604500" y="2276475"/>
            <a:ext cx="4944400" cy="4179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239000" cy="1872208"/>
          </a:xfrm>
        </p:spPr>
        <p:txBody>
          <a:bodyPr>
            <a:normAutofit/>
          </a:bodyPr>
          <a:lstStyle/>
          <a:p>
            <a:r>
              <a:rPr lang="en-US" sz="1800" dirty="0" smtClean="0"/>
              <a:t>Top 20 countries which suffered from terrorism the most. Our dataset Entity column contains a mix of country, continent, region, territory information too such as Sub-Saharan Africa, South America etc</a:t>
            </a:r>
            <a:br>
              <a:rPr lang="en-US" sz="1800" dirty="0" smtClean="0"/>
            </a:br>
            <a:endParaRPr lang="en-US" sz="1800" dirty="0"/>
          </a:p>
        </p:txBody>
      </p:sp>
      <p:pic>
        <p:nvPicPr>
          <p:cNvPr id="4" name="Content Placeholder 3" descr="https://github.com/omerfarukeker/Causes-of-Death-Analysis/raw/master/Causes%20of%20Death%20Graphs/4.png">
            <a:hlinkClick r:id="rId2" tgtFrame="&quot;_blank&quot;"/>
          </p:cNvPr>
          <p:cNvPicPr>
            <a:picLocks noGrp="1"/>
          </p:cNvPicPr>
          <p:nvPr>
            <p:ph idx="1"/>
          </p:nvPr>
        </p:nvPicPr>
        <p:blipFill>
          <a:blip r:embed="rId3" cstate="print"/>
          <a:srcRect/>
          <a:stretch>
            <a:fillRect/>
          </a:stretch>
        </p:blipFill>
        <p:spPr bwMode="auto">
          <a:xfrm>
            <a:off x="457200" y="2687902"/>
            <a:ext cx="7239000" cy="31411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Deadliest year appears to be 2017, however this is due to the increase of the world population each year. We need to check death rate per year</a:t>
            </a:r>
            <a:r>
              <a:rPr lang="en-US" sz="2400" dirty="0" smtClean="0"/>
              <a:t>.</a:t>
            </a:r>
            <a:endParaRPr lang="en-US" sz="2400" dirty="0"/>
          </a:p>
        </p:txBody>
      </p:sp>
      <p:pic>
        <p:nvPicPr>
          <p:cNvPr id="4" name="Content Placeholder 3" descr="https://github.com/omerfarukeker/Causes-of-Death-Analysis/raw/master/Causes%20of%20Death%20Graphs/5.png">
            <a:hlinkClick r:id="rId2" tgtFrame="&quot;_blank&quot;"/>
          </p:cNvPr>
          <p:cNvPicPr>
            <a:picLocks noGrp="1"/>
          </p:cNvPicPr>
          <p:nvPr>
            <p:ph idx="1"/>
          </p:nvPr>
        </p:nvPicPr>
        <p:blipFill>
          <a:blip r:embed="rId3" cstate="print"/>
          <a:srcRect/>
          <a:stretch>
            <a:fillRect/>
          </a:stretch>
        </p:blipFill>
        <p:spPr bwMode="auto">
          <a:xfrm>
            <a:off x="1625041" y="2299099"/>
            <a:ext cx="4903317" cy="3467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1994 was the deadliest year with almost 4% of the population was </a:t>
            </a:r>
            <a:r>
              <a:rPr lang="en-US" dirty="0" smtClean="0"/>
              <a:t>died</a:t>
            </a:r>
            <a:endParaRPr lang="en-US" dirty="0"/>
          </a:p>
        </p:txBody>
      </p:sp>
      <p:pic>
        <p:nvPicPr>
          <p:cNvPr id="4" name="Content Placeholder 3" descr="https://github.com/omerfarukeker/Causes-of-Death-Analysis/raw/master/Causes%20of%20Death%20Graphs/6.png">
            <a:hlinkClick r:id="rId2" tgtFrame="&quot;_blank&quot;"/>
          </p:cNvPr>
          <p:cNvPicPr>
            <a:picLocks noGrp="1"/>
          </p:cNvPicPr>
          <p:nvPr>
            <p:ph idx="1"/>
          </p:nvPr>
        </p:nvPicPr>
        <p:blipFill>
          <a:blip r:embed="rId3" cstate="print"/>
          <a:srcRect/>
          <a:stretch>
            <a:fillRect/>
          </a:stretch>
        </p:blipFill>
        <p:spPr bwMode="auto">
          <a:xfrm>
            <a:off x="831917" y="1609725"/>
            <a:ext cx="6489566" cy="4846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308760"/>
          </a:xfrm>
        </p:spPr>
        <p:txBody>
          <a:bodyPr>
            <a:normAutofit fontScale="90000"/>
          </a:bodyPr>
          <a:lstStyle/>
          <a:p>
            <a:r>
              <a:rPr lang="en-US" dirty="0" smtClean="0"/>
              <a:t>Conflict line of the </a:t>
            </a:r>
            <a:r>
              <a:rPr lang="en-US" dirty="0" err="1" smtClean="0"/>
              <a:t>heatmap</a:t>
            </a:r>
            <a:r>
              <a:rPr lang="en-US" dirty="0" smtClean="0"/>
              <a:t> shows an interesting light </a:t>
            </a:r>
            <a:r>
              <a:rPr lang="en-US" dirty="0" err="1" smtClean="0"/>
              <a:t>colour</a:t>
            </a:r>
            <a:r>
              <a:rPr lang="en-US" dirty="0" smtClean="0"/>
              <a:t> on year 1994 </a:t>
            </a:r>
            <a:endParaRPr lang="en-US" dirty="0"/>
          </a:p>
        </p:txBody>
      </p:sp>
      <p:pic>
        <p:nvPicPr>
          <p:cNvPr id="4" name="Content Placeholder 3" descr="https://github.com/omerfarukeker/Causes-of-Death-Analysis/raw/master/Causes%20of%20Death%20Graphs/7.png">
            <a:hlinkClick r:id="rId2" tgtFrame="&quot;_blank&quot;"/>
          </p:cNvPr>
          <p:cNvPicPr>
            <a:picLocks noGrp="1"/>
          </p:cNvPicPr>
          <p:nvPr>
            <p:ph idx="1"/>
          </p:nvPr>
        </p:nvPicPr>
        <p:blipFill>
          <a:blip r:embed="rId3" cstate="print"/>
          <a:srcRect/>
          <a:stretch>
            <a:fillRect/>
          </a:stretch>
        </p:blipFill>
        <p:spPr bwMode="auto">
          <a:xfrm>
            <a:off x="457200" y="1829091"/>
            <a:ext cx="7239000" cy="4407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death world wide</a:t>
            </a:r>
            <a:endParaRPr lang="en-US" dirty="0"/>
          </a:p>
        </p:txBody>
      </p:sp>
      <p:pic>
        <p:nvPicPr>
          <p:cNvPr id="4" name="Content Placeholder 3" descr="death.jpeg"/>
          <p:cNvPicPr>
            <a:picLocks noGrp="1" noChangeAspect="1"/>
          </p:cNvPicPr>
          <p:nvPr>
            <p:ph idx="1"/>
          </p:nvPr>
        </p:nvPicPr>
        <p:blipFill>
          <a:blip r:embed="rId2" cstate="print"/>
          <a:stretch>
            <a:fillRect/>
          </a:stretch>
        </p:blipFill>
        <p:spPr>
          <a:xfrm>
            <a:off x="1115616" y="1772816"/>
            <a:ext cx="5760639" cy="3744416"/>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Conflict graph shows that 1994 was the year where the deadliest conflicts took place in the world. </a:t>
            </a:r>
            <a:endParaRPr lang="en-US" sz="2400" dirty="0"/>
          </a:p>
        </p:txBody>
      </p:sp>
      <p:pic>
        <p:nvPicPr>
          <p:cNvPr id="4" name="Content Placeholder 3" descr="https://github.com/omerfarukeker/Causes-of-Death-Analysis/raw/master/Causes%20of%20Death%20Graphs/8.png">
            <a:hlinkClick r:id="rId2" tgtFrame="&quot;_blank&quot;"/>
          </p:cNvPr>
          <p:cNvPicPr>
            <a:picLocks noGrp="1"/>
          </p:cNvPicPr>
          <p:nvPr>
            <p:ph idx="1"/>
          </p:nvPr>
        </p:nvPicPr>
        <p:blipFill>
          <a:blip r:embed="rId3" cstate="print"/>
          <a:srcRect/>
          <a:stretch>
            <a:fillRect/>
          </a:stretch>
        </p:blipFill>
        <p:spPr bwMode="auto">
          <a:xfrm>
            <a:off x="1511725" y="1609725"/>
            <a:ext cx="5129949" cy="4846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Death by terrorism peaked in 2014, and has been declining since then, however no effect was observed on 1994 death </a:t>
            </a:r>
            <a:r>
              <a:rPr lang="en-US" sz="2400" dirty="0" smtClean="0"/>
              <a:t>toll</a:t>
            </a:r>
            <a:endParaRPr lang="en-US" sz="2400" dirty="0"/>
          </a:p>
        </p:txBody>
      </p:sp>
      <p:pic>
        <p:nvPicPr>
          <p:cNvPr id="4" name="Content Placeholder 3" descr="https://github.com/omerfarukeker/Causes-of-Death-Analysis/raw/master/Causes%20of%20Death%20Graphs/9.png">
            <a:hlinkClick r:id="rId2" tgtFrame="&quot;_blank&quot;"/>
          </p:cNvPr>
          <p:cNvPicPr>
            <a:picLocks noGrp="1"/>
          </p:cNvPicPr>
          <p:nvPr>
            <p:ph idx="1"/>
          </p:nvPr>
        </p:nvPicPr>
        <p:blipFill>
          <a:blip r:embed="rId3" cstate="print"/>
          <a:srcRect/>
          <a:stretch>
            <a:fillRect/>
          </a:stretch>
        </p:blipFill>
        <p:spPr bwMode="auto">
          <a:xfrm>
            <a:off x="1491661" y="2343559"/>
            <a:ext cx="5170078" cy="3378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Let's find out which country suffers from what disease the most</a:t>
            </a:r>
            <a:endParaRPr lang="en-US" sz="2800" dirty="0"/>
          </a:p>
        </p:txBody>
      </p:sp>
      <p:pic>
        <p:nvPicPr>
          <p:cNvPr id="4" name="Content Placeholder 3" descr="https://github.com/omerfarukeker/Causes-of-Death-Analysis/raw/master/Causes%20of%20Death%20Graphs/10.PNG">
            <a:hlinkClick r:id="rId2" tgtFrame="&quot;_blank&quot;"/>
          </p:cNvPr>
          <p:cNvPicPr>
            <a:picLocks noGrp="1"/>
          </p:cNvPicPr>
          <p:nvPr>
            <p:ph idx="1"/>
          </p:nvPr>
        </p:nvPicPr>
        <p:blipFill>
          <a:blip r:embed="rId3" cstate="print"/>
          <a:srcRect/>
          <a:stretch>
            <a:fillRect/>
          </a:stretch>
        </p:blipFill>
        <p:spPr bwMode="auto">
          <a:xfrm>
            <a:off x="457200" y="2271974"/>
            <a:ext cx="7239000" cy="3522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a:extLst>
              <a:ext uri="{FF2B5EF4-FFF2-40B4-BE49-F238E27FC236}">
                <a16:creationId xmlns="" xmlns:a16="http://schemas.microsoft.com/office/drawing/2014/main" id="{81AD9082-20B3-4D22-965B-59AD3A006B33}"/>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620044"/>
            <a:ext cx="7239000" cy="4826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Definitions: Cause of death </a:t>
            </a:r>
            <a:r>
              <a:rPr lang="en-US" dirty="0" err="1" smtClean="0"/>
              <a:t>vs</a:t>
            </a:r>
            <a:r>
              <a:rPr lang="en-US" dirty="0" smtClean="0"/>
              <a:t> risk </a:t>
            </a:r>
            <a:r>
              <a:rPr lang="en-US" dirty="0" smtClean="0"/>
              <a:t>factors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It is important to understand what is meant by the </a:t>
            </a:r>
            <a:r>
              <a:rPr lang="en-US" i="1" dirty="0" smtClean="0"/>
              <a:t>cause</a:t>
            </a:r>
            <a:r>
              <a:rPr lang="en-US" dirty="0" smtClean="0"/>
              <a:t> of death and the </a:t>
            </a:r>
            <a:r>
              <a:rPr lang="en-US" i="1" dirty="0" smtClean="0"/>
              <a:t>risk factor</a:t>
            </a:r>
            <a:r>
              <a:rPr lang="en-US" dirty="0" smtClean="0"/>
              <a:t> associated with a premature death:</a:t>
            </a:r>
          </a:p>
          <a:p>
            <a:r>
              <a:rPr lang="en-US" dirty="0" smtClean="0"/>
              <a:t>               </a:t>
            </a:r>
          </a:p>
          <a:p>
            <a:r>
              <a:rPr lang="en-US" dirty="0" smtClean="0"/>
              <a:t>             In the epidemiological framework of the Global Burden of Disease study each death has </a:t>
            </a:r>
            <a:r>
              <a:rPr lang="en-US" i="1" dirty="0" smtClean="0"/>
              <a:t>one</a:t>
            </a:r>
            <a:r>
              <a:rPr lang="en-US" dirty="0" smtClean="0"/>
              <a:t> specific cause. In their own words: ‘each death is attributed to a single underlying cause — the cause that initiated the series of events leading to death’.</a:t>
            </a:r>
            <a:r>
              <a:rPr lang="en-US" baseline="30000" dirty="0" smtClean="0">
                <a:hlinkClick r:id="rId2"/>
              </a:rPr>
              <a:t>2</a:t>
            </a:r>
            <a:endParaRPr lang="en-US" dirty="0" smtClean="0"/>
          </a:p>
          <a:p>
            <a:r>
              <a:rPr lang="en-US" dirty="0" smtClean="0"/>
              <a:t>                </a:t>
            </a:r>
          </a:p>
          <a:p>
            <a:r>
              <a:rPr lang="en-US" dirty="0" smtClean="0"/>
              <a:t>             This is different from the deaths that happened due to risk factors. These deaths are an estimation of the reduction of the number of deaths that would be achieved if the risk factors to which a population is exposed would be eliminated (in the case of tobacco smoking, for example) or reduced to an optimal, healthy level (in the case of body-mass index).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do people die from?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56 million people died in 2017.</a:t>
            </a:r>
            <a:r>
              <a:rPr lang="en-US" u="sng" baseline="30000" dirty="0" smtClean="0">
                <a:hlinkClick r:id="rId2"/>
              </a:rPr>
              <a:t>3</a:t>
            </a:r>
            <a:r>
              <a:rPr lang="en-US" dirty="0" smtClean="0"/>
              <a:t> What did they die from?</a:t>
            </a:r>
          </a:p>
          <a:p>
            <a:r>
              <a:rPr lang="en-US" dirty="0" smtClean="0"/>
              <a:t>                The </a:t>
            </a:r>
            <a:r>
              <a:rPr lang="en-US" i="1" dirty="0" smtClean="0"/>
              <a:t>Global Burden of Disease</a:t>
            </a:r>
            <a:r>
              <a:rPr lang="en-US" dirty="0" smtClean="0"/>
              <a:t> is a major global study on the causes of death and disease published in the medical journal </a:t>
            </a:r>
            <a:r>
              <a:rPr lang="en-US" i="1" dirty="0" smtClean="0"/>
              <a:t>The Lancet</a:t>
            </a:r>
            <a:r>
              <a:rPr lang="en-US" dirty="0" smtClean="0"/>
              <a:t>.</a:t>
            </a:r>
            <a:r>
              <a:rPr lang="en-US" u="sng" baseline="30000" dirty="0" smtClean="0">
                <a:hlinkClick r:id="rId2"/>
              </a:rPr>
              <a:t>4</a:t>
            </a:r>
            <a:r>
              <a:rPr lang="en-US" dirty="0" smtClean="0"/>
              <a:t> These estimates of the annual number of deaths by cause are shown here. </a:t>
            </a:r>
          </a:p>
          <a:p>
            <a:r>
              <a:rPr lang="en-US" dirty="0" smtClean="0"/>
              <a:t> </a:t>
            </a:r>
          </a:p>
          <a:p>
            <a:r>
              <a:rPr lang="en-US" dirty="0" smtClean="0"/>
              <a:t>                This is shown for deaths worldwide. But you can explore data on the annual number of deaths by cause for any country or region using the “change country” toggle.</a:t>
            </a:r>
          </a:p>
          <a:p>
            <a:r>
              <a:rPr lang="en-US" dirty="0" smtClean="0"/>
              <a:t> </a:t>
            </a:r>
          </a:p>
          <a:p>
            <a:r>
              <a:rPr lang="en-US" dirty="0" smtClean="0"/>
              <a:t>                 Non-communicable diseases (NCDs) not only dominate mortality figures at a global level, but also account for the majority of deaths in high-income countries.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Context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a:t>
            </a:r>
            <a:r>
              <a:rPr lang="en-IN" dirty="0" err="1" smtClean="0"/>
              <a:t>Neoplasms</a:t>
            </a:r>
            <a:r>
              <a:rPr lang="en-IN" dirty="0" smtClean="0"/>
              <a:t>, Conflict and Terrorism, Diabetes Mellitus, Chronic Kidney Disease, Poisonings, Protein-Energy Malnutrition, Road Injuries, Chronic Respiratory Diseases, Cirrhosis and Other Chronic Liver Diseases, Digestive Diseases, Fire, Heat, and Hot Substances, Acute Hepatitis.</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Dataset Glossary (Column-wise</a:t>
            </a:r>
            <a:r>
              <a:rPr lang="en-IN"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0" fontAlgn="base"/>
            <a:r>
              <a:rPr lang="en-IN" dirty="0" smtClean="0"/>
              <a:t>01. Country/Territory - Name of the Country/Territory</a:t>
            </a:r>
            <a:endParaRPr lang="en-US" dirty="0" smtClean="0"/>
          </a:p>
          <a:p>
            <a:pPr lvl="0" fontAlgn="base"/>
            <a:r>
              <a:rPr lang="en-IN" dirty="0" smtClean="0"/>
              <a:t>02. Code - Country/Territory Code</a:t>
            </a:r>
            <a:endParaRPr lang="en-US" dirty="0" smtClean="0"/>
          </a:p>
          <a:p>
            <a:pPr lvl="0" fontAlgn="base"/>
            <a:r>
              <a:rPr lang="en-IN" dirty="0" smtClean="0"/>
              <a:t>03. Year - Year of the Incident</a:t>
            </a:r>
            <a:endParaRPr lang="en-US" dirty="0" smtClean="0"/>
          </a:p>
          <a:p>
            <a:pPr lvl="0" fontAlgn="base"/>
            <a:r>
              <a:rPr lang="en-IN" dirty="0" smtClean="0"/>
              <a:t>04. Meningitis - No. of People died from Meningitis</a:t>
            </a:r>
            <a:endParaRPr lang="en-US" dirty="0" smtClean="0"/>
          </a:p>
          <a:p>
            <a:pPr lvl="0" fontAlgn="base"/>
            <a:r>
              <a:rPr lang="en-IN" dirty="0" smtClean="0"/>
              <a:t>05. Alzheimer's Disease and Other Dementias - No. of People died from Alzheimer's Disease and Other Dementias</a:t>
            </a:r>
            <a:endParaRPr lang="en-US" dirty="0" smtClean="0"/>
          </a:p>
          <a:p>
            <a:pPr lvl="0" fontAlgn="base"/>
            <a:r>
              <a:rPr lang="en-IN" dirty="0" smtClean="0"/>
              <a:t>06. Parkinson's Disease - No. of People died from Parkinson's Disease</a:t>
            </a:r>
            <a:endParaRPr lang="en-US" dirty="0" smtClean="0"/>
          </a:p>
          <a:p>
            <a:pPr lvl="0" fontAlgn="base"/>
            <a:r>
              <a:rPr lang="en-IN" dirty="0" smtClean="0"/>
              <a:t>07. Nutritional Deficiencies - No. of People died from Nutritional Deficiencies</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pPr lvl="0" fontAlgn="base"/>
            <a:r>
              <a:rPr lang="en-IN" dirty="0" smtClean="0"/>
              <a:t>08. Malaria - No. of People died from Malaria</a:t>
            </a:r>
            <a:endParaRPr lang="en-US" dirty="0" smtClean="0"/>
          </a:p>
          <a:p>
            <a:pPr lvl="0" fontAlgn="base"/>
            <a:r>
              <a:rPr lang="en-IN" dirty="0" smtClean="0"/>
              <a:t>09. Drowning - No. of People died from Drowning</a:t>
            </a:r>
            <a:endParaRPr lang="en-US" dirty="0" smtClean="0"/>
          </a:p>
          <a:p>
            <a:pPr lvl="0" fontAlgn="base"/>
            <a:r>
              <a:rPr lang="en-IN" dirty="0" smtClean="0"/>
              <a:t>10. Interpersonal Violence - No. of People died from Interpersonal Violence</a:t>
            </a:r>
            <a:endParaRPr lang="en-US" dirty="0" smtClean="0"/>
          </a:p>
          <a:p>
            <a:pPr lvl="0" fontAlgn="base"/>
            <a:r>
              <a:rPr lang="en-IN" dirty="0" smtClean="0"/>
              <a:t>11. Maternal Disorders - No. of People died from Maternal Disorders</a:t>
            </a:r>
            <a:endParaRPr lang="en-US" dirty="0" smtClean="0"/>
          </a:p>
          <a:p>
            <a:pPr lvl="0" fontAlgn="base"/>
            <a:r>
              <a:rPr lang="en-IN" dirty="0" smtClean="0"/>
              <a:t>12. Drug Use Disorders - No. of People died from Drug Use Disorders</a:t>
            </a:r>
            <a:endParaRPr lang="en-US" dirty="0" smtClean="0"/>
          </a:p>
          <a:p>
            <a:pPr lvl="0" fontAlgn="base"/>
            <a:r>
              <a:rPr lang="en-IN" dirty="0" smtClean="0"/>
              <a:t>13. Tuberculosis - No. of People died from Tuberculosis</a:t>
            </a:r>
            <a:endParaRPr lang="en-US" dirty="0" smtClean="0"/>
          </a:p>
          <a:p>
            <a:pPr lvl="0" fontAlgn="base"/>
            <a:r>
              <a:rPr lang="en-IN" dirty="0" smtClean="0"/>
              <a:t>14. Cardiovascular Diseases - No. of People died from Cardiovascular Diseases</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fontAlgn="base"/>
            <a:r>
              <a:rPr lang="en-IN" dirty="0" smtClean="0"/>
              <a:t>15. Lower Respiratory Infections - No. of People died from Lower Respiratory Infections</a:t>
            </a:r>
            <a:endParaRPr lang="en-US" dirty="0" smtClean="0"/>
          </a:p>
          <a:p>
            <a:pPr lvl="0" fontAlgn="base"/>
            <a:r>
              <a:rPr lang="en-IN" dirty="0" smtClean="0"/>
              <a:t>16. Neonatal Disorders - No. of People died from Neonatal Disorders</a:t>
            </a:r>
            <a:endParaRPr lang="en-US" dirty="0" smtClean="0"/>
          </a:p>
          <a:p>
            <a:pPr lvl="0" fontAlgn="base"/>
            <a:r>
              <a:rPr lang="en-IN" dirty="0" smtClean="0"/>
              <a:t>17. Alcohol Use Disorders - No. of People died from Alcohol Use Disorders</a:t>
            </a:r>
            <a:endParaRPr lang="en-US" dirty="0" smtClean="0"/>
          </a:p>
          <a:p>
            <a:pPr lvl="0" fontAlgn="base"/>
            <a:r>
              <a:rPr lang="en-IN" dirty="0" smtClean="0"/>
              <a:t>18. Self-harm - No. of People died from Self-harm</a:t>
            </a:r>
            <a:endParaRPr lang="en-US" dirty="0" smtClean="0"/>
          </a:p>
          <a:p>
            <a:pPr lvl="0" fontAlgn="base"/>
            <a:r>
              <a:rPr lang="en-IN" dirty="0" smtClean="0"/>
              <a:t>19. Exposure to Forces of Nature - No. of People died from Exposure to Forces of Nature</a:t>
            </a:r>
            <a:endParaRPr lang="en-US" dirty="0" smtClean="0"/>
          </a:p>
          <a:p>
            <a:pPr lvl="0" fontAlgn="base"/>
            <a:r>
              <a:rPr lang="en-IN" dirty="0" smtClean="0"/>
              <a:t>20. Diarrheal Diseases - No. of People died from Diarrheal Diseases</a:t>
            </a:r>
            <a:endParaRPr lang="en-US" dirty="0" smtClean="0"/>
          </a:p>
          <a:p>
            <a:pPr lvl="0" fontAlgn="base"/>
            <a:r>
              <a:rPr lang="en-IN" dirty="0" smtClean="0"/>
              <a:t>21. Environmental Heat and Cold Exposure - No. of People died from Environmental Heat and Cold Exposure</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61</TotalTime>
  <Words>605</Words>
  <Application>Microsoft Office PowerPoint</Application>
  <PresentationFormat>On-screen Show (4:3)</PresentationFormat>
  <Paragraphs>69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Cause of death </vt:lpstr>
      <vt:lpstr>Cause of death world wide</vt:lpstr>
      <vt:lpstr>Definitions: Cause of death vs risk factors</vt:lpstr>
      <vt:lpstr> What do people die from?</vt:lpstr>
      <vt:lpstr>Context </vt:lpstr>
      <vt:lpstr>Content </vt:lpstr>
      <vt:lpstr>Dataset Glossary (Column-wise)</vt:lpstr>
      <vt:lpstr>Slide 8</vt:lpstr>
      <vt:lpstr>Slide 9</vt:lpstr>
      <vt:lpstr>Slide 10</vt:lpstr>
      <vt:lpstr>Slide 11</vt:lpstr>
      <vt:lpstr>Project flow chart</vt:lpstr>
      <vt:lpstr>Let's start exploring the dataset.</vt:lpstr>
      <vt:lpstr>Top 10 causes of death for Turkey in the latest available year, 2017:</vt:lpstr>
      <vt:lpstr>Almost 4 out 10 deaths in Turkey are caused by Cardiovasculare diseases in 2017</vt:lpstr>
      <vt:lpstr>Top 20 countries which suffered from terrorism the most. Our dataset Entity column contains a mix of country, continent, region, territory information too such as Sub-Saharan Africa, South America etc </vt:lpstr>
      <vt:lpstr>Deadliest year appears to be 2017, however this is due to the increase of the world population each year. We need to check death rate per year.</vt:lpstr>
      <vt:lpstr>1994 was the deadliest year with almost 4% of the population was died</vt:lpstr>
      <vt:lpstr>Conflict line of the heatmap shows an interesting light colour on year 1994 </vt:lpstr>
      <vt:lpstr>Conflict graph shows that 1994 was the year where the deadliest conflicts took place in the world. </vt:lpstr>
      <vt:lpstr>Death by terrorism peaked in 2014, and has been declining since then, however no effect was observed on 1994 death toll</vt:lpstr>
      <vt:lpstr>Let's find out which country suffers from what disease the most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dell</dc:creator>
  <cp:lastModifiedBy>dell</cp:lastModifiedBy>
  <cp:revision>9</cp:revision>
  <dcterms:created xsi:type="dcterms:W3CDTF">2023-02-09T13:54:43Z</dcterms:created>
  <dcterms:modified xsi:type="dcterms:W3CDTF">2023-02-09T14:56:06Z</dcterms:modified>
</cp:coreProperties>
</file>