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1E3A7-2C47-48B9-8DB0-59EAE323CBED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16C4DA2-D3F1-4813-9A1D-18903C5EE50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998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1E3A7-2C47-48B9-8DB0-59EAE323CBED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C4DA2-D3F1-4813-9A1D-18903C5EE509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204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1E3A7-2C47-48B9-8DB0-59EAE323CBED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C4DA2-D3F1-4813-9A1D-18903C5EE50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364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1E3A7-2C47-48B9-8DB0-59EAE323CBED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C4DA2-D3F1-4813-9A1D-18903C5EE509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652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1E3A7-2C47-48B9-8DB0-59EAE323CBED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C4DA2-D3F1-4813-9A1D-18903C5EE50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382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1E3A7-2C47-48B9-8DB0-59EAE323CBED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C4DA2-D3F1-4813-9A1D-18903C5EE509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143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1E3A7-2C47-48B9-8DB0-59EAE323CBED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C4DA2-D3F1-4813-9A1D-18903C5EE509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236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1E3A7-2C47-48B9-8DB0-59EAE323CBED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C4DA2-D3F1-4813-9A1D-18903C5EE509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441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1E3A7-2C47-48B9-8DB0-59EAE323CBED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C4DA2-D3F1-4813-9A1D-18903C5EE5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768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1E3A7-2C47-48B9-8DB0-59EAE323CBED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C4DA2-D3F1-4813-9A1D-18903C5EE509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306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A11E3A7-2C47-48B9-8DB0-59EAE323CBED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C4DA2-D3F1-4813-9A1D-18903C5EE509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223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1E3A7-2C47-48B9-8DB0-59EAE323CBED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16C4DA2-D3F1-4813-9A1D-18903C5EE509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0C74CD3-A7BA-4F2E-BC3B-C9E8353C9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965C84-D76E-4618-9E0B-CD6F15D10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AEC266-7735-48E3-ADBD-EC9024CF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56" y="481108"/>
            <a:ext cx="7508096" cy="5150164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9190E8-5D18-4262-9BCD-ED6E6DB6E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9284" y="646746"/>
            <a:ext cx="7178040" cy="4818888"/>
          </a:xfrm>
          <a:prstGeom prst="rect">
            <a:avLst/>
          </a:prstGeom>
          <a:gradFill>
            <a:gsLst>
              <a:gs pos="0">
                <a:srgbClr val="DADADA"/>
              </a:gs>
              <a:gs pos="100000">
                <a:srgbClr val="FFFFFE"/>
              </a:gs>
            </a:gsLst>
            <a:lin ang="16200000" scaled="0"/>
          </a:gradFill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C8210C6-EC0C-4277-ACE3-B3BFB1E29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9324" y="966786"/>
            <a:ext cx="6537960" cy="4178808"/>
          </a:xfrm>
          <a:prstGeom prst="rect">
            <a:avLst/>
          </a:prstGeom>
          <a:solidFill>
            <a:srgbClr val="FFFFFE"/>
          </a:solidFill>
          <a:ln w="6350">
            <a:solidFill>
              <a:srgbClr val="DFD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E8037A-1773-3875-9172-61FC53F326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0039" y="1155806"/>
            <a:ext cx="6116531" cy="3800769"/>
          </a:xfrm>
        </p:spPr>
        <p:txBody>
          <a:bodyPr anchor="ctr">
            <a:normAutofit/>
          </a:bodyPr>
          <a:lstStyle/>
          <a:p>
            <a:pPr algn="ctr"/>
            <a:r>
              <a:rPr lang="en-US" sz="4400" b="1">
                <a:solidFill>
                  <a:srgbClr val="000000"/>
                </a:solidFill>
              </a:rPr>
              <a:t>Sales Insights – Central Region</a:t>
            </a:r>
            <a:br>
              <a:rPr lang="en-US" sz="4400" b="1">
                <a:solidFill>
                  <a:srgbClr val="000000"/>
                </a:solidFill>
              </a:rPr>
            </a:br>
            <a:endParaRPr lang="en-IN" sz="4400">
              <a:solidFill>
                <a:srgbClr val="000000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7705AC7-A0E4-4672-9669-A00D64BC8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0960" y="3056721"/>
            <a:ext cx="284442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8CD888-FFE1-4CD1-A6BF-44D1EFEA4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E1F61204-3411-4FA8-A4B1-FC1FBF13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462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8E7A6F0-5CD3-481E-B0F2-E7F99FE67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1290DF-4975-4FCD-8B8D-BBC86B8366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57CA18A-A333-4DCB-842B-76827D2EC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00021" y="638300"/>
            <a:ext cx="6409605" cy="4858625"/>
            <a:chOff x="7807230" y="2012810"/>
            <a:chExt cx="3251252" cy="3459865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E785FC3-CE7B-46F8-8C7A-EBBF001ED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5069D9A-30C7-4159-880C-DD2BDC510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D9FE1511-6E1B-4F0E-8FF0-958527181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9891" y="973636"/>
            <a:ext cx="5769864" cy="4187952"/>
          </a:xfrm>
          <a:prstGeom prst="rect">
            <a:avLst/>
          </a:prstGeom>
          <a:solidFill>
            <a:srgbClr val="FFFFFF"/>
          </a:solidFill>
          <a:ln w="6350">
            <a:solidFill>
              <a:srgbClr val="DFD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5C8A55-D18F-2D2A-4D41-074485667D64}"/>
              </a:ext>
            </a:extLst>
          </p:cNvPr>
          <p:cNvSpPr txBox="1"/>
          <p:nvPr/>
        </p:nvSpPr>
        <p:spPr>
          <a:xfrm>
            <a:off x="5508171" y="1138228"/>
            <a:ext cx="5516992" cy="38587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</a:rPr>
              <a:t>Category-wise Sales Distribution</a:t>
            </a:r>
            <a:r>
              <a:rPr lang="en-US" dirty="0">
                <a:solidFill>
                  <a:srgbClr val="000000"/>
                </a:solidFill>
              </a:rPr>
              <a:t>:</a:t>
            </a:r>
          </a:p>
          <a:p>
            <a:pPr lvl="1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</a:rPr>
              <a:t>Office Supplies</a:t>
            </a:r>
            <a:r>
              <a:rPr lang="en-US" dirty="0">
                <a:solidFill>
                  <a:srgbClr val="000000"/>
                </a:solidFill>
              </a:rPr>
              <a:t> lead with </a:t>
            </a:r>
            <a:r>
              <a:rPr lang="en-US" b="1" dirty="0">
                <a:solidFill>
                  <a:srgbClr val="000000"/>
                </a:solidFill>
              </a:rPr>
              <a:t>35.37%</a:t>
            </a:r>
            <a:r>
              <a:rPr lang="en-US" dirty="0">
                <a:solidFill>
                  <a:srgbClr val="000000"/>
                </a:solidFill>
              </a:rPr>
              <a:t> of sales (~5K).</a:t>
            </a:r>
          </a:p>
          <a:p>
            <a:pPr lvl="1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</a:rPr>
              <a:t>Furniture</a:t>
            </a:r>
            <a:r>
              <a:rPr lang="en-US" dirty="0">
                <a:solidFill>
                  <a:srgbClr val="000000"/>
                </a:solidFill>
              </a:rPr>
              <a:t> follows closely with </a:t>
            </a:r>
            <a:r>
              <a:rPr lang="en-US" b="1" dirty="0">
                <a:solidFill>
                  <a:srgbClr val="000000"/>
                </a:solidFill>
              </a:rPr>
              <a:t>33.72%</a:t>
            </a:r>
            <a:r>
              <a:rPr lang="en-US" dirty="0">
                <a:solidFill>
                  <a:srgbClr val="000000"/>
                </a:solidFill>
              </a:rPr>
              <a:t> (~5K).</a:t>
            </a:r>
          </a:p>
          <a:p>
            <a:pPr lvl="1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</a:rPr>
              <a:t>Technology</a:t>
            </a:r>
            <a:r>
              <a:rPr lang="en-US" dirty="0">
                <a:solidFill>
                  <a:srgbClr val="000000"/>
                </a:solidFill>
              </a:rPr>
              <a:t> accounts for </a:t>
            </a:r>
            <a:r>
              <a:rPr lang="en-US" b="1" dirty="0">
                <a:solidFill>
                  <a:srgbClr val="000000"/>
                </a:solidFill>
              </a:rPr>
              <a:t>30.91%</a:t>
            </a:r>
            <a:r>
              <a:rPr lang="en-US" dirty="0">
                <a:solidFill>
                  <a:srgbClr val="000000"/>
                </a:solidFill>
              </a:rPr>
              <a:t> (~4K).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→ The sales are relatively evenly distributed across the three categories.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25CEF6D-5E98-4B5C-A10F-7459C1EEF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5C73161-1E4E-4E6A-91B2-E885CF8FF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211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8E7A6F0-5CD3-481E-B0F2-E7F99FE67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1290DF-4975-4FCD-8B8D-BBC86B8366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57CA18A-A333-4DCB-842B-76827D2EC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00021" y="638300"/>
            <a:ext cx="6409605" cy="4858625"/>
            <a:chOff x="7807230" y="2012810"/>
            <a:chExt cx="3251252" cy="345986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E785FC3-CE7B-46F8-8C7A-EBBF001ED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5069D9A-30C7-4159-880C-DD2BDC510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D9FE1511-6E1B-4F0E-8FF0-958527181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9891" y="973636"/>
            <a:ext cx="5769864" cy="4187952"/>
          </a:xfrm>
          <a:prstGeom prst="rect">
            <a:avLst/>
          </a:prstGeom>
          <a:solidFill>
            <a:srgbClr val="FFFFFF"/>
          </a:solidFill>
          <a:ln w="6350">
            <a:solidFill>
              <a:srgbClr val="DFD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D70F16-6CEA-75A7-77EE-813E841A961C}"/>
              </a:ext>
            </a:extLst>
          </p:cNvPr>
          <p:cNvSpPr txBox="1"/>
          <p:nvPr/>
        </p:nvSpPr>
        <p:spPr>
          <a:xfrm>
            <a:off x="5584483" y="1138228"/>
            <a:ext cx="5440680" cy="38587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000000"/>
                </a:solidFill>
              </a:rPr>
              <a:t>Top Performing Region</a:t>
            </a:r>
            <a:r>
              <a:rPr lang="en-US">
                <a:solidFill>
                  <a:srgbClr val="000000"/>
                </a:solidFill>
              </a:rPr>
              <a:t>: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Only the </a:t>
            </a:r>
            <a:r>
              <a:rPr lang="en-US" b="1">
                <a:solidFill>
                  <a:srgbClr val="000000"/>
                </a:solidFill>
              </a:rPr>
              <a:t>Central region</a:t>
            </a:r>
            <a:r>
              <a:rPr lang="en-US">
                <a:solidFill>
                  <a:srgbClr val="000000"/>
                </a:solidFill>
              </a:rPr>
              <a:t> is selected, showing a </a:t>
            </a:r>
            <a:r>
              <a:rPr lang="en-US" b="1">
                <a:solidFill>
                  <a:srgbClr val="000000"/>
                </a:solidFill>
              </a:rPr>
              <a:t>total sales volume of nearly 14K</a:t>
            </a:r>
            <a:r>
              <a:rPr lang="en-US">
                <a:solidFill>
                  <a:srgbClr val="000000"/>
                </a:solidFill>
              </a:rPr>
              <a:t>, making it the primary focus of this analysis.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25CEF6D-5E98-4B5C-A10F-7459C1EEF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5C73161-1E4E-4E6A-91B2-E885CF8FF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311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8E7A6F0-5CD3-481E-B0F2-E7F99FE67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1290DF-4975-4FCD-8B8D-BBC86B8366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57CA18A-A333-4DCB-842B-76827D2EC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00021" y="638300"/>
            <a:ext cx="6409605" cy="4858625"/>
            <a:chOff x="7807230" y="2012810"/>
            <a:chExt cx="3251252" cy="345986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E785FC3-CE7B-46F8-8C7A-EBBF001ED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5069D9A-30C7-4159-880C-DD2BDC510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D9FE1511-6E1B-4F0E-8FF0-958527181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9891" y="973636"/>
            <a:ext cx="5769864" cy="4187952"/>
          </a:xfrm>
          <a:prstGeom prst="rect">
            <a:avLst/>
          </a:prstGeom>
          <a:solidFill>
            <a:srgbClr val="FFFFFF"/>
          </a:solidFill>
          <a:ln w="6350">
            <a:solidFill>
              <a:srgbClr val="DFD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D1EFE1-E414-A8E4-7A61-5C9FD79D10DC}"/>
              </a:ext>
            </a:extLst>
          </p:cNvPr>
          <p:cNvSpPr txBox="1"/>
          <p:nvPr/>
        </p:nvSpPr>
        <p:spPr>
          <a:xfrm>
            <a:off x="5584483" y="1138228"/>
            <a:ext cx="5440680" cy="38587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000000"/>
                </a:solidFill>
              </a:rPr>
              <a:t>Sales Trend Over Time</a:t>
            </a:r>
            <a:r>
              <a:rPr lang="en-US">
                <a:solidFill>
                  <a:srgbClr val="000000"/>
                </a:solidFill>
              </a:rPr>
              <a:t>:</a:t>
            </a:r>
          </a:p>
          <a:p>
            <a:pPr lvl="1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</a:rPr>
              <a:t>There's a </a:t>
            </a:r>
            <a:r>
              <a:rPr lang="en-US" b="1">
                <a:solidFill>
                  <a:srgbClr val="000000"/>
                </a:solidFill>
              </a:rPr>
              <a:t>clear downward trend</a:t>
            </a:r>
            <a:r>
              <a:rPr lang="en-US">
                <a:solidFill>
                  <a:srgbClr val="000000"/>
                </a:solidFill>
              </a:rPr>
              <a:t> in sales from mid-2023 to early 2024.</a:t>
            </a:r>
          </a:p>
          <a:p>
            <a:pPr lvl="1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000000"/>
                </a:solidFill>
              </a:rPr>
              <a:t>June 2023</a:t>
            </a:r>
            <a:r>
              <a:rPr lang="en-US">
                <a:solidFill>
                  <a:srgbClr val="000000"/>
                </a:solidFill>
              </a:rPr>
              <a:t> saw the </a:t>
            </a:r>
            <a:r>
              <a:rPr lang="en-US" b="1">
                <a:solidFill>
                  <a:srgbClr val="000000"/>
                </a:solidFill>
              </a:rPr>
              <a:t>highest monthly sales</a:t>
            </a:r>
            <a:r>
              <a:rPr lang="en-US">
                <a:solidFill>
                  <a:srgbClr val="000000"/>
                </a:solidFill>
              </a:rPr>
              <a:t>, exceeding </a:t>
            </a:r>
            <a:r>
              <a:rPr lang="en-US" b="1">
                <a:solidFill>
                  <a:srgbClr val="000000"/>
                </a:solidFill>
              </a:rPr>
              <a:t>1,800</a:t>
            </a:r>
            <a:r>
              <a:rPr lang="en-US">
                <a:solidFill>
                  <a:srgbClr val="000000"/>
                </a:solidFill>
              </a:rPr>
              <a:t>.</a:t>
            </a:r>
          </a:p>
          <a:p>
            <a:pPr lvl="1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</a:rPr>
              <a:t>By </a:t>
            </a:r>
            <a:r>
              <a:rPr lang="en-US" b="1">
                <a:solidFill>
                  <a:srgbClr val="000000"/>
                </a:solidFill>
              </a:rPr>
              <a:t>February 2024</a:t>
            </a:r>
            <a:r>
              <a:rPr lang="en-US">
                <a:solidFill>
                  <a:srgbClr val="000000"/>
                </a:solidFill>
              </a:rPr>
              <a:t>, monthly sales dropped below </a:t>
            </a:r>
            <a:r>
              <a:rPr lang="en-US" b="1">
                <a:solidFill>
                  <a:srgbClr val="000000"/>
                </a:solidFill>
              </a:rPr>
              <a:t>300</a:t>
            </a:r>
            <a:r>
              <a:rPr lang="en-US">
                <a:solidFill>
                  <a:srgbClr val="000000"/>
                </a:solidFill>
              </a:rPr>
              <a:t>, signaling a significant decline.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25CEF6D-5E98-4B5C-A10F-7459C1EEF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5C73161-1E4E-4E6A-91B2-E885CF8FF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577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8E7A6F0-5CD3-481E-B0F2-E7F99FE67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1290DF-4975-4FCD-8B8D-BBC86B8366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57CA18A-A333-4DCB-842B-76827D2EC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00021" y="638300"/>
            <a:ext cx="6409605" cy="4858625"/>
            <a:chOff x="7807230" y="2012810"/>
            <a:chExt cx="3251252" cy="345986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E785FC3-CE7B-46F8-8C7A-EBBF001ED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5069D9A-30C7-4159-880C-DD2BDC510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D9FE1511-6E1B-4F0E-8FF0-958527181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9891" y="973636"/>
            <a:ext cx="5769864" cy="4187952"/>
          </a:xfrm>
          <a:prstGeom prst="rect">
            <a:avLst/>
          </a:prstGeom>
          <a:solidFill>
            <a:srgbClr val="FFFFFF"/>
          </a:solidFill>
          <a:ln w="6350">
            <a:solidFill>
              <a:srgbClr val="DFD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6C0E91-5DB7-B56B-B06B-903829521F20}"/>
              </a:ext>
            </a:extLst>
          </p:cNvPr>
          <p:cNvSpPr txBox="1"/>
          <p:nvPr/>
        </p:nvSpPr>
        <p:spPr>
          <a:xfrm>
            <a:off x="5584483" y="1138228"/>
            <a:ext cx="5440680" cy="38587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000000"/>
                </a:solidFill>
              </a:rPr>
              <a:t>Possible Seasonality</a:t>
            </a:r>
            <a:r>
              <a:rPr lang="en-US">
                <a:solidFill>
                  <a:srgbClr val="000000"/>
                </a:solidFill>
              </a:rPr>
              <a:t>:</a:t>
            </a:r>
          </a:p>
          <a:p>
            <a:pPr lvl="1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</a:rPr>
              <a:t>The peak and consistent decline may suggest </a:t>
            </a:r>
            <a:r>
              <a:rPr lang="en-US" b="1">
                <a:solidFill>
                  <a:srgbClr val="000000"/>
                </a:solidFill>
              </a:rPr>
              <a:t>seasonal demand or saturation</a:t>
            </a:r>
            <a:r>
              <a:rPr lang="en-US">
                <a:solidFill>
                  <a:srgbClr val="000000"/>
                </a:solidFill>
              </a:rPr>
              <a:t> in the Central region. A deeper analysis into promotional activities or economic conditions could provide further insights.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25CEF6D-5E98-4B5C-A10F-7459C1EEF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5C73161-1E4E-4E6A-91B2-E885CF8FF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79113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</TotalTime>
  <Words>158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Sales Insights – Central Region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nups .</dc:creator>
  <cp:lastModifiedBy>nups .</cp:lastModifiedBy>
  <cp:revision>1</cp:revision>
  <dcterms:created xsi:type="dcterms:W3CDTF">2025-07-11T05:00:25Z</dcterms:created>
  <dcterms:modified xsi:type="dcterms:W3CDTF">2025-07-11T05:06:50Z</dcterms:modified>
</cp:coreProperties>
</file>