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308" r:id="rId3"/>
    <p:sldId id="288" r:id="rId4"/>
    <p:sldId id="295" r:id="rId5"/>
    <p:sldId id="275" r:id="rId6"/>
    <p:sldId id="298" r:id="rId7"/>
    <p:sldId id="291" r:id="rId8"/>
    <p:sldId id="281" r:id="rId9"/>
    <p:sldId id="282" r:id="rId10"/>
    <p:sldId id="299" r:id="rId11"/>
    <p:sldId id="296" r:id="rId12"/>
    <p:sldId id="292" r:id="rId13"/>
    <p:sldId id="294" r:id="rId14"/>
    <p:sldId id="287" r:id="rId15"/>
    <p:sldId id="273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upur Bhonge" initials="NB" lastIdx="3" clrIdx="0">
    <p:extLst>
      <p:ext uri="{19B8F6BF-5375-455C-9EA6-DF929625EA0E}">
        <p15:presenceInfo xmlns:p15="http://schemas.microsoft.com/office/powerpoint/2012/main" userId="Nupur Bhong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67"/>
    <p:restoredTop sz="88338"/>
  </p:normalViewPr>
  <p:slideViewPr>
    <p:cSldViewPr snapToGrid="0">
      <p:cViewPr>
        <p:scale>
          <a:sx n="80" d="100"/>
          <a:sy n="80" d="100"/>
        </p:scale>
        <p:origin x="232" y="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Shape 8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1004B-F8F8-4B77-B0FF-3ABE3B1D384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454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/>
          </a:p>
          <a:p>
            <a:r>
              <a:rPr lang="en-US" dirty="0"/>
              <a:t>Startups and small deployment</a:t>
            </a:r>
          </a:p>
          <a:p>
            <a:pPr lvl="1"/>
            <a:r>
              <a:rPr lang="en-US" dirty="0"/>
              <a:t>Key characteristics -</a:t>
            </a:r>
          </a:p>
          <a:p>
            <a:pPr lvl="2"/>
            <a:r>
              <a:rPr lang="en-US" dirty="0"/>
              <a:t>Scarce compute resources which multitask</a:t>
            </a:r>
          </a:p>
          <a:p>
            <a:pPr lvl="2"/>
            <a:r>
              <a:rPr lang="en-US" dirty="0"/>
              <a:t>Design engineers also work part time CAD and IT roles</a:t>
            </a:r>
          </a:p>
          <a:p>
            <a:pPr lvl="1"/>
            <a:r>
              <a:rPr lang="en-US" dirty="0"/>
              <a:t>Challenges – </a:t>
            </a:r>
          </a:p>
          <a:p>
            <a:pPr lvl="2"/>
            <a:r>
              <a:rPr lang="en-US" dirty="0"/>
              <a:t>EDA tool performance affects user experience</a:t>
            </a:r>
          </a:p>
          <a:p>
            <a:pPr lvl="2"/>
            <a:r>
              <a:rPr lang="en-US" dirty="0"/>
              <a:t>Shared NAS/NFS drives – bottleneck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Talking points –</a:t>
            </a:r>
          </a:p>
          <a:p>
            <a:r>
              <a:rPr lang="en-US" dirty="0"/>
              <a:t>- Cache server</a:t>
            </a:r>
          </a:p>
          <a:p>
            <a:r>
              <a:rPr lang="en-US" dirty="0"/>
              <a:t>- Distributed repositories</a:t>
            </a:r>
          </a:p>
          <a:p>
            <a:pPr lvl="0"/>
            <a:endParaRPr lang="en-US" dirty="0"/>
          </a:p>
          <a:p>
            <a:pPr marL="342900" indent="-342900"/>
            <a:r>
              <a:rPr lang="en-US" dirty="0"/>
              <a:t>&gt; EDA workloads comprise of workflows and supporting set of software tools for design, verification, validation and data management</a:t>
            </a:r>
          </a:p>
          <a:p>
            <a:pPr marL="342900" indent="-342900"/>
            <a:r>
              <a:rPr lang="en-US" dirty="0"/>
              <a:t>&gt; Industry is rethinking of compute infrastructure currently in the form of in house, owned and maintained datacenters</a:t>
            </a:r>
          </a:p>
          <a:p>
            <a:pPr marL="342900" indent="-342900"/>
            <a:r>
              <a:rPr lang="en-US" dirty="0"/>
              <a:t>&gt; The challenge is how to set up  or migrate such a complex design environment in the cloud, while matching the requirements of startups and enterprise deployments.</a:t>
            </a:r>
          </a:p>
          <a:p>
            <a:pPr marL="342900" indent="-342900"/>
            <a:r>
              <a:rPr lang="en-US" dirty="0"/>
              <a:t>&gt; Deploying a </a:t>
            </a:r>
            <a:r>
              <a:rPr lang="en-US" dirty="0" err="1"/>
              <a:t>ClioSoft</a:t>
            </a:r>
            <a:r>
              <a:rPr lang="en-US" dirty="0"/>
              <a:t> SOS7 design management environment is a simple and straightforward process. </a:t>
            </a:r>
          </a:p>
          <a:p>
            <a:pPr marL="342900" indent="-342900"/>
            <a:r>
              <a:rPr lang="en-US" dirty="0"/>
              <a:t>After your initial environment is setup, you can access existing design data and collaborate with other design teams, vendor organizations, and quickly enable global access controls.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a cohesive environment that allows geographically and functionally diverse teams to focus on design implementation </a:t>
            </a:r>
          </a:p>
          <a:p>
            <a:pPr marL="0" lvl="0" indent="0">
              <a:buNone/>
            </a:pPr>
            <a:r>
              <a:rPr lang="en-US" dirty="0"/>
              <a:t>SOS7 is specifically designed to address the needs of hardware flows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lvl="0"/>
            <a:endParaRPr lang="en-US" dirty="0"/>
          </a:p>
          <a:p>
            <a:pPr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GB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5448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/>
          </a:p>
          <a:p>
            <a:r>
              <a:rPr lang="en-US" dirty="0"/>
              <a:t>Startups and small deployment</a:t>
            </a:r>
          </a:p>
          <a:p>
            <a:pPr lvl="1"/>
            <a:r>
              <a:rPr lang="en-US" dirty="0"/>
              <a:t>Key characteristics -</a:t>
            </a:r>
          </a:p>
          <a:p>
            <a:pPr lvl="2"/>
            <a:r>
              <a:rPr lang="en-US" dirty="0"/>
              <a:t>Scarce compute resources which multitask</a:t>
            </a:r>
          </a:p>
          <a:p>
            <a:pPr lvl="2"/>
            <a:r>
              <a:rPr lang="en-US" dirty="0"/>
              <a:t>Design engineers also work part time CAD and IT roles</a:t>
            </a:r>
          </a:p>
          <a:p>
            <a:pPr lvl="1"/>
            <a:r>
              <a:rPr lang="en-US" dirty="0"/>
              <a:t>Challenges – </a:t>
            </a:r>
          </a:p>
          <a:p>
            <a:pPr lvl="2"/>
            <a:r>
              <a:rPr lang="en-US" dirty="0"/>
              <a:t>EDA tool performance affects user experience</a:t>
            </a:r>
          </a:p>
          <a:p>
            <a:pPr lvl="2"/>
            <a:r>
              <a:rPr lang="en-US" dirty="0"/>
              <a:t>Shared NAS/NFS drives – bottleneck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Talking points –</a:t>
            </a:r>
          </a:p>
          <a:p>
            <a:r>
              <a:rPr lang="en-US" dirty="0"/>
              <a:t>- Cache server</a:t>
            </a:r>
          </a:p>
          <a:p>
            <a:r>
              <a:rPr lang="en-US" dirty="0"/>
              <a:t>- Distributed repositories</a:t>
            </a:r>
          </a:p>
          <a:p>
            <a:pPr lvl="0"/>
            <a:endParaRPr lang="en-US" dirty="0"/>
          </a:p>
          <a:p>
            <a:pPr marL="342900" indent="-342900"/>
            <a:r>
              <a:rPr lang="en-US" dirty="0"/>
              <a:t>&gt; EDA workloads comprise of workflows and supporting set of software tools for design, verification, validation and data management</a:t>
            </a:r>
          </a:p>
          <a:p>
            <a:pPr marL="342900" indent="-342900"/>
            <a:r>
              <a:rPr lang="en-US" dirty="0"/>
              <a:t>&gt; Industry is rethinking of compute infrastructure currently in the form of in house, owned and maintained datacenters</a:t>
            </a:r>
          </a:p>
          <a:p>
            <a:pPr marL="342900" indent="-342900"/>
            <a:r>
              <a:rPr lang="en-US" dirty="0"/>
              <a:t>&gt; The challenge is how to set up  or migrate such a complex design environment in the cloud, while matching the requirements of startups and enterprise deployments.</a:t>
            </a:r>
          </a:p>
          <a:p>
            <a:pPr marL="342900" indent="-342900"/>
            <a:r>
              <a:rPr lang="en-US" dirty="0"/>
              <a:t>&gt; Deploying a </a:t>
            </a:r>
            <a:r>
              <a:rPr lang="en-US" dirty="0" err="1"/>
              <a:t>ClioSoft</a:t>
            </a:r>
            <a:r>
              <a:rPr lang="en-US" dirty="0"/>
              <a:t> SOS7 design management environment is a simple and straightforward process. </a:t>
            </a:r>
          </a:p>
          <a:p>
            <a:pPr marL="342900" indent="-342900"/>
            <a:r>
              <a:rPr lang="en-US" dirty="0"/>
              <a:t>After your initial environment is setup, you can access existing design data and collaborate with other design teams, vendor organizations, and quickly enable global access controls.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a cohesive environment that allows geographically and functionally diverse teams to focus on design implementation </a:t>
            </a:r>
          </a:p>
          <a:p>
            <a:pPr marL="0" lvl="0" indent="0">
              <a:buNone/>
            </a:pPr>
            <a:r>
              <a:rPr lang="en-US" dirty="0"/>
              <a:t>SOS7 is specifically designed to address the needs of hardware flows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lvl="0"/>
            <a:endParaRPr lang="en-US" dirty="0"/>
          </a:p>
          <a:p>
            <a:pPr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GB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755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/>
            <a:r>
              <a:rPr lang="en-US" dirty="0"/>
              <a:t>Peak-capacity planning – On-premises environment setup requires an upfront capital</a:t>
            </a:r>
          </a:p>
          <a:p>
            <a:pPr marL="0"/>
            <a:endParaRPr lang="en-US" dirty="0"/>
          </a:p>
          <a:p>
            <a:pPr marL="0"/>
            <a:r>
              <a:rPr lang="en-US" dirty="0"/>
              <a:t>investment. Your IT teams must plan for the compute and storage resources for all</a:t>
            </a:r>
          </a:p>
          <a:p>
            <a:pPr marL="0"/>
            <a:endParaRPr lang="en-US" dirty="0"/>
          </a:p>
          <a:p>
            <a:pPr marL="0"/>
            <a:r>
              <a:rPr lang="en-US" dirty="0"/>
              <a:t>phases of the project. Depending on the nature of the project, this is not a trivial task.</a:t>
            </a:r>
          </a:p>
          <a:p>
            <a:pPr marL="0"/>
            <a:endParaRPr lang="en-US" dirty="0"/>
          </a:p>
          <a:p>
            <a:pPr marL="0"/>
            <a:r>
              <a:rPr lang="en-US" dirty="0"/>
              <a:t>Your project team’s demand might exceed the planned capacity or leave hardware</a:t>
            </a:r>
          </a:p>
          <a:p>
            <a:pPr marL="0"/>
            <a:endParaRPr lang="en-US" dirty="0"/>
          </a:p>
          <a:p>
            <a:pPr marL="0"/>
            <a:r>
              <a:rPr lang="en-US" dirty="0"/>
              <a:t>resources unused. Both cases could impact your project schedule and costs.</a:t>
            </a:r>
          </a:p>
          <a:p>
            <a:pPr marL="0"/>
            <a:endParaRPr lang="en-US" dirty="0"/>
          </a:p>
          <a:p>
            <a:pPr marL="0"/>
            <a:r>
              <a:rPr lang="en-US" dirty="0"/>
              <a:t>Continuous upgrades – As your project progresses, the simulation and verification</a:t>
            </a:r>
          </a:p>
          <a:p>
            <a:pPr marL="0"/>
            <a:endParaRPr lang="en-US" dirty="0"/>
          </a:p>
          <a:p>
            <a:pPr marL="0"/>
            <a:r>
              <a:rPr lang="en-US" dirty="0"/>
              <a:t>tasks become more complex and consume more resources. The CAD and IT teams</a:t>
            </a:r>
          </a:p>
          <a:p>
            <a:pPr marL="0"/>
            <a:endParaRPr lang="en-US" dirty="0"/>
          </a:p>
          <a:p>
            <a:pPr marL="0"/>
            <a:r>
              <a:rPr lang="en-US" dirty="0"/>
              <a:t>must constantly upgrade the infrastructure to handle the workload. Planning these</a:t>
            </a:r>
          </a:p>
          <a:p>
            <a:pPr marL="0"/>
            <a:endParaRPr lang="en-US" dirty="0"/>
          </a:p>
          <a:p>
            <a:pPr marL="0"/>
            <a:r>
              <a:rPr lang="en-US" dirty="0"/>
              <a:t>upgrades is more difficult if multiple teams share the infrastructure and have competing</a:t>
            </a:r>
          </a:p>
          <a:p>
            <a:pPr marL="0"/>
            <a:endParaRPr lang="en-US" dirty="0"/>
          </a:p>
          <a:p>
            <a:pPr marL="0"/>
            <a:r>
              <a:rPr lang="en-US" dirty="0"/>
              <a:t>deadlines. Typically, even well-planned hardware upgrades are time consuming and</a:t>
            </a:r>
          </a:p>
          <a:p>
            <a:pPr marL="0"/>
            <a:endParaRPr lang="en-US" dirty="0"/>
          </a:p>
          <a:p>
            <a:pPr marL="0"/>
            <a:r>
              <a:rPr lang="en-US" dirty="0"/>
              <a:t>cause disruptions to design teams.</a:t>
            </a:r>
          </a:p>
          <a:p>
            <a:pPr marL="0"/>
            <a:endParaRPr lang="en-US" dirty="0"/>
          </a:p>
          <a:p>
            <a:pPr marL="0"/>
            <a:r>
              <a:rPr lang="en-US" dirty="0"/>
              <a:t>Reliability and uptime – Reliability is a major concern with an on-premises CAD</a:t>
            </a:r>
          </a:p>
          <a:p>
            <a:pPr marL="0"/>
            <a:endParaRPr lang="en-US" dirty="0"/>
          </a:p>
          <a:p>
            <a:pPr marL="0"/>
            <a:r>
              <a:rPr lang="en-US" dirty="0"/>
              <a:t>infrastructure system. One of the biggest concerns for any data center is server uptime.</a:t>
            </a:r>
          </a:p>
          <a:p>
            <a:pPr marL="0"/>
            <a:endParaRPr lang="en-US" dirty="0"/>
          </a:p>
          <a:p>
            <a:pPr marL="0"/>
            <a:r>
              <a:rPr lang="en-US" dirty="0"/>
              <a:t>If the CAD system goes down, the loss of productivity could significantly increase</a:t>
            </a:r>
          </a:p>
          <a:p>
            <a:pPr marL="0"/>
            <a:endParaRPr lang="en-US" dirty="0"/>
          </a:p>
          <a:p>
            <a:pPr marL="0"/>
            <a:r>
              <a:rPr lang="en-US" dirty="0"/>
              <a:t>engineering costs.</a:t>
            </a:r>
          </a:p>
          <a:p>
            <a:pPr marL="0"/>
            <a:endParaRPr lang="en-US" dirty="0"/>
          </a:p>
          <a:p>
            <a:pPr marL="0"/>
            <a:r>
              <a:rPr lang="en-US" dirty="0"/>
              <a:t>High-availability &amp; disaster recovery – Server farms, which were previously</a:t>
            </a:r>
          </a:p>
          <a:p>
            <a:pPr marL="0"/>
            <a:endParaRPr lang="en-US" dirty="0"/>
          </a:p>
          <a:p>
            <a:pPr marL="0"/>
            <a:r>
              <a:rPr lang="en-US" dirty="0"/>
              <a:t>maintained at each design center, are often consolidated into a limited number of data</a:t>
            </a:r>
          </a:p>
          <a:p>
            <a:pPr marL="0"/>
            <a:endParaRPr lang="en-US" dirty="0"/>
          </a:p>
          <a:p>
            <a:pPr marL="0"/>
            <a:r>
              <a:rPr lang="en-US" dirty="0"/>
              <a:t>centers. For example, if your company has 20 design centers across America and</a:t>
            </a:r>
          </a:p>
          <a:p>
            <a:pPr marL="0"/>
            <a:endParaRPr lang="en-US" dirty="0"/>
          </a:p>
          <a:p>
            <a:pPr marL="0"/>
            <a:r>
              <a:rPr lang="en-US" dirty="0"/>
              <a:t>Europe, you might consolidate all their servers into four data centers, geographically</a:t>
            </a:r>
          </a:p>
          <a:p>
            <a:pPr marL="0"/>
            <a:endParaRPr lang="en-US" dirty="0"/>
          </a:p>
          <a:p>
            <a:pPr marL="0"/>
            <a:r>
              <a:rPr lang="en-US" dirty="0"/>
              <a:t>distributed across the two continents. Maintaining the high-availability of data centers is</a:t>
            </a:r>
          </a:p>
          <a:p>
            <a:pPr marL="0"/>
            <a:endParaRPr lang="en-US" dirty="0"/>
          </a:p>
          <a:p>
            <a:pPr marL="0"/>
            <a:r>
              <a:rPr lang="en-US" dirty="0"/>
              <a:t>challenging and often depends on the reliability of external factors. In addition, IT teams</a:t>
            </a:r>
          </a:p>
          <a:p>
            <a:pPr marL="0"/>
            <a:endParaRPr lang="en-US" dirty="0"/>
          </a:p>
          <a:p>
            <a:pPr marL="0"/>
            <a:r>
              <a:rPr lang="en-US" dirty="0"/>
              <a:t>need a well-curated plan for disaster recovery for server farms.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GB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244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 cloud solutions have all benefits of hybrid model with no hardware investment – no longer </a:t>
            </a:r>
            <a:r>
              <a:rPr lang="en-US" dirty="0" err="1"/>
              <a:t>dependant</a:t>
            </a:r>
            <a:r>
              <a:rPr lang="en-US" dirty="0"/>
              <a:t> on on-premise data centers</a:t>
            </a:r>
          </a:p>
          <a:p>
            <a:r>
              <a:rPr lang="en-US" dirty="0"/>
              <a:t>Only access to remote desktop client to access the cloud, typically VNC connections</a:t>
            </a:r>
          </a:p>
          <a:p>
            <a:r>
              <a:rPr lang="en-US" dirty="0"/>
              <a:t>Faster POC </a:t>
            </a:r>
          </a:p>
          <a:p>
            <a:endParaRPr lang="en-US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(8 9s)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GB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3571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use case for a hybrid mode - Maximize the performance of DM server while maximizing the returns from the on-premise investment</a:t>
            </a:r>
          </a:p>
          <a:p>
            <a:r>
              <a:rPr lang="en-US" dirty="0"/>
              <a:t>During POC phase, it is possible to determine network, storage, and compute performance parameters, before release to production</a:t>
            </a:r>
          </a:p>
          <a:p>
            <a:r>
              <a:rPr lang="en-US" dirty="0"/>
              <a:t>In this hybrid environment, cloud can host the primary SOS7 servers and the repositories, with the SOS Cache hosted in the on-premises data centers.</a:t>
            </a:r>
          </a:p>
          <a:p>
            <a:r>
              <a:rPr lang="en-US" dirty="0"/>
              <a:t>The distributed architecture support of SOS7 servers enables you to host SOS7 repositories in multiple geographical locations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GB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971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/>
              <a:t>managing and accessing licenses is largely unchanged </a:t>
            </a:r>
          </a:p>
          <a:p>
            <a:pPr lvl="2"/>
            <a:r>
              <a:rPr lang="en-US" dirty="0"/>
              <a:t>Either hybrid model for licensing OR on cloud</a:t>
            </a:r>
          </a:p>
          <a:p>
            <a:pPr lvl="2"/>
            <a:r>
              <a:rPr lang="en-US" dirty="0"/>
              <a:t>On cloud reduces network latency and improve reliability </a:t>
            </a:r>
          </a:p>
          <a:p>
            <a:pPr lvl="1"/>
            <a:r>
              <a:rPr lang="en-US" dirty="0"/>
              <a:t>Remote desktops –</a:t>
            </a:r>
          </a:p>
          <a:p>
            <a:pPr lvl="2"/>
            <a:r>
              <a:rPr lang="en-US" dirty="0"/>
              <a:t>open-source solutions such as VNC </a:t>
            </a:r>
          </a:p>
          <a:p>
            <a:pPr lvl="2"/>
            <a:r>
              <a:rPr lang="en-US" dirty="0"/>
              <a:t>commercial solutions such as AWS </a:t>
            </a:r>
            <a:r>
              <a:rPr lang="en-US" dirty="0" err="1"/>
              <a:t>WorkSpaces</a:t>
            </a:r>
            <a:r>
              <a:rPr lang="en-US" dirty="0"/>
              <a:t>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1371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Performance scaling – horizontal/vertical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GB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3343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/>
              <a:t>managing and accessing licenses is largely unchanged </a:t>
            </a:r>
          </a:p>
          <a:p>
            <a:pPr lvl="2"/>
            <a:r>
              <a:rPr lang="en-US" dirty="0"/>
              <a:t>Either hybrid model for licensing OR on cloud</a:t>
            </a:r>
          </a:p>
          <a:p>
            <a:pPr lvl="2"/>
            <a:r>
              <a:rPr lang="en-US" dirty="0"/>
              <a:t>On cloud reduces network latency and improve reliability </a:t>
            </a:r>
          </a:p>
          <a:p>
            <a:pPr lvl="1"/>
            <a:r>
              <a:rPr lang="en-US" dirty="0"/>
              <a:t>Remote desktops –</a:t>
            </a:r>
          </a:p>
          <a:p>
            <a:pPr lvl="2"/>
            <a:r>
              <a:rPr lang="en-US" dirty="0"/>
              <a:t>open-source solutions such as VNC </a:t>
            </a:r>
          </a:p>
          <a:p>
            <a:pPr lvl="2"/>
            <a:r>
              <a:rPr lang="en-US" dirty="0"/>
              <a:t>commercial solutions such as AWS </a:t>
            </a:r>
            <a:r>
              <a:rPr lang="en-US" dirty="0" err="1"/>
              <a:t>WorkSpaces</a:t>
            </a:r>
            <a:r>
              <a:rPr lang="en-US" dirty="0"/>
              <a:t>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1371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Performance scaling – horizontal/vertical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GB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846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-1533"/>
            <a:ext cx="12192000" cy="3187700"/>
          </a:xfrm>
          <a:prstGeom prst="rect">
            <a:avLst/>
          </a:prstGeom>
          <a:solidFill>
            <a:srgbClr val="201A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flipH="1">
            <a:off x="4959362" y="0"/>
            <a:ext cx="7232649" cy="3187700"/>
          </a:xfrm>
          <a:prstGeom prst="rtTriangle">
            <a:avLst/>
          </a:prstGeom>
          <a:solidFill>
            <a:srgbClr val="2720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1" y="-6861"/>
            <a:ext cx="7232651" cy="3187700"/>
          </a:xfrm>
          <a:prstGeom prst="rtTriangle">
            <a:avLst/>
          </a:prstGeom>
          <a:solidFill>
            <a:srgbClr val="27206A">
              <a:alpha val="3176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1934817" y="2355277"/>
            <a:ext cx="840562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" name="Shape 19" descr="cliosoft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33275" y="4468555"/>
            <a:ext cx="3329804" cy="138344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/>
          <p:nvPr/>
        </p:nvSpPr>
        <p:spPr>
          <a:xfrm>
            <a:off x="4449301" y="5841701"/>
            <a:ext cx="3384448" cy="41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120"/>
              <a:buFont typeface="Noto Sans Symbols"/>
              <a:buNone/>
            </a:pPr>
            <a:r>
              <a:rPr lang="en-GB" sz="1400" b="1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reuse made real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1783764" y="1468837"/>
            <a:ext cx="8624477" cy="85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5B19"/>
              </a:buClr>
              <a:buSzPts val="5400"/>
              <a:buFont typeface="Calibri"/>
              <a:buNone/>
              <a:defRPr sz="5400" b="1" i="0" u="none" strike="noStrike" cap="none">
                <a:solidFill>
                  <a:srgbClr val="DE5B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3926175" y="2497153"/>
            <a:ext cx="4339650" cy="37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sm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610600" y="63563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4596000" y="6419075"/>
            <a:ext cx="3000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ClioSoft Confidential © 2018 ClioSoft Inc.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87388" y="232348"/>
            <a:ext cx="8417549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621A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E8621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385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8621A"/>
              </a:buClr>
              <a:buSzPts val="2130"/>
              <a:buFont typeface="Noto Sans Symbols"/>
              <a:buChar char="▪"/>
              <a:defRPr sz="213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621A"/>
              </a:buClr>
              <a:buSzPts val="1870"/>
              <a:buFont typeface="Courier New"/>
              <a:buChar char="o"/>
              <a:defRPr sz="18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46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621A"/>
              </a:buClr>
              <a:buSzPts val="1670"/>
              <a:buFont typeface="Noto Sans Symbols"/>
              <a:buChar char="➢"/>
              <a:defRPr sz="16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621A"/>
              </a:buClr>
              <a:buSzPts val="1470"/>
              <a:buFont typeface="Noto Sans Symbols"/>
              <a:buChar char="✓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92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621A"/>
              </a:buClr>
              <a:buSzPts val="1270"/>
              <a:buFont typeface="Noto Sans Symbols"/>
              <a:buChar char="❑"/>
              <a:defRPr sz="12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387421" y="782973"/>
            <a:ext cx="9899579" cy="0"/>
          </a:xfrm>
          <a:prstGeom prst="straightConnector1">
            <a:avLst/>
          </a:prstGeom>
          <a:noFill/>
          <a:ln w="9525" cap="flat" cmpd="sng">
            <a:solidFill>
              <a:srgbClr val="21106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30300" y="179275"/>
            <a:ext cx="1543049" cy="64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-1533"/>
            <a:ext cx="12192000" cy="3187700"/>
          </a:xfrm>
          <a:prstGeom prst="rect">
            <a:avLst/>
          </a:prstGeom>
          <a:solidFill>
            <a:srgbClr val="201A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 flipH="1">
            <a:off x="4959362" y="0"/>
            <a:ext cx="7232649" cy="3187700"/>
          </a:xfrm>
          <a:prstGeom prst="rtTriangle">
            <a:avLst/>
          </a:prstGeom>
          <a:solidFill>
            <a:srgbClr val="2720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1" y="-6861"/>
            <a:ext cx="7232651" cy="3187700"/>
          </a:xfrm>
          <a:prstGeom prst="rtTriangle">
            <a:avLst/>
          </a:prstGeom>
          <a:solidFill>
            <a:srgbClr val="27206A">
              <a:alpha val="3176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Shape 61" descr="cliosoft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33275" y="4659055"/>
            <a:ext cx="3329804" cy="138344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4274676" y="6016326"/>
            <a:ext cx="3384448" cy="41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120"/>
              <a:buFont typeface="Noto Sans Symbols"/>
              <a:buNone/>
            </a:pPr>
            <a:r>
              <a:rPr lang="en-GB" sz="1400" b="0" i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making design reuse real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610600" y="63563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0" y="2275608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75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5635051" y="587560"/>
            <a:ext cx="985527" cy="1230842"/>
          </a:xfrm>
          <a:custGeom>
            <a:avLst/>
            <a:gdLst/>
            <a:ahLst/>
            <a:cxnLst/>
            <a:rect l="0" t="0" r="0" b="0"/>
            <a:pathLst>
              <a:path w="72" h="91" extrusionOk="0">
                <a:moveTo>
                  <a:pt x="65" y="24"/>
                </a:moveTo>
                <a:cubicBezTo>
                  <a:pt x="64" y="24"/>
                  <a:pt x="62" y="24"/>
                  <a:pt x="61" y="25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2"/>
                  <a:pt x="57" y="8"/>
                  <a:pt x="53" y="8"/>
                </a:cubicBezTo>
                <a:cubicBezTo>
                  <a:pt x="52" y="8"/>
                  <a:pt x="50" y="8"/>
                  <a:pt x="49" y="9"/>
                </a:cubicBezTo>
                <a:cubicBezTo>
                  <a:pt x="49" y="8"/>
                  <a:pt x="49" y="8"/>
                  <a:pt x="49" y="8"/>
                </a:cubicBezTo>
                <a:cubicBezTo>
                  <a:pt x="49" y="4"/>
                  <a:pt x="45" y="0"/>
                  <a:pt x="41" y="0"/>
                </a:cubicBezTo>
                <a:cubicBezTo>
                  <a:pt x="37" y="0"/>
                  <a:pt x="33" y="4"/>
                  <a:pt x="33" y="8"/>
                </a:cubicBezTo>
                <a:cubicBezTo>
                  <a:pt x="33" y="9"/>
                  <a:pt x="33" y="9"/>
                  <a:pt x="33" y="9"/>
                </a:cubicBezTo>
                <a:cubicBezTo>
                  <a:pt x="32" y="8"/>
                  <a:pt x="30" y="8"/>
                  <a:pt x="29" y="8"/>
                </a:cubicBezTo>
                <a:cubicBezTo>
                  <a:pt x="25" y="8"/>
                  <a:pt x="21" y="12"/>
                  <a:pt x="21" y="16"/>
                </a:cubicBezTo>
                <a:cubicBezTo>
                  <a:pt x="21" y="55"/>
                  <a:pt x="21" y="55"/>
                  <a:pt x="21" y="55"/>
                </a:cubicBezTo>
                <a:cubicBezTo>
                  <a:pt x="13" y="41"/>
                  <a:pt x="13" y="41"/>
                  <a:pt x="13" y="41"/>
                </a:cubicBezTo>
                <a:cubicBezTo>
                  <a:pt x="12" y="40"/>
                  <a:pt x="11" y="39"/>
                  <a:pt x="9" y="39"/>
                </a:cubicBezTo>
                <a:cubicBezTo>
                  <a:pt x="7" y="39"/>
                  <a:pt x="5" y="39"/>
                  <a:pt x="3" y="40"/>
                </a:cubicBezTo>
                <a:cubicBezTo>
                  <a:pt x="1" y="42"/>
                  <a:pt x="0" y="46"/>
                  <a:pt x="2" y="48"/>
                </a:cubicBezTo>
                <a:cubicBezTo>
                  <a:pt x="2" y="49"/>
                  <a:pt x="9" y="69"/>
                  <a:pt x="19" y="80"/>
                </a:cubicBezTo>
                <a:cubicBezTo>
                  <a:pt x="19" y="80"/>
                  <a:pt x="23" y="84"/>
                  <a:pt x="24" y="89"/>
                </a:cubicBezTo>
                <a:cubicBezTo>
                  <a:pt x="24" y="90"/>
                  <a:pt x="25" y="91"/>
                  <a:pt x="26" y="91"/>
                </a:cubicBezTo>
                <a:cubicBezTo>
                  <a:pt x="26" y="91"/>
                  <a:pt x="26" y="91"/>
                  <a:pt x="26" y="91"/>
                </a:cubicBezTo>
                <a:cubicBezTo>
                  <a:pt x="28" y="90"/>
                  <a:pt x="28" y="89"/>
                  <a:pt x="28" y="88"/>
                </a:cubicBezTo>
                <a:cubicBezTo>
                  <a:pt x="27" y="82"/>
                  <a:pt x="22" y="77"/>
                  <a:pt x="22" y="77"/>
                </a:cubicBezTo>
                <a:cubicBezTo>
                  <a:pt x="13" y="67"/>
                  <a:pt x="6" y="47"/>
                  <a:pt x="5" y="46"/>
                </a:cubicBezTo>
                <a:cubicBezTo>
                  <a:pt x="5" y="45"/>
                  <a:pt x="5" y="44"/>
                  <a:pt x="6" y="43"/>
                </a:cubicBezTo>
                <a:cubicBezTo>
                  <a:pt x="7" y="43"/>
                  <a:pt x="8" y="43"/>
                  <a:pt x="8" y="43"/>
                </a:cubicBezTo>
                <a:cubicBezTo>
                  <a:pt x="9" y="43"/>
                  <a:pt x="9" y="43"/>
                  <a:pt x="10" y="43"/>
                </a:cubicBezTo>
                <a:cubicBezTo>
                  <a:pt x="21" y="63"/>
                  <a:pt x="21" y="63"/>
                  <a:pt x="21" y="63"/>
                </a:cubicBezTo>
                <a:cubicBezTo>
                  <a:pt x="21" y="63"/>
                  <a:pt x="21" y="63"/>
                  <a:pt x="21" y="63"/>
                </a:cubicBezTo>
                <a:cubicBezTo>
                  <a:pt x="22" y="63"/>
                  <a:pt x="22" y="63"/>
                  <a:pt x="22" y="64"/>
                </a:cubicBezTo>
                <a:cubicBezTo>
                  <a:pt x="22" y="64"/>
                  <a:pt x="22" y="64"/>
                  <a:pt x="22" y="64"/>
                </a:cubicBezTo>
                <a:cubicBezTo>
                  <a:pt x="22" y="64"/>
                  <a:pt x="22" y="64"/>
                  <a:pt x="22" y="64"/>
                </a:cubicBezTo>
                <a:cubicBezTo>
                  <a:pt x="22" y="64"/>
                  <a:pt x="23" y="64"/>
                  <a:pt x="23" y="64"/>
                </a:cubicBezTo>
                <a:cubicBezTo>
                  <a:pt x="23" y="64"/>
                  <a:pt x="23" y="64"/>
                  <a:pt x="23" y="64"/>
                </a:cubicBezTo>
                <a:cubicBezTo>
                  <a:pt x="23" y="64"/>
                  <a:pt x="23" y="64"/>
                  <a:pt x="23" y="64"/>
                </a:cubicBezTo>
                <a:cubicBezTo>
                  <a:pt x="23" y="64"/>
                  <a:pt x="23" y="64"/>
                  <a:pt x="24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63"/>
                  <a:pt x="24" y="63"/>
                  <a:pt x="24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63"/>
                  <a:pt x="25" y="62"/>
                  <a:pt x="25" y="62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14"/>
                  <a:pt x="27" y="12"/>
                  <a:pt x="29" y="12"/>
                </a:cubicBezTo>
                <a:cubicBezTo>
                  <a:pt x="31" y="12"/>
                  <a:pt x="33" y="14"/>
                  <a:pt x="33" y="1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7"/>
                  <a:pt x="34" y="48"/>
                  <a:pt x="35" y="48"/>
                </a:cubicBezTo>
                <a:cubicBezTo>
                  <a:pt x="36" y="48"/>
                  <a:pt x="37" y="47"/>
                  <a:pt x="37" y="4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6"/>
                  <a:pt x="39" y="4"/>
                  <a:pt x="41" y="4"/>
                </a:cubicBezTo>
                <a:cubicBezTo>
                  <a:pt x="43" y="4"/>
                  <a:pt x="45" y="6"/>
                  <a:pt x="45" y="8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46"/>
                  <a:pt x="45" y="46"/>
                  <a:pt x="45" y="46"/>
                </a:cubicBezTo>
                <a:cubicBezTo>
                  <a:pt x="45" y="47"/>
                  <a:pt x="46" y="48"/>
                  <a:pt x="47" y="48"/>
                </a:cubicBezTo>
                <a:cubicBezTo>
                  <a:pt x="48" y="48"/>
                  <a:pt x="49" y="47"/>
                  <a:pt x="49" y="46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4"/>
                  <a:pt x="51" y="12"/>
                  <a:pt x="53" y="12"/>
                </a:cubicBezTo>
                <a:cubicBezTo>
                  <a:pt x="55" y="12"/>
                  <a:pt x="57" y="14"/>
                  <a:pt x="57" y="16"/>
                </a:cubicBezTo>
                <a:cubicBezTo>
                  <a:pt x="57" y="32"/>
                  <a:pt x="57" y="32"/>
                  <a:pt x="57" y="32"/>
                </a:cubicBezTo>
                <a:cubicBezTo>
                  <a:pt x="57" y="50"/>
                  <a:pt x="57" y="50"/>
                  <a:pt x="57" y="50"/>
                </a:cubicBezTo>
                <a:cubicBezTo>
                  <a:pt x="57" y="51"/>
                  <a:pt x="58" y="52"/>
                  <a:pt x="59" y="52"/>
                </a:cubicBezTo>
                <a:cubicBezTo>
                  <a:pt x="60" y="52"/>
                  <a:pt x="61" y="51"/>
                  <a:pt x="61" y="50"/>
                </a:cubicBezTo>
                <a:cubicBezTo>
                  <a:pt x="61" y="32"/>
                  <a:pt x="61" y="32"/>
                  <a:pt x="61" y="32"/>
                </a:cubicBezTo>
                <a:cubicBezTo>
                  <a:pt x="61" y="30"/>
                  <a:pt x="63" y="28"/>
                  <a:pt x="65" y="28"/>
                </a:cubicBezTo>
                <a:cubicBezTo>
                  <a:pt x="67" y="28"/>
                  <a:pt x="68" y="31"/>
                  <a:pt x="68" y="32"/>
                </a:cubicBezTo>
                <a:cubicBezTo>
                  <a:pt x="67" y="41"/>
                  <a:pt x="66" y="64"/>
                  <a:pt x="63" y="70"/>
                </a:cubicBezTo>
                <a:cubicBezTo>
                  <a:pt x="59" y="78"/>
                  <a:pt x="57" y="86"/>
                  <a:pt x="57" y="88"/>
                </a:cubicBezTo>
                <a:cubicBezTo>
                  <a:pt x="57" y="90"/>
                  <a:pt x="58" y="91"/>
                  <a:pt x="59" y="91"/>
                </a:cubicBezTo>
                <a:cubicBezTo>
                  <a:pt x="59" y="91"/>
                  <a:pt x="59" y="91"/>
                  <a:pt x="59" y="91"/>
                </a:cubicBezTo>
                <a:cubicBezTo>
                  <a:pt x="60" y="91"/>
                  <a:pt x="61" y="90"/>
                  <a:pt x="61" y="89"/>
                </a:cubicBezTo>
                <a:cubicBezTo>
                  <a:pt x="61" y="86"/>
                  <a:pt x="62" y="79"/>
                  <a:pt x="66" y="72"/>
                </a:cubicBezTo>
                <a:cubicBezTo>
                  <a:pt x="71" y="64"/>
                  <a:pt x="72" y="34"/>
                  <a:pt x="72" y="32"/>
                </a:cubicBezTo>
                <a:cubicBezTo>
                  <a:pt x="72" y="27"/>
                  <a:pt x="69" y="24"/>
                  <a:pt x="65" y="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sz="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4596000" y="6419075"/>
            <a:ext cx="3000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ClioSoft Confidential © 2018 ClioSoft Inc.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ment 02">
  <p:cSld name="Comment 0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838204" y="1805843"/>
            <a:ext cx="3090333" cy="3327400"/>
          </a:xfrm>
          <a:custGeom>
            <a:avLst/>
            <a:gdLst/>
            <a:ahLst/>
            <a:cxnLst/>
            <a:rect l="0" t="0" r="0" b="0"/>
            <a:pathLst>
              <a:path w="3486468" h="1187450" extrusionOk="0">
                <a:moveTo>
                  <a:pt x="22278" y="0"/>
                </a:moveTo>
                <a:lnTo>
                  <a:pt x="3486468" y="0"/>
                </a:lnTo>
                <a:lnTo>
                  <a:pt x="3486468" y="1096967"/>
                </a:lnTo>
                <a:lnTo>
                  <a:pt x="693501" y="1099374"/>
                </a:lnTo>
                <a:lnTo>
                  <a:pt x="523928" y="1187450"/>
                </a:lnTo>
                <a:cubicBezTo>
                  <a:pt x="523928" y="1157186"/>
                  <a:pt x="523927" y="1126923"/>
                  <a:pt x="523927" y="1096659"/>
                </a:cubicBezTo>
                <a:lnTo>
                  <a:pt x="0" y="1093945"/>
                </a:lnTo>
                <a:lnTo>
                  <a:pt x="22278" y="0"/>
                </a:lnTo>
                <a:close/>
              </a:path>
            </a:pathLst>
          </a:custGeom>
          <a:noFill/>
          <a:ln w="12700" cap="flat" cmpd="sng">
            <a:solidFill>
              <a:schemeClr val="accent2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4631268" y="1805843"/>
            <a:ext cx="3090333" cy="3327400"/>
          </a:xfrm>
          <a:custGeom>
            <a:avLst/>
            <a:gdLst/>
            <a:ahLst/>
            <a:cxnLst/>
            <a:rect l="0" t="0" r="0" b="0"/>
            <a:pathLst>
              <a:path w="3486468" h="1187450" extrusionOk="0">
                <a:moveTo>
                  <a:pt x="22278" y="0"/>
                </a:moveTo>
                <a:lnTo>
                  <a:pt x="3486468" y="0"/>
                </a:lnTo>
                <a:lnTo>
                  <a:pt x="3486468" y="1096967"/>
                </a:lnTo>
                <a:lnTo>
                  <a:pt x="693501" y="1099374"/>
                </a:lnTo>
                <a:lnTo>
                  <a:pt x="523928" y="1187450"/>
                </a:lnTo>
                <a:cubicBezTo>
                  <a:pt x="523928" y="1157186"/>
                  <a:pt x="523927" y="1126923"/>
                  <a:pt x="523927" y="1096659"/>
                </a:cubicBezTo>
                <a:lnTo>
                  <a:pt x="0" y="1093945"/>
                </a:lnTo>
                <a:lnTo>
                  <a:pt x="22278" y="0"/>
                </a:lnTo>
                <a:close/>
              </a:path>
            </a:pathLst>
          </a:custGeom>
          <a:noFill/>
          <a:ln w="12700" cap="flat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8382004" y="1805843"/>
            <a:ext cx="3090333" cy="3327400"/>
          </a:xfrm>
          <a:custGeom>
            <a:avLst/>
            <a:gdLst/>
            <a:ahLst/>
            <a:cxnLst/>
            <a:rect l="0" t="0" r="0" b="0"/>
            <a:pathLst>
              <a:path w="3486468" h="1187450" extrusionOk="0">
                <a:moveTo>
                  <a:pt x="22278" y="0"/>
                </a:moveTo>
                <a:lnTo>
                  <a:pt x="3486468" y="0"/>
                </a:lnTo>
                <a:lnTo>
                  <a:pt x="3486468" y="1096967"/>
                </a:lnTo>
                <a:lnTo>
                  <a:pt x="693501" y="1099374"/>
                </a:lnTo>
                <a:lnTo>
                  <a:pt x="523928" y="1187450"/>
                </a:lnTo>
                <a:cubicBezTo>
                  <a:pt x="523928" y="1157186"/>
                  <a:pt x="523927" y="1126923"/>
                  <a:pt x="523927" y="1096659"/>
                </a:cubicBezTo>
                <a:lnTo>
                  <a:pt x="0" y="1093945"/>
                </a:lnTo>
                <a:lnTo>
                  <a:pt x="22278" y="0"/>
                </a:lnTo>
                <a:close/>
              </a:path>
            </a:pathLst>
          </a:custGeom>
          <a:noFill/>
          <a:ln w="12700" cap="flat" cmpd="sng">
            <a:solidFill>
              <a:schemeClr val="accent5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838203" y="5359400"/>
            <a:ext cx="6985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pic" idx="3"/>
          </p:nvPr>
        </p:nvSpPr>
        <p:spPr>
          <a:xfrm>
            <a:off x="4739235" y="5359400"/>
            <a:ext cx="6985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4"/>
          </p:nvPr>
        </p:nvSpPr>
        <p:spPr>
          <a:xfrm>
            <a:off x="8492975" y="5308600"/>
            <a:ext cx="6985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87388" y="232348"/>
            <a:ext cx="8417549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621A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E8621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610600" y="63563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6" name="Shape 76"/>
          <p:cNvCxnSpPr/>
          <p:nvPr/>
        </p:nvCxnSpPr>
        <p:spPr>
          <a:xfrm>
            <a:off x="387421" y="782973"/>
            <a:ext cx="9899579" cy="0"/>
          </a:xfrm>
          <a:prstGeom prst="straightConnector1">
            <a:avLst/>
          </a:prstGeom>
          <a:noFill/>
          <a:ln w="9525" cap="flat" cmpd="sng">
            <a:solidFill>
              <a:srgbClr val="21106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7" name="Shape 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30300" y="179275"/>
            <a:ext cx="1543049" cy="6410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4596000" y="6419075"/>
            <a:ext cx="3000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ClioSoft Confidential © 2018 ClioSoft Inc.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963084" y="3888991"/>
            <a:ext cx="10363200" cy="6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E3497"/>
              </a:buClr>
              <a:buSzPts val="5400"/>
              <a:buFont typeface="Calibri"/>
              <a:buNone/>
              <a:defRPr sz="5400" b="1" i="0" u="none" strike="noStrike" cap="none">
                <a:solidFill>
                  <a:srgbClr val="3E34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Shape 81" title="Sub Section"/>
          <p:cNvSpPr txBox="1">
            <a:spLocks noGrp="1"/>
          </p:cNvSpPr>
          <p:nvPr>
            <p:ph type="body" idx="1"/>
          </p:nvPr>
        </p:nvSpPr>
        <p:spPr>
          <a:xfrm>
            <a:off x="963084" y="4762500"/>
            <a:ext cx="10380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Merriweather Sans"/>
              <a:buChar char="•"/>
              <a:defRPr sz="1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04800" algn="l" rtl="0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rgbClr val="FF6600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30300" y="179275"/>
            <a:ext cx="1543049" cy="64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610600" y="63563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4596000" y="6419075"/>
            <a:ext cx="3000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ClioSoft Confidential © 2018 ClioSoft Inc.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marketplace/pp/B07SBJZD6N?qid=1565215694785&amp;sr=0-1&amp;ref_=srh_res_product_title" TargetMode="External"/><Relationship Id="rId2" Type="http://schemas.openxmlformats.org/officeDocument/2006/relationships/hyperlink" Target="https://d1.awsstatic.com/whitepapers/best-practices-cliosoft-sos7-aws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1806066" y="1190057"/>
            <a:ext cx="86244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b="0" dirty="0"/>
              <a:t>Successfully Moving a Design Environment to the Cloud</a:t>
            </a:r>
            <a:endParaRPr sz="4400" b="1" i="0" u="none" strike="noStrike" cap="none" dirty="0">
              <a:solidFill>
                <a:srgbClr val="DE5B1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1"/>
          </p:nvPr>
        </p:nvSpPr>
        <p:spPr>
          <a:xfrm>
            <a:off x="3948366" y="2502381"/>
            <a:ext cx="43398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0" i="0" u="none" strike="noStrike" cap="small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Nupur Bhonge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610600" y="63563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CA91FD-74C3-C042-B7D8-F68C11339948}"/>
              </a:ext>
            </a:extLst>
          </p:cNvPr>
          <p:cNvSpPr txBox="1"/>
          <p:nvPr/>
        </p:nvSpPr>
        <p:spPr>
          <a:xfrm>
            <a:off x="4646653" y="2833917"/>
            <a:ext cx="29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Applications Engineer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E16E-C90A-954D-A58F-251309E4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I start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FB4DC-54B8-F941-9B7E-DC14B07A3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8936" y="1811509"/>
            <a:ext cx="9132849" cy="3139634"/>
          </a:xfrm>
        </p:spPr>
        <p:txBody>
          <a:bodyPr/>
          <a:lstStyle/>
          <a:p>
            <a:pPr marL="93345" indent="0" algn="ctr">
              <a:buNone/>
            </a:pPr>
            <a:r>
              <a:rPr lang="en-US" sz="2400" dirty="0"/>
              <a:t>Data management solution is a good place to start!</a:t>
            </a:r>
          </a:p>
          <a:p>
            <a:endParaRPr lang="en-US" dirty="0"/>
          </a:p>
          <a:p>
            <a:pPr algn="ctr">
              <a:buFont typeface="Courier New" panose="02070309020205020404" pitchFamily="49" charset="0"/>
              <a:buChar char="o"/>
            </a:pPr>
            <a:r>
              <a:rPr lang="en-US" b="0" dirty="0"/>
              <a:t>Supports the design data all through the lifecycle of the project.</a:t>
            </a:r>
          </a:p>
          <a:p>
            <a:pPr algn="ctr">
              <a:buFont typeface="Courier New" panose="02070309020205020404" pitchFamily="49" charset="0"/>
              <a:buChar char="o"/>
            </a:pPr>
            <a:r>
              <a:rPr lang="en-US" b="0" dirty="0"/>
              <a:t>Affects every part of the design data: analog, digital, </a:t>
            </a:r>
            <a:r>
              <a:rPr lang="en-US" b="0" dirty="0" err="1"/>
              <a:t>rf</a:t>
            </a:r>
            <a:r>
              <a:rPr lang="en-US" b="0" dirty="0"/>
              <a:t>, </a:t>
            </a:r>
            <a:r>
              <a:rPr lang="en-US" b="0" dirty="0" err="1"/>
              <a:t>pcb</a:t>
            </a:r>
            <a:r>
              <a:rPr lang="en-US" b="0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02839-162C-0C41-84A7-7D877AB80F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302707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D5C6-722F-804E-A86B-45A523D3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88" y="232348"/>
            <a:ext cx="9760464" cy="600164"/>
          </a:xfrm>
        </p:spPr>
        <p:txBody>
          <a:bodyPr/>
          <a:lstStyle/>
          <a:p>
            <a:r>
              <a:rPr lang="en-US" dirty="0"/>
              <a:t>Is your Data Management platform Cloud Ready?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30095-5F5B-6F41-BBE0-8467885B2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453" y="1174406"/>
            <a:ext cx="10515600" cy="4189330"/>
          </a:xfrm>
        </p:spPr>
        <p:txBody>
          <a:bodyPr/>
          <a:lstStyle/>
          <a:p>
            <a:r>
              <a:rPr lang="en-US" b="0" dirty="0"/>
              <a:t>Tight integration with design tools for a better user experience.  </a:t>
            </a:r>
          </a:p>
          <a:p>
            <a:pPr lvl="1">
              <a:spcAft>
                <a:spcPts val="600"/>
              </a:spcAft>
            </a:pPr>
            <a:r>
              <a:rPr lang="en-US" sz="2130" dirty="0"/>
              <a:t>Non-intrusive fit into design flows</a:t>
            </a:r>
          </a:p>
          <a:p>
            <a:r>
              <a:rPr lang="en-US" b="0" dirty="0"/>
              <a:t>Optimizing storage </a:t>
            </a:r>
          </a:p>
          <a:p>
            <a:pPr lvl="1">
              <a:spcAft>
                <a:spcPts val="600"/>
              </a:spcAft>
            </a:pPr>
            <a:r>
              <a:rPr lang="en-US" sz="2130" dirty="0"/>
              <a:t>Avoid disk space explosion</a:t>
            </a:r>
          </a:p>
          <a:p>
            <a:r>
              <a:rPr lang="en-US" b="0" dirty="0"/>
              <a:t>Connecting teams</a:t>
            </a:r>
          </a:p>
          <a:p>
            <a:pPr lvl="1">
              <a:spcAft>
                <a:spcPts val="600"/>
              </a:spcAft>
            </a:pPr>
            <a:r>
              <a:rPr lang="en-US" sz="2130" dirty="0"/>
              <a:t>Not just remote design teams but also partner organizations. </a:t>
            </a:r>
          </a:p>
          <a:p>
            <a:r>
              <a:rPr lang="en-US" b="0" dirty="0"/>
              <a:t>Support for composite objects not just files!</a:t>
            </a:r>
          </a:p>
          <a:p>
            <a:pPr lvl="1"/>
            <a:r>
              <a:rPr lang="en-US" sz="2130" dirty="0"/>
              <a:t>Manage logical and atomic design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FE84F-61A1-7B4F-883A-4F47F73AF1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59122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E01D-059C-A14D-9E9B-83706AC7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88" y="232348"/>
            <a:ext cx="9045370" cy="600164"/>
          </a:xfrm>
        </p:spPr>
        <p:txBody>
          <a:bodyPr/>
          <a:lstStyle/>
          <a:p>
            <a:r>
              <a:rPr lang="en-US" dirty="0"/>
              <a:t>Details: SOS7 - All in cloud model with AWS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7E9CB-00F6-024A-B0E6-F42A74A4C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9880" y="1182757"/>
            <a:ext cx="3793920" cy="5088834"/>
          </a:xfrm>
        </p:spPr>
        <p:txBody>
          <a:bodyPr/>
          <a:lstStyle/>
          <a:p>
            <a:r>
              <a:rPr lang="en-US" b="0" dirty="0"/>
              <a:t>SOS7 tool cohesively supporting all major EDA vendor tools and flows</a:t>
            </a:r>
          </a:p>
          <a:p>
            <a:endParaRPr lang="en-US" b="0" dirty="0"/>
          </a:p>
          <a:p>
            <a:r>
              <a:rPr lang="en-US" b="0" dirty="0"/>
              <a:t>Optimized data storage management with Caching enabled.</a:t>
            </a:r>
          </a:p>
          <a:p>
            <a:pPr lvl="1"/>
            <a:r>
              <a:rPr lang="en-US" dirty="0"/>
              <a:t>Estimated </a:t>
            </a:r>
            <a:r>
              <a:rPr lang="en-US" b="0" dirty="0"/>
              <a:t>90% disk space saving</a:t>
            </a:r>
          </a:p>
          <a:p>
            <a:endParaRPr lang="en-US" b="0" dirty="0"/>
          </a:p>
          <a:p>
            <a:r>
              <a:rPr lang="en-US" b="0" dirty="0"/>
              <a:t>Additional SSL security for communication</a:t>
            </a:r>
          </a:p>
          <a:p>
            <a:endParaRPr lang="en-US" b="0" dirty="0"/>
          </a:p>
          <a:p>
            <a:r>
              <a:rPr lang="en-US" b="0" dirty="0"/>
              <a:t>Patented UDMA technology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7472E-C3DF-3E4E-830A-D0F53007D1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9CD87E-BF15-A940-A546-4BBEB6286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8" y="832512"/>
            <a:ext cx="7080250" cy="57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60842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E01D-059C-A14D-9E9B-83706AC7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Details: SOS7 - Hybrid model with AWS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F9BDA-D2A7-BA45-90A7-58EB75463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4988" y="936666"/>
            <a:ext cx="4118811" cy="5240297"/>
          </a:xfrm>
        </p:spPr>
        <p:txBody>
          <a:bodyPr/>
          <a:lstStyle/>
          <a:p>
            <a:r>
              <a:rPr lang="en-US" b="0" dirty="0"/>
              <a:t>All the benefits of the all-in-cloud model</a:t>
            </a:r>
          </a:p>
          <a:p>
            <a:endParaRPr lang="en-US" b="0" dirty="0"/>
          </a:p>
          <a:p>
            <a:r>
              <a:rPr lang="en-US" b="0" dirty="0"/>
              <a:t>Cache minimizes the effect of latency</a:t>
            </a:r>
          </a:p>
          <a:p>
            <a:pPr lvl="1"/>
            <a:r>
              <a:rPr lang="en-US" dirty="0"/>
              <a:t>Prefetch design objects that you need at the site</a:t>
            </a:r>
          </a:p>
          <a:p>
            <a:pPr lvl="1"/>
            <a:endParaRPr lang="en-US" dirty="0"/>
          </a:p>
          <a:p>
            <a:r>
              <a:rPr lang="en-US" b="0" dirty="0"/>
              <a:t>No change required to existing IT infrastructure</a:t>
            </a:r>
          </a:p>
          <a:p>
            <a:pPr marL="93345" indent="0">
              <a:buNone/>
            </a:pPr>
            <a:endParaRPr lang="en-US" b="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7472E-C3DF-3E4E-830A-D0F53007D1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3EF8C2-9F42-A149-87BD-9A751CF61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71" y="832512"/>
            <a:ext cx="6648450" cy="593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57193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94A9-C2D8-B34F-9F48-AD3CB9FB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SOS7 on AWS cloud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1310A-C53E-1840-A613-FD12AE8AE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187" y="1282700"/>
            <a:ext cx="10515600" cy="4351338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SOS7 has been on the cloud for 5+ years!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0" dirty="0"/>
              <a:t>Several customers using hybrid or all in cloud deployment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0" dirty="0"/>
              <a:t>Resources - </a:t>
            </a:r>
          </a:p>
          <a:p>
            <a:pPr marL="914400" lvl="2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AWS:</a:t>
            </a:r>
          </a:p>
          <a:p>
            <a:pPr marL="1371600" lvl="3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Best Practices for Deploying ClioSoft SOS7 on AWS - Whitepaper </a:t>
            </a:r>
            <a:r>
              <a:rPr lang="en-US" dirty="0">
                <a:hlinkClick r:id="rId2"/>
              </a:rPr>
              <a:t>https://d1.awsstatic.com/whitepapers/best-practices-cliosoft-sos7-aws.pdf</a:t>
            </a:r>
            <a:endParaRPr lang="en-US" dirty="0"/>
          </a:p>
          <a:p>
            <a:pPr marL="1371600" lvl="3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 ClioSoft AMI available on AWS Marketplace - </a:t>
            </a:r>
            <a:r>
              <a:rPr lang="en-US" dirty="0">
                <a:hlinkClick r:id="rId3"/>
              </a:rPr>
              <a:t>https://aws.amazon.com/marketplace/pp/B07SBJZD6N?qid=1565215694785&amp;sr=0-1&amp;ref_=</a:t>
            </a:r>
            <a:r>
              <a:rPr lang="en-US">
                <a:hlinkClick r:id="rId3"/>
              </a:rPr>
              <a:t>srh_res_product_title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8A33B-D1EE-4843-B436-5083EEF8DA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711655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>
            <a:spLocks noGrp="1"/>
          </p:cNvSpPr>
          <p:nvPr>
            <p:ph type="sldNum" idx="12"/>
          </p:nvPr>
        </p:nvSpPr>
        <p:spPr>
          <a:xfrm>
            <a:off x="8610600" y="63563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kern="0" dirty="0"/>
              <a:t>About us</a:t>
            </a:r>
            <a:endParaRPr lang="en-GB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FC2F4F66-90AB-4878-9744-43DCF69FD3DC}"/>
              </a:ext>
            </a:extLst>
          </p:cNvPr>
          <p:cNvSpPr txBox="1">
            <a:spLocks/>
          </p:cNvSpPr>
          <p:nvPr/>
        </p:nvSpPr>
        <p:spPr>
          <a:xfrm>
            <a:off x="8610600" y="63563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06CF83-A3FC-4A83-8261-0B5B9EE574C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959A49-18D0-4A01-BA57-20601A647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849" y="790576"/>
            <a:ext cx="67919" cy="326291"/>
          </a:xfrm>
          <a:prstGeom prst="rect">
            <a:avLst/>
          </a:prstGeom>
          <a:solidFill>
            <a:srgbClr val="E8621A"/>
          </a:solidFill>
          <a:ln>
            <a:solidFill>
              <a:srgbClr val="E8621A"/>
            </a:solidFill>
          </a:ln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/>
          <a:p>
            <a:pPr defTabSz="914389"/>
            <a:endParaRPr lang="id-ID" sz="1867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EBC623-6BD0-4FC0-9ABE-38B7EB5B62A8}"/>
              </a:ext>
            </a:extLst>
          </p:cNvPr>
          <p:cNvGrpSpPr/>
          <p:nvPr/>
        </p:nvGrpSpPr>
        <p:grpSpPr>
          <a:xfrm>
            <a:off x="5918999" y="1094862"/>
            <a:ext cx="354012" cy="352956"/>
            <a:chOff x="5918994" y="3280833"/>
            <a:chExt cx="354012" cy="352956"/>
          </a:xfrm>
          <a:solidFill>
            <a:srgbClr val="E8621A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BBAFCC0-EFBA-4B76-AD98-209487314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488" y="3371623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89"/>
              <a:endParaRPr lang="id-ID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49E47FFB-E772-470D-B44E-569B435320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8994" y="3280833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89"/>
              <a:endParaRPr lang="id-ID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AFA0EA-0FFD-45BB-8BFF-BD16AD3DC02B}"/>
              </a:ext>
            </a:extLst>
          </p:cNvPr>
          <p:cNvCxnSpPr/>
          <p:nvPr/>
        </p:nvCxnSpPr>
        <p:spPr>
          <a:xfrm>
            <a:off x="6403012" y="1281646"/>
            <a:ext cx="33300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0D84A8-36D8-4D96-B596-3E3FAD56E17E}"/>
              </a:ext>
            </a:extLst>
          </p:cNvPr>
          <p:cNvGrpSpPr/>
          <p:nvPr/>
        </p:nvGrpSpPr>
        <p:grpSpPr>
          <a:xfrm>
            <a:off x="6916416" y="1039601"/>
            <a:ext cx="857233" cy="882797"/>
            <a:chOff x="367305" y="1232324"/>
            <a:chExt cx="817124" cy="84149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BE8044C-324A-442F-B263-E71253A8E109}"/>
                </a:ext>
              </a:extLst>
            </p:cNvPr>
            <p:cNvSpPr/>
            <p:nvPr/>
          </p:nvSpPr>
          <p:spPr>
            <a:xfrm>
              <a:off x="367305" y="1232324"/>
              <a:ext cx="817124" cy="841492"/>
            </a:xfrm>
            <a:prstGeom prst="ellipse">
              <a:avLst/>
            </a:prstGeom>
            <a:solidFill>
              <a:srgbClr val="4BACC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A27EF1E-DEAE-4698-A838-410A16E9E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90" y="1418636"/>
              <a:ext cx="468870" cy="468866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0B156-6251-48EF-B169-E15BB288B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230" y="1438850"/>
            <a:ext cx="67919" cy="1044000"/>
          </a:xfrm>
          <a:prstGeom prst="rect">
            <a:avLst/>
          </a:prstGeom>
          <a:solidFill>
            <a:srgbClr val="2A3647"/>
          </a:solidFill>
          <a:ln>
            <a:noFill/>
          </a:ln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/>
          <a:p>
            <a:pPr defTabSz="914389"/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B4B044-3BF5-426F-819E-DFEA192537CB}"/>
              </a:ext>
            </a:extLst>
          </p:cNvPr>
          <p:cNvGrpSpPr/>
          <p:nvPr/>
        </p:nvGrpSpPr>
        <p:grpSpPr>
          <a:xfrm>
            <a:off x="5918999" y="2467778"/>
            <a:ext cx="354012" cy="352956"/>
            <a:chOff x="5918994" y="3280833"/>
            <a:chExt cx="354012" cy="352956"/>
          </a:xfrm>
          <a:solidFill>
            <a:srgbClr val="2A3647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BFFC2D2-2158-4C3E-B9D2-B989CE697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488" y="3371623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89"/>
              <a:endParaRPr lang="id-ID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Freeform 120">
              <a:extLst>
                <a:ext uri="{FF2B5EF4-FFF2-40B4-BE49-F238E27FC236}">
                  <a16:creationId xmlns:a16="http://schemas.microsoft.com/office/drawing/2014/main" id="{1B29C5DE-8E44-429E-8ED2-4CC494B438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8994" y="3280833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89"/>
              <a:endParaRPr lang="id-ID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E5002C-AEC4-4478-A254-E085AE5191DF}"/>
              </a:ext>
            </a:extLst>
          </p:cNvPr>
          <p:cNvCxnSpPr/>
          <p:nvPr/>
        </p:nvCxnSpPr>
        <p:spPr>
          <a:xfrm>
            <a:off x="4940310" y="2634866"/>
            <a:ext cx="82452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5B6600-0A1A-4934-9B14-FE0B78AD6AA9}"/>
              </a:ext>
            </a:extLst>
          </p:cNvPr>
          <p:cNvSpPr txBox="1"/>
          <p:nvPr/>
        </p:nvSpPr>
        <p:spPr>
          <a:xfrm>
            <a:off x="7922882" y="1130426"/>
            <a:ext cx="3895082" cy="1631214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lvl="0" defTabSz="914377">
              <a:defRPr/>
            </a:pPr>
            <a:r>
              <a:rPr lang="en-GB" altLang="zh-C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 pitchFamily="34" charset="0"/>
              </a:rPr>
              <a:t>Pioneer &amp; market leader in </a:t>
            </a:r>
            <a:r>
              <a:rPr lang="en-GB" altLang="zh-CN" sz="20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 pitchFamily="34" charset="0"/>
              </a:rPr>
              <a:t>SoC</a:t>
            </a:r>
            <a:r>
              <a:rPr lang="en-GB" altLang="zh-C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 pitchFamily="34" charset="0"/>
              </a:rPr>
              <a:t> design &amp; IP management solutions for the semiconductor industry</a:t>
            </a:r>
          </a:p>
          <a:p>
            <a:pPr lvl="0" defTabSz="914377">
              <a:defRPr/>
            </a:pPr>
            <a:endParaRPr lang="en-GB" altLang="zh-CN" sz="2000" b="1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 pitchFamily="34" charset="0"/>
            </a:endParaRPr>
          </a:p>
          <a:p>
            <a:pPr lvl="0" defTabSz="914377">
              <a:defRPr/>
            </a:pPr>
            <a:r>
              <a:rPr lang="en-GB" altLang="zh-CN" sz="2000" b="1" dirty="0">
                <a:solidFill>
                  <a:srgbClr val="FF6600"/>
                </a:solidFill>
                <a:latin typeface="Calibri" panose="020F0502020204030204" pitchFamily="34" charset="0"/>
              </a:rPr>
              <a:t>300+</a:t>
            </a:r>
            <a:r>
              <a:rPr lang="en-GB" altLang="zh-C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 pitchFamily="34" charset="0"/>
              </a:rPr>
              <a:t> customers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53E54D-FB6F-459C-A98D-D287F9B57631}"/>
              </a:ext>
            </a:extLst>
          </p:cNvPr>
          <p:cNvGrpSpPr/>
          <p:nvPr/>
        </p:nvGrpSpPr>
        <p:grpSpPr>
          <a:xfrm>
            <a:off x="3945844" y="2236306"/>
            <a:ext cx="851604" cy="877001"/>
            <a:chOff x="359963" y="2994889"/>
            <a:chExt cx="817124" cy="84149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3234EF8-E664-4D54-BA7C-D71819242D5E}"/>
                </a:ext>
              </a:extLst>
            </p:cNvPr>
            <p:cNvSpPr/>
            <p:nvPr/>
          </p:nvSpPr>
          <p:spPr>
            <a:xfrm>
              <a:off x="359963" y="2994889"/>
              <a:ext cx="817124" cy="841492"/>
            </a:xfrm>
            <a:prstGeom prst="ellipse">
              <a:avLst/>
            </a:prstGeom>
            <a:solidFill>
              <a:srgbClr val="E5020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BC642DF-0383-40D1-AF9C-73637B06E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85" y="3172128"/>
              <a:ext cx="468196" cy="458833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10DA0DD-E5C0-41D8-BDA8-DE843F9BD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230" y="2815671"/>
            <a:ext cx="67919" cy="10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/>
          <a:p>
            <a:pPr defTabSz="914389"/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AFA3BF-81C1-4C7F-88A2-7D972010DEF6}"/>
              </a:ext>
            </a:extLst>
          </p:cNvPr>
          <p:cNvGrpSpPr/>
          <p:nvPr/>
        </p:nvGrpSpPr>
        <p:grpSpPr>
          <a:xfrm>
            <a:off x="5918999" y="3821448"/>
            <a:ext cx="354012" cy="352956"/>
            <a:chOff x="5918994" y="3280833"/>
            <a:chExt cx="354012" cy="352956"/>
          </a:xfrm>
          <a:solidFill>
            <a:srgbClr val="C00000"/>
          </a:solidFill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0C56277-DBEF-47FD-8DAF-76B723061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488" y="3371623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89"/>
              <a:endParaRPr lang="id-ID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CBF8CDE7-C811-405A-A387-3798F02DAF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8994" y="3280833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89"/>
              <a:endParaRPr lang="id-ID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7BE8121-29A2-4FCA-AED3-7FB336ADF9DA}"/>
              </a:ext>
            </a:extLst>
          </p:cNvPr>
          <p:cNvSpPr txBox="1"/>
          <p:nvPr/>
        </p:nvSpPr>
        <p:spPr>
          <a:xfrm>
            <a:off x="402167" y="2297336"/>
            <a:ext cx="3453108" cy="707884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lvl="0" algn="r" defTabSz="914377">
              <a:defRPr/>
            </a:pPr>
            <a:r>
              <a:rPr lang="en-GB" altLang="zh-C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 pitchFamily="34" charset="0"/>
              </a:rPr>
              <a:t>Founded in 1997</a:t>
            </a:r>
          </a:p>
          <a:p>
            <a:pPr lvl="0" algn="r" defTabSz="914377">
              <a:defRPr/>
            </a:pPr>
            <a:r>
              <a:rPr lang="en-GB" altLang="zh-C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 pitchFamily="34" charset="0"/>
              </a:rPr>
              <a:t>Headquartered in Fremont, CA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D73C7A-221A-40E2-9B3C-6665D0086B6A}"/>
              </a:ext>
            </a:extLst>
          </p:cNvPr>
          <p:cNvCxnSpPr/>
          <p:nvPr/>
        </p:nvCxnSpPr>
        <p:spPr>
          <a:xfrm flipV="1">
            <a:off x="6403011" y="4013103"/>
            <a:ext cx="666015" cy="459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6F69B-4EB7-4303-9BD0-A081ADBF55F4}"/>
              </a:ext>
            </a:extLst>
          </p:cNvPr>
          <p:cNvGrpSpPr/>
          <p:nvPr/>
        </p:nvGrpSpPr>
        <p:grpSpPr>
          <a:xfrm>
            <a:off x="7295461" y="3674892"/>
            <a:ext cx="857233" cy="882798"/>
            <a:chOff x="6131709" y="2111449"/>
            <a:chExt cx="817124" cy="84149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17FAC55-5869-40C4-8305-C96981960F7E}"/>
                </a:ext>
              </a:extLst>
            </p:cNvPr>
            <p:cNvSpPr/>
            <p:nvPr/>
          </p:nvSpPr>
          <p:spPr>
            <a:xfrm>
              <a:off x="6131709" y="2111449"/>
              <a:ext cx="817124" cy="841492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549E7EF-5210-4D43-8E9B-C02CD19A3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9518" y="2259880"/>
              <a:ext cx="555710" cy="555708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4F91BC44-48FA-4AA2-8442-64AD707DE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230" y="4164121"/>
            <a:ext cx="67919" cy="104400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/>
          <a:p>
            <a:pPr defTabSz="914389"/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15B4DB8-CB8D-4725-92DE-3530BB19143C}"/>
              </a:ext>
            </a:extLst>
          </p:cNvPr>
          <p:cNvCxnSpPr/>
          <p:nvPr/>
        </p:nvCxnSpPr>
        <p:spPr>
          <a:xfrm>
            <a:off x="4689233" y="5399496"/>
            <a:ext cx="107559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9C91120-38B6-4C2B-93AD-73CA5EE44B29}"/>
              </a:ext>
            </a:extLst>
          </p:cNvPr>
          <p:cNvSpPr txBox="1"/>
          <p:nvPr/>
        </p:nvSpPr>
        <p:spPr>
          <a:xfrm>
            <a:off x="8255514" y="3720138"/>
            <a:ext cx="3563105" cy="1384993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lvl="0" defTabSz="914377">
              <a:defRPr/>
            </a:pPr>
            <a:r>
              <a:rPr lang="en-US" altLang="zh-CN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 pitchFamily="34" charset="0"/>
              </a:rPr>
              <a:t>Worldwide offices</a:t>
            </a:r>
          </a:p>
          <a:p>
            <a:pPr marL="342900" lvl="0" indent="-342900" defTabSz="914377">
              <a:buFont typeface="Courier New" panose="02070309020205020404" pitchFamily="49" charset="0"/>
              <a:buChar char="o"/>
              <a:defRPr/>
            </a:pPr>
            <a:r>
              <a:rPr lang="en-US" altLang="zh-C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 pitchFamily="34" charset="0"/>
              </a:rPr>
              <a:t>USA, Europe, Japan, Korea, China, Taiwan, Israel &amp; India</a:t>
            </a:r>
          </a:p>
          <a:p>
            <a:pPr marL="342900" indent="-342900" defTabSz="914377">
              <a:buFont typeface="Courier New" panose="02070309020205020404" pitchFamily="49" charset="0"/>
              <a:buChar char="o"/>
              <a:defRPr/>
            </a:pPr>
            <a:r>
              <a:rPr lang="en-US" altLang="zh-C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 pitchFamily="34" charset="0"/>
              </a:rPr>
              <a:t>24x7 worldwide support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34F7D0-EEA1-49FB-B6D4-3EEA9BC8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230" y="5555912"/>
            <a:ext cx="67919" cy="5345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/>
          <a:p>
            <a:pPr defTabSz="914389"/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EA4598D-9473-4DB6-AE1E-DAF80369B1B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29" y="4666707"/>
            <a:ext cx="858874" cy="85887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088" y="5429968"/>
            <a:ext cx="4572000" cy="466344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54AFA3BF-81C1-4C7F-88A2-7D972010DEF6}"/>
              </a:ext>
            </a:extLst>
          </p:cNvPr>
          <p:cNvGrpSpPr/>
          <p:nvPr/>
        </p:nvGrpSpPr>
        <p:grpSpPr>
          <a:xfrm>
            <a:off x="5936289" y="5189746"/>
            <a:ext cx="354012" cy="352956"/>
            <a:chOff x="5918994" y="3280833"/>
            <a:chExt cx="354012" cy="352956"/>
          </a:xfrm>
          <a:solidFill>
            <a:srgbClr val="205968"/>
          </a:solidFill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0C56277-DBEF-47FD-8DAF-76B723061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488" y="3371623"/>
              <a:ext cx="171376" cy="171727"/>
            </a:xfrm>
            <a:prstGeom prst="ellipse">
              <a:avLst/>
            </a:prstGeom>
            <a:grpFill/>
            <a:ln w="9525">
              <a:solidFill>
                <a:srgbClr val="205968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89"/>
              <a:endParaRPr lang="id-ID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CBF8CDE7-C811-405A-A387-3798F02DAF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8994" y="3280833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 w="9525">
              <a:solidFill>
                <a:srgbClr val="205968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89"/>
              <a:endParaRPr lang="id-ID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743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92CF-089D-0C44-89B2-8FC7306E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EDA design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7EE48-238C-7549-B858-67CECB225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2888" y="1309823"/>
            <a:ext cx="5035946" cy="4414081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0" dirty="0"/>
              <a:t>High-performance NAS file server exports volumes using NFS protocol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0" dirty="0"/>
              <a:t>Each machine (servers and workstations) mounts the NAS-exported NFS volumes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0" dirty="0"/>
              <a:t>Workstations render high-end graphics and the server accesses large data stored on the NFS volumes for typical activities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0" dirty="0"/>
              <a:t>A typical setup requirement for a startup or small 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510FD-E187-574E-B7ED-58110FCDA8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5C7100-0BE3-BC41-845D-A85A8C1CA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1122"/>
            <a:ext cx="6832888" cy="447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45652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92CF-089D-0C44-89B2-8FC7306E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EDA design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510FD-E187-574E-B7ED-58110FCDA8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10457B-6A42-A045-A018-4EAD56213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97916"/>
            <a:ext cx="10590619" cy="55410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0E1425-A561-3040-BA0C-2DE779AF9733}"/>
              </a:ext>
            </a:extLst>
          </p:cNvPr>
          <p:cNvSpPr txBox="1"/>
          <p:nvPr/>
        </p:nvSpPr>
        <p:spPr>
          <a:xfrm>
            <a:off x="594360" y="997916"/>
            <a:ext cx="6156960" cy="107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Enterprise deployments replicate design environments at multiple sites.</a:t>
            </a:r>
          </a:p>
          <a:p>
            <a:endParaRPr lang="en-US" sz="213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4605879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C0C5-7EAA-8940-A063-E273696C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88" y="232348"/>
            <a:ext cx="9109538" cy="600164"/>
          </a:xfrm>
        </p:spPr>
        <p:txBody>
          <a:bodyPr/>
          <a:lstStyle/>
          <a:p>
            <a:r>
              <a:rPr lang="en-US" dirty="0"/>
              <a:t>On-Premise Challenges &amp; Potential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67553-0D9B-AD43-92BC-8535D70A7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6799" y="1524542"/>
            <a:ext cx="4659175" cy="4351338"/>
          </a:xfrm>
        </p:spPr>
        <p:txBody>
          <a:bodyPr/>
          <a:lstStyle/>
          <a:p>
            <a:pPr marL="93345" indent="0" algn="ctr" fontAlgn="t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Challenges</a:t>
            </a:r>
            <a:endParaRPr lang="en-US" b="0" dirty="0"/>
          </a:p>
          <a:p>
            <a:pPr fontAlgn="t">
              <a:spcBef>
                <a:spcPts val="1200"/>
              </a:spcBef>
              <a:spcAft>
                <a:spcPts val="600"/>
              </a:spcAft>
            </a:pPr>
            <a:r>
              <a:rPr lang="en-US" b="0" dirty="0"/>
              <a:t>Addressing peak capacity usage</a:t>
            </a:r>
          </a:p>
          <a:p>
            <a:pPr fontAlgn="t">
              <a:spcBef>
                <a:spcPts val="1200"/>
              </a:spcBef>
              <a:spcAft>
                <a:spcPts val="600"/>
              </a:spcAft>
            </a:pPr>
            <a:r>
              <a:rPr lang="en-US" b="0" dirty="0"/>
              <a:t>Need to upgrade continuously</a:t>
            </a:r>
          </a:p>
          <a:p>
            <a:pPr fontAlgn="t">
              <a:spcBef>
                <a:spcPts val="1200"/>
              </a:spcBef>
              <a:spcAft>
                <a:spcPts val="600"/>
              </a:spcAft>
            </a:pPr>
            <a:r>
              <a:rPr lang="en-US" b="0" dirty="0"/>
              <a:t>Maintaining Reliability and uptime</a:t>
            </a:r>
          </a:p>
          <a:p>
            <a:pPr fontAlgn="t">
              <a:spcBef>
                <a:spcPts val="1200"/>
              </a:spcBef>
              <a:spcAft>
                <a:spcPts val="600"/>
              </a:spcAft>
            </a:pPr>
            <a:r>
              <a:rPr lang="en-US" b="0" dirty="0"/>
              <a:t>Disaster recovery</a:t>
            </a:r>
          </a:p>
          <a:p>
            <a:pPr fontAlgn="t">
              <a:spcBef>
                <a:spcPts val="1200"/>
              </a:spcBef>
              <a:spcAft>
                <a:spcPts val="600"/>
              </a:spcAft>
            </a:pPr>
            <a:r>
              <a:rPr lang="en-US" b="0" dirty="0"/>
              <a:t>Capital Expense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8F5CE-0F08-5B42-9662-8FFDC23F63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340EFD9-9698-C34E-BC6D-14429FFD11E4}"/>
              </a:ext>
            </a:extLst>
          </p:cNvPr>
          <p:cNvSpPr txBox="1">
            <a:spLocks/>
          </p:cNvSpPr>
          <p:nvPr/>
        </p:nvSpPr>
        <p:spPr>
          <a:xfrm>
            <a:off x="6027002" y="1524542"/>
            <a:ext cx="560488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3855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8621A"/>
              </a:buClr>
              <a:buSzPts val="2130"/>
              <a:buFont typeface="Noto Sans Symbols"/>
              <a:buChar char="▪"/>
              <a:defRPr sz="213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621A"/>
              </a:buClr>
              <a:buSzPts val="1870"/>
              <a:buFont typeface="Courier New"/>
              <a:buChar char="o"/>
              <a:defRPr sz="18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4644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621A"/>
              </a:buClr>
              <a:buSzPts val="1670"/>
              <a:buFont typeface="Noto Sans Symbols"/>
              <a:buChar char="➢"/>
              <a:defRPr sz="16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621A"/>
              </a:buClr>
              <a:buSzPts val="1470"/>
              <a:buFont typeface="Noto Sans Symbols"/>
              <a:buChar char="✓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9245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8621A"/>
              </a:buClr>
              <a:buSzPts val="1270"/>
              <a:buFont typeface="Noto Sans Symbols"/>
              <a:buChar char="❑"/>
              <a:defRPr sz="12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3345" indent="0" algn="ctr" fontAlgn="t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Solutions</a:t>
            </a:r>
          </a:p>
          <a:p>
            <a:pPr fontAlgn="t">
              <a:spcBef>
                <a:spcPts val="1200"/>
              </a:spcBef>
              <a:spcAft>
                <a:spcPts val="600"/>
              </a:spcAft>
            </a:pPr>
            <a:r>
              <a:rPr lang="en-US" b="0" dirty="0"/>
              <a:t>On-demand resources</a:t>
            </a:r>
          </a:p>
          <a:p>
            <a:pPr fontAlgn="t">
              <a:spcBef>
                <a:spcPts val="1200"/>
              </a:spcBef>
              <a:spcAft>
                <a:spcPts val="600"/>
              </a:spcAft>
            </a:pPr>
            <a:r>
              <a:rPr lang="en-US" b="0" dirty="0"/>
              <a:t>Access to the latest &amp; greatest resources</a:t>
            </a:r>
          </a:p>
          <a:p>
            <a:pPr fontAlgn="t">
              <a:spcBef>
                <a:spcPts val="1200"/>
              </a:spcBef>
              <a:spcAft>
                <a:spcPts val="600"/>
              </a:spcAft>
            </a:pPr>
            <a:r>
              <a:rPr lang="en-US" b="0" dirty="0"/>
              <a:t>Resources managed by a specialized third party vendor</a:t>
            </a:r>
          </a:p>
          <a:p>
            <a:pPr fontAlgn="t">
              <a:spcBef>
                <a:spcPts val="1200"/>
              </a:spcBef>
              <a:spcAft>
                <a:spcPts val="600"/>
              </a:spcAft>
            </a:pPr>
            <a:r>
              <a:rPr lang="en-US" b="0" dirty="0"/>
              <a:t>Durable storage options against site-level failures</a:t>
            </a:r>
          </a:p>
          <a:p>
            <a:pPr fontAlgn="t">
              <a:spcBef>
                <a:spcPts val="1200"/>
              </a:spcBef>
              <a:spcAft>
                <a:spcPts val="600"/>
              </a:spcAft>
            </a:pPr>
            <a:r>
              <a:rPr lang="en-US" b="0" dirty="0"/>
              <a:t>Operational Expense</a:t>
            </a:r>
          </a:p>
        </p:txBody>
      </p:sp>
    </p:spTree>
    <p:extLst>
      <p:ext uri="{BB962C8B-B14F-4D97-AF65-F5344CB8AC3E}">
        <p14:creationId xmlns:p14="http://schemas.microsoft.com/office/powerpoint/2010/main" val="69744594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9A3C-945F-1A4E-AE28-8FE498D7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244" y="1697199"/>
            <a:ext cx="10363200" cy="684300"/>
          </a:xfrm>
        </p:spPr>
        <p:txBody>
          <a:bodyPr/>
          <a:lstStyle/>
          <a:p>
            <a:pPr algn="ctr"/>
            <a:r>
              <a:rPr lang="en-US" sz="7200" dirty="0"/>
              <a:t>Solution is cloud!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B1C7B-9176-B04D-B94B-BC2C532759AB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3F3B27-9726-584D-950E-B9A82C474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644" y="3015267"/>
            <a:ext cx="2860712" cy="214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5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69B0-43F5-B248-AAD9-A572AAA7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All-in cloud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2A8B7-9AB2-3F43-90EB-1A6B952DE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2797" y="1437365"/>
            <a:ext cx="4070495" cy="4351338"/>
          </a:xfrm>
        </p:spPr>
        <p:txBody>
          <a:bodyPr/>
          <a:lstStyle/>
          <a:p>
            <a:r>
              <a:rPr lang="en-US" dirty="0"/>
              <a:t>Minimal hardware investment</a:t>
            </a:r>
          </a:p>
          <a:p>
            <a:r>
              <a:rPr lang="en-US" dirty="0"/>
              <a:t>On-demand “pay-per-use” instances for simulations and verifications</a:t>
            </a:r>
          </a:p>
          <a:p>
            <a:r>
              <a:rPr lang="en-US" dirty="0"/>
              <a:t>Resources managed by cloud vendor like AWS</a:t>
            </a:r>
          </a:p>
          <a:p>
            <a:pPr lvl="1"/>
            <a:r>
              <a:rPr lang="en-US" dirty="0"/>
              <a:t>High Availability and uptime</a:t>
            </a:r>
          </a:p>
          <a:p>
            <a:pPr lvl="1"/>
            <a:r>
              <a:rPr lang="en-US" dirty="0"/>
              <a:t>High durability storage options</a:t>
            </a:r>
          </a:p>
          <a:p>
            <a:pPr lvl="1"/>
            <a:r>
              <a:rPr lang="en-US" dirty="0"/>
              <a:t>Monitoring tools</a:t>
            </a:r>
          </a:p>
          <a:p>
            <a:r>
              <a:rPr lang="en-US" dirty="0"/>
              <a:t>Controllable </a:t>
            </a:r>
            <a:r>
              <a:rPr lang="en-US" dirty="0" err="1"/>
              <a:t>OpEx</a:t>
            </a:r>
            <a:r>
              <a:rPr lang="en-US" dirty="0"/>
              <a:t>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4D7F2-D33C-DA4A-AD15-A957FCF6DC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AFA928-54E5-1644-AAE1-B7F07502A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292" y="882654"/>
            <a:ext cx="6863799" cy="5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83684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49BB-CD29-B140-B2FC-A34CAD20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Model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AAC459-2FA8-084A-B684-232143FD6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388" y="1182687"/>
            <a:ext cx="4184612" cy="4975226"/>
          </a:xfrm>
        </p:spPr>
        <p:txBody>
          <a:bodyPr/>
          <a:lstStyle/>
          <a:p>
            <a:r>
              <a:rPr lang="en-US" b="0" dirty="0"/>
              <a:t>On premise environment cannot be replaced easily</a:t>
            </a:r>
          </a:p>
          <a:p>
            <a:pPr lvl="1"/>
            <a:r>
              <a:rPr lang="en-US" dirty="0"/>
              <a:t>Example: Emulation setups </a:t>
            </a:r>
          </a:p>
          <a:p>
            <a:r>
              <a:rPr lang="en-US" b="0" dirty="0"/>
              <a:t>Current infrastructure investment</a:t>
            </a:r>
          </a:p>
          <a:p>
            <a:r>
              <a:rPr lang="en-US" b="0" dirty="0"/>
              <a:t>Data privacy compliance</a:t>
            </a:r>
            <a:endParaRPr lang="en-US" dirty="0"/>
          </a:p>
          <a:p>
            <a:endParaRPr lang="en-US" b="0" dirty="0"/>
          </a:p>
          <a:p>
            <a:pPr marL="93345" indent="0">
              <a:buNone/>
            </a:pPr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59D9F-F812-4B47-B7E2-8A8846A030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0EF0C0-641A-5143-8333-2AA0D5069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150" y="832512"/>
            <a:ext cx="6761649" cy="603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33078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D5C6-722F-804E-A86B-45A523D3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going to the cloud yet?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30095-5F5B-6F41-BBE0-8467885B2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453" y="951382"/>
            <a:ext cx="10515600" cy="5404984"/>
          </a:xfrm>
        </p:spPr>
        <p:txBody>
          <a:bodyPr/>
          <a:lstStyle/>
          <a:p>
            <a:r>
              <a:rPr lang="en-US" dirty="0"/>
              <a:t>Choose compute infrastructure wisely</a:t>
            </a:r>
          </a:p>
          <a:p>
            <a:pPr lvl="1"/>
            <a:r>
              <a:rPr lang="en-US" dirty="0"/>
              <a:t>Compute instances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Storage options</a:t>
            </a:r>
          </a:p>
          <a:p>
            <a:r>
              <a:rPr lang="en-US" dirty="0"/>
              <a:t>Connectivity to the cloud from all design sites</a:t>
            </a:r>
          </a:p>
          <a:p>
            <a:pPr lvl="1"/>
            <a:r>
              <a:rPr lang="en-US" dirty="0"/>
              <a:t>High bandwidth &amp; low latency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Security and access control</a:t>
            </a:r>
          </a:p>
          <a:p>
            <a:r>
              <a:rPr lang="en-US" dirty="0"/>
              <a:t>Cloud compatibility of software </a:t>
            </a:r>
          </a:p>
          <a:p>
            <a:pPr lvl="1"/>
            <a:r>
              <a:rPr lang="en-US" dirty="0"/>
              <a:t>Licensing model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Performance scaling</a:t>
            </a:r>
          </a:p>
          <a:p>
            <a:r>
              <a:rPr lang="en-US" dirty="0"/>
              <a:t>Data privacy and retention compliance </a:t>
            </a:r>
          </a:p>
          <a:p>
            <a:pPr lvl="1"/>
            <a:r>
              <a:rPr lang="en-US" dirty="0"/>
              <a:t>Example: ITAR standards </a:t>
            </a:r>
          </a:p>
          <a:p>
            <a:pPr lvl="1"/>
            <a:r>
              <a:rPr lang="en-US" dirty="0"/>
              <a:t>Geography based IP &amp; PDK usage agreements </a:t>
            </a:r>
          </a:p>
          <a:p>
            <a:pPr marL="567056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FE84F-61A1-7B4F-883A-4F47F73AF1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590286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 Theme">
  <a:themeElements>
    <a:clrScheme name="ClioSof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F7F7F"/>
      </a:accent1>
      <a:accent2>
        <a:srgbClr val="3E3497"/>
      </a:accent2>
      <a:accent3>
        <a:srgbClr val="E8621A"/>
      </a:accent3>
      <a:accent4>
        <a:srgbClr val="262626"/>
      </a:accent4>
      <a:accent5>
        <a:srgbClr val="C00000"/>
      </a:accent5>
      <a:accent6>
        <a:srgbClr val="21596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ioSoft PPT Design Template (Read-Only)" id="{2655C0F9-A800-444B-BBE8-6F2486872170}" vid="{BF547F1B-0C3D-E04F-9801-30A98F34B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9341</TotalTime>
  <Words>1378</Words>
  <Application>Microsoft Macintosh PowerPoint</Application>
  <PresentationFormat>Widescreen</PresentationFormat>
  <Paragraphs>247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Courier New</vt:lpstr>
      <vt:lpstr>Helvetica Neue</vt:lpstr>
      <vt:lpstr>Lato</vt:lpstr>
      <vt:lpstr>Merriweather Sans</vt:lpstr>
      <vt:lpstr>Noto Sans Symbols</vt:lpstr>
      <vt:lpstr>Wingdings</vt:lpstr>
      <vt:lpstr>Office Theme</vt:lpstr>
      <vt:lpstr>Successfully Moving a Design Environment to the Cloud</vt:lpstr>
      <vt:lpstr>About us</vt:lpstr>
      <vt:lpstr>Classical EDA design environment</vt:lpstr>
      <vt:lpstr>Classical EDA design environment</vt:lpstr>
      <vt:lpstr>On-Premise Challenges &amp; Potential Solutions</vt:lpstr>
      <vt:lpstr>Solution is cloud!</vt:lpstr>
      <vt:lpstr>All-in cloud model</vt:lpstr>
      <vt:lpstr>Hybrid Model</vt:lpstr>
      <vt:lpstr>Considering going to the cloud yet?</vt:lpstr>
      <vt:lpstr>Where do I start ?</vt:lpstr>
      <vt:lpstr>Is your Data Management platform Cloud Ready?</vt:lpstr>
      <vt:lpstr>Details: SOS7 - All in cloud model with AWS</vt:lpstr>
      <vt:lpstr>Details: SOS7 - Hybrid model with AWS</vt:lpstr>
      <vt:lpstr>SOS7 on AWS cloud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ClioSoft SOS7 Design Management Platform on the Cloud</dc:title>
  <dc:creator>Nupur Bhonge</dc:creator>
  <cp:lastModifiedBy>Nupur Bhonge</cp:lastModifiedBy>
  <cp:revision>72</cp:revision>
  <dcterms:created xsi:type="dcterms:W3CDTF">2019-05-29T05:25:41Z</dcterms:created>
  <dcterms:modified xsi:type="dcterms:W3CDTF">2019-09-04T01:05:03Z</dcterms:modified>
</cp:coreProperties>
</file>