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90" autoAdjust="0"/>
    <p:restoredTop sz="96405"/>
  </p:normalViewPr>
  <p:slideViewPr>
    <p:cSldViewPr snapToGrid="0" snapToObjects="1">
      <p:cViewPr>
        <p:scale>
          <a:sx n="80" d="100"/>
          <a:sy n="80" d="100"/>
        </p:scale>
        <p:origin x="16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0EFCF-F381-6549-83F4-7B2144C07612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8D614-D37A-8342-A667-0508B7F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a3111737a_7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2a3111737a_7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12a3111737a_7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a3111737a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2a311173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95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a3111737a_7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12a3111737a_7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12a3111737a_7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77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aece2104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aece2104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46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aece2104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aece2104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2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aece2104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aece2104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89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8a4e4f141_3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128a4e4f141_3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Compare two versions of schematics or layouts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Hierarchical comparison supported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Differences highlighted graphically in editor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Property changes are also flagged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Option to ignore cosmetic changes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Accompanying text listing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Step through changes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Useful to: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/>
              <a:t>Review changes before checkin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/>
              <a:t>Layout engineer to identify schematic ECOs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/>
              <a:t>Design change reviews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14" name="Google Shape;514;g128a4e4f141_3_2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065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aece2104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2aece21045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Compare two versions of schematics or layouts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Hierarchical comparison supported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Differences highlighted graphically in editor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Property changes are also flagged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Option to ignore cosmetic changes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Accompanying text listing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Step through changes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"/>
              <a:t>Useful to: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/>
              <a:t>Review changes before checkin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/>
              <a:t>Layout engineer to identify schematic ECOs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/>
              <a:t>Design change reviews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9" name="Google Shape;539;g12aece21045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1294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a3111737a_7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12a3111737a_7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12a3111737a_7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8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aece2104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2aece2104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68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aece2104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aece2104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a3111737a_7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2a3111737a_7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4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aece2104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aece2104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0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aece2104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2aece2104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2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a3111737a_7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12a3111737a_7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236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8a4e4f1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28a4e4f1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24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a3111737a_7_3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12a3111737a_7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27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a3111737a_7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2a3111737a_7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38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a3111737a_7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2a3111737a_7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4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aece2104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aece2104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aece2104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aece2104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6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a3111737a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12a3111737a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11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a3111737a_7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12a3111737a_7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601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a3111737a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12a311173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98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1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FE39-1A48-6549-9FA4-F63646706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15" y="2159317"/>
            <a:ext cx="11519731" cy="1772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B0F4C-3D05-D646-96CC-CA05FC01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47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76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3217-91CE-0946-808C-7D572F4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4D3F-2137-7640-ADED-FBA9B39E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06BE-4DD0-664B-A108-953F09E9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E5F4-A58F-BE43-8C59-14487246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823" y="1825625"/>
            <a:ext cx="5865977" cy="4011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E8D21-6498-5546-A2F1-CB9CE6B7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0278" cy="4011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45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3" y="0"/>
            <a:ext cx="12192004" cy="6858000"/>
          </a:xfrm>
          <a:prstGeom prst="rect">
            <a:avLst/>
          </a:prstGeom>
          <a:gradFill>
            <a:gsLst>
              <a:gs pos="0">
                <a:srgbClr val="091C5B">
                  <a:alpha val="90980"/>
                </a:srgbClr>
              </a:gs>
              <a:gs pos="95000">
                <a:srgbClr val="1367BD"/>
              </a:gs>
              <a:gs pos="100000">
                <a:srgbClr val="1367BD"/>
              </a:gs>
            </a:gsLst>
            <a:lin ang="30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/>
          <p:nvPr/>
        </p:nvSpPr>
        <p:spPr>
          <a:xfrm rot="-5400000">
            <a:off x="6333005" y="1021066"/>
            <a:ext cx="5513292" cy="6160575"/>
          </a:xfrm>
          <a:prstGeom prst="rtTriangle">
            <a:avLst/>
          </a:prstGeom>
          <a:gradFill>
            <a:gsLst>
              <a:gs pos="0">
                <a:srgbClr val="1367BD"/>
              </a:gs>
              <a:gs pos="99000">
                <a:srgbClr val="091C5B"/>
              </a:gs>
              <a:gs pos="100000">
                <a:srgbClr val="091C5B"/>
              </a:gs>
            </a:gsLst>
            <a:lin ang="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6917553" y="1583550"/>
            <a:ext cx="5040087" cy="5508813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905081" y="3551304"/>
            <a:ext cx="8392419" cy="1573305"/>
          </a:xfrm>
          <a:prstGeom prst="parallelogram">
            <a:avLst>
              <a:gd name="adj" fmla="val 110470"/>
            </a:avLst>
          </a:prstGeom>
          <a:gradFill>
            <a:gsLst>
              <a:gs pos="0">
                <a:srgbClr val="1367BD"/>
              </a:gs>
              <a:gs pos="99000">
                <a:srgbClr val="091C5B"/>
              </a:gs>
              <a:gs pos="100000">
                <a:srgbClr val="091C5B"/>
              </a:gs>
            </a:gsLst>
            <a:lin ang="30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105234" y="5120833"/>
            <a:ext cx="7498551" cy="751672"/>
          </a:xfrm>
          <a:prstGeom prst="parallelogram">
            <a:avLst>
              <a:gd name="adj" fmla="val 110470"/>
            </a:avLst>
          </a:prstGeom>
          <a:solidFill>
            <a:schemeClr val="lt1">
              <a:alpha val="80784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134242" y="2994136"/>
            <a:ext cx="5812567" cy="557165"/>
          </a:xfrm>
          <a:prstGeom prst="parallelogram">
            <a:avLst>
              <a:gd name="adj" fmla="val 110470"/>
            </a:avLst>
          </a:prstGeom>
          <a:solidFill>
            <a:schemeClr val="lt1">
              <a:alpha val="80784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255834" y="2994135"/>
            <a:ext cx="3569380" cy="52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609585" lvl="0" indent="-304792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4437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1905082" y="5236960"/>
            <a:ext cx="5352321" cy="52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609585" lvl="0" indent="-304792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4437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3"/>
          </p:nvPr>
        </p:nvSpPr>
        <p:spPr>
          <a:xfrm>
            <a:off x="3252019" y="3558857"/>
            <a:ext cx="5321135" cy="156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300"/>
              <a:buNone/>
              <a:defRPr sz="3067" b="1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660" y="5728462"/>
            <a:ext cx="3526883" cy="740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13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>
  <p:cSld name="Title and Bulle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2663" y="333589"/>
            <a:ext cx="1100926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672662" y="1383452"/>
            <a:ext cx="11009263" cy="49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609585" lvl="0" indent="-49952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3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7F7F7F"/>
                </a:solidFill>
              </a:defRPr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rot="10800000">
            <a:off x="9872434" y="6492875"/>
            <a:ext cx="1381125" cy="365124"/>
          </a:xfrm>
          <a:custGeom>
            <a:avLst/>
            <a:gdLst/>
            <a:ahLst/>
            <a:cxnLst/>
            <a:rect l="l" t="t" r="r" b="b"/>
            <a:pathLst>
              <a:path w="4038600" h="1409700" extrusionOk="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gradFill>
            <a:gsLst>
              <a:gs pos="0">
                <a:srgbClr val="CA3C0D"/>
              </a:gs>
              <a:gs pos="72000">
                <a:schemeClr val="accent3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/>
          <p:nvPr/>
        </p:nvSpPr>
        <p:spPr>
          <a:xfrm rot="10800000">
            <a:off x="9939111" y="6492875"/>
            <a:ext cx="2260204" cy="365123"/>
          </a:xfrm>
          <a:custGeom>
            <a:avLst/>
            <a:gdLst/>
            <a:ahLst/>
            <a:cxnLst/>
            <a:rect l="l" t="t" r="r" b="b"/>
            <a:pathLst>
              <a:path w="4038600" h="1409700" extrusionOk="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2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1606797" y="6568511"/>
            <a:ext cx="38183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226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 - Bottom">
  <p:cSld name="Key Takeaway - Bot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66531" y="333589"/>
            <a:ext cx="11215396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Medium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51491" y="243423"/>
            <a:ext cx="2503701" cy="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9"/>
          <p:cNvSpPr/>
          <p:nvPr/>
        </p:nvSpPr>
        <p:spPr>
          <a:xfrm>
            <a:off x="0" y="5776688"/>
            <a:ext cx="12192000" cy="1081313"/>
          </a:xfrm>
          <a:prstGeom prst="rect">
            <a:avLst/>
          </a:pr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9"/>
          <p:cNvSpPr/>
          <p:nvPr/>
        </p:nvSpPr>
        <p:spPr>
          <a:xfrm rot="10800000">
            <a:off x="9872434" y="6492875"/>
            <a:ext cx="1381125" cy="365124"/>
          </a:xfrm>
          <a:custGeom>
            <a:avLst/>
            <a:gdLst/>
            <a:ahLst/>
            <a:cxnLst/>
            <a:rect l="l" t="t" r="r" b="b"/>
            <a:pathLst>
              <a:path w="4038600" h="1409700" extrusionOk="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gradFill>
            <a:gsLst>
              <a:gs pos="0">
                <a:srgbClr val="CA3C0D"/>
              </a:gs>
              <a:gs pos="72000">
                <a:schemeClr val="accent3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9"/>
          <p:cNvSpPr/>
          <p:nvPr/>
        </p:nvSpPr>
        <p:spPr>
          <a:xfrm rot="10800000">
            <a:off x="9939111" y="6492875"/>
            <a:ext cx="2260204" cy="365123"/>
          </a:xfrm>
          <a:custGeom>
            <a:avLst/>
            <a:gdLst/>
            <a:ahLst/>
            <a:cxnLst/>
            <a:rect l="l" t="t" r="r" b="b"/>
            <a:pathLst>
              <a:path w="4038600" h="1409700" extrusionOk="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2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1606797" y="6568511"/>
            <a:ext cx="38183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" y="5879695"/>
            <a:ext cx="12184687" cy="77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3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3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 - Right Side">
  <p:cSld name="Key Takeaway - Right S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6914541" y="-3"/>
            <a:ext cx="5277460" cy="6858003"/>
          </a:xfrm>
          <a:custGeom>
            <a:avLst/>
            <a:gdLst/>
            <a:ahLst/>
            <a:cxnLst/>
            <a:rect l="l" t="t" r="r" b="b"/>
            <a:pathLst>
              <a:path w="5277460" h="6858003" extrusionOk="0">
                <a:moveTo>
                  <a:pt x="42381" y="0"/>
                </a:moveTo>
                <a:lnTo>
                  <a:pt x="5277460" y="0"/>
                </a:lnTo>
                <a:lnTo>
                  <a:pt x="5277460" y="6858003"/>
                </a:lnTo>
                <a:lnTo>
                  <a:pt x="0" y="6858003"/>
                </a:lnTo>
                <a:lnTo>
                  <a:pt x="12705" y="6846207"/>
                </a:lnTo>
                <a:cubicBezTo>
                  <a:pt x="685111" y="6183996"/>
                  <a:pt x="1141575" y="4892457"/>
                  <a:pt x="1141575" y="3407636"/>
                </a:cubicBezTo>
                <a:cubicBezTo>
                  <a:pt x="1141575" y="1990307"/>
                  <a:pt x="725665" y="749088"/>
                  <a:pt x="103036" y="6322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3900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8445260" y="1203533"/>
            <a:ext cx="3493699" cy="445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609585" lvl="0" indent="-304792" algn="ctr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2300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663062" y="863327"/>
            <a:ext cx="6244164" cy="158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Medium"/>
              <a:buNone/>
              <a:defRPr sz="4000"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33"/>
          <p:cNvCxnSpPr/>
          <p:nvPr/>
        </p:nvCxnSpPr>
        <p:spPr>
          <a:xfrm>
            <a:off x="767566" y="736203"/>
            <a:ext cx="2503701" cy="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33"/>
          <p:cNvSpPr txBox="1"/>
          <p:nvPr/>
        </p:nvSpPr>
        <p:spPr>
          <a:xfrm>
            <a:off x="-1424065" y="277318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4" name="Google Shape;204;p33"/>
          <p:cNvGrpSpPr/>
          <p:nvPr/>
        </p:nvGrpSpPr>
        <p:grpSpPr>
          <a:xfrm>
            <a:off x="9872434" y="6492875"/>
            <a:ext cx="2326881" cy="409400"/>
            <a:chOff x="9872433" y="6492875"/>
            <a:chExt cx="2326882" cy="409400"/>
          </a:xfrm>
        </p:grpSpPr>
        <p:grpSp>
          <p:nvGrpSpPr>
            <p:cNvPr id="205" name="Google Shape;205;p33"/>
            <p:cNvGrpSpPr/>
            <p:nvPr/>
          </p:nvGrpSpPr>
          <p:grpSpPr>
            <a:xfrm>
              <a:off x="9872433" y="6492875"/>
              <a:ext cx="2326882" cy="365124"/>
              <a:chOff x="9872433" y="6492875"/>
              <a:chExt cx="2326882" cy="365124"/>
            </a:xfrm>
          </p:grpSpPr>
          <p:sp>
            <p:nvSpPr>
              <p:cNvPr id="206" name="Google Shape;206;p33"/>
              <p:cNvSpPr/>
              <p:nvPr/>
            </p:nvSpPr>
            <p:spPr>
              <a:xfrm rot="10800000">
                <a:off x="9872433" y="6492875"/>
                <a:ext cx="1381125" cy="365124"/>
              </a:xfrm>
              <a:custGeom>
                <a:avLst/>
                <a:gdLst/>
                <a:ahLst/>
                <a:cxnLst/>
                <a:rect l="l" t="t" r="r" b="b"/>
                <a:pathLst>
                  <a:path w="4038600" h="1409700" extrusionOk="0">
                    <a:moveTo>
                      <a:pt x="0" y="0"/>
                    </a:moveTo>
                    <a:lnTo>
                      <a:pt x="0" y="766763"/>
                    </a:lnTo>
                    <a:cubicBezTo>
                      <a:pt x="210503" y="1273493"/>
                      <a:pt x="787718" y="1536383"/>
                      <a:pt x="1311593" y="1352550"/>
                    </a:cubicBezTo>
                    <a:lnTo>
                      <a:pt x="3412808" y="614363"/>
                    </a:lnTo>
                    <a:cubicBezTo>
                      <a:pt x="3712845" y="508635"/>
                      <a:pt x="3934778" y="278130"/>
                      <a:pt x="4041458" y="953"/>
                    </a:cubicBezTo>
                    <a:lnTo>
                      <a:pt x="0" y="953"/>
                    </a:lnTo>
                    <a:close/>
                  </a:path>
                </a:pathLst>
              </a:custGeom>
              <a:gradFill>
                <a:gsLst>
                  <a:gs pos="0">
                    <a:srgbClr val="CA3C0D"/>
                  </a:gs>
                  <a:gs pos="72000">
                    <a:schemeClr val="accent3"/>
                  </a:gs>
                  <a:gs pos="100000">
                    <a:schemeClr val="accent3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 rot="10800000">
                <a:off x="9939111" y="6492875"/>
                <a:ext cx="2260204" cy="365122"/>
              </a:xfrm>
              <a:custGeom>
                <a:avLst/>
                <a:gdLst/>
                <a:ahLst/>
                <a:cxnLst/>
                <a:rect l="l" t="t" r="r" b="b"/>
                <a:pathLst>
                  <a:path w="4038600" h="1409700" extrusionOk="0">
                    <a:moveTo>
                      <a:pt x="0" y="0"/>
                    </a:moveTo>
                    <a:lnTo>
                      <a:pt x="0" y="766763"/>
                    </a:lnTo>
                    <a:cubicBezTo>
                      <a:pt x="210503" y="1273493"/>
                      <a:pt x="787718" y="1536383"/>
                      <a:pt x="1311593" y="1352550"/>
                    </a:cubicBezTo>
                    <a:lnTo>
                      <a:pt x="3412808" y="614363"/>
                    </a:lnTo>
                    <a:cubicBezTo>
                      <a:pt x="3712845" y="508635"/>
                      <a:pt x="3934778" y="278130"/>
                      <a:pt x="4041458" y="953"/>
                    </a:cubicBezTo>
                    <a:lnTo>
                      <a:pt x="0" y="9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2000">
                    <a:schemeClr val="accent2"/>
                  </a:gs>
                  <a:gs pos="100000">
                    <a:schemeClr val="accent2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08" name="Google Shape;208;p33"/>
            <p:cNvSpPr txBox="1"/>
            <p:nvPr/>
          </p:nvSpPr>
          <p:spPr>
            <a:xfrm>
              <a:off x="10112850" y="6669244"/>
              <a:ext cx="1535420" cy="233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7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Confidential © Cliosoft 2022 </a:t>
              </a:r>
              <a:endParaRPr sz="1467"/>
            </a:p>
          </p:txBody>
        </p:sp>
      </p:grpSp>
      <p:sp>
        <p:nvSpPr>
          <p:cNvPr id="209" name="Google Shape;209;p33"/>
          <p:cNvSpPr txBox="1"/>
          <p:nvPr/>
        </p:nvSpPr>
        <p:spPr>
          <a:xfrm>
            <a:off x="11619200" y="6442535"/>
            <a:ext cx="450880" cy="4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870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88B4DC3-784B-354A-B3BC-8754F0B38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365125"/>
            <a:ext cx="118792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5F84BB-B478-4148-81B3-29E1A26CC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3988" y="1825625"/>
            <a:ext cx="11879262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A7D1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A9A9A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A7D10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blogs/industries/scaling-eda-workloads-using-scale-out-computing-on-aw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ws.amazon.com/blogs/industries/scaling-eda-workloads-using-scale-out-computing-on-aw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emiwiki.com/eda/cliosoft/4877-cliosoft-sos-v7-0-faster-smarter-and-stronger/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about.gitlab.com/solutions/aw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aws.amazon.com/whitepapers/latest/best-practices-deploying-cliosoft-sos-on-aws/best-practices-deploying-cliosoft-sos-on-aw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ws.amazon.com/whitepapers/latest/best-practices-deploying-cliosoft-sos-on-aws/best-practices-deploying-cliosoft-sos-on-aw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quinix.com/resources/analyst-reports/esg-hybrid-cloud-trends-e-book?ls=Advertising%2520-%2520Web&amp;lsd=22q1_enterprise_no-program+not-applicable_analyst-reports/esg-hybrid-cloud-trends-e-book_dm_obility_paid-search_google_us-en_AMER_cloud-core_demand-gen&amp;utm_campaign=us-en_google_paid-search_cloud-core_dm&amp;utm_source=google&amp;utm_medium=paid-search&amp;utm_content=no-program+not-applicable_esg-hybrid-cloud-trends-e-book&amp;gclid=Cj0KCQjwyYKUBhDJARIsAMj9lkG_ubAf8A4OcP6yDAvdDpeesWDrTIQ9rvKLgWxYPoEwPdxSCfw05_4aAjzKEALw_wc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CAD team</a:t>
            </a:r>
            <a:endParaRPr dirty="0"/>
          </a:p>
        </p:txBody>
      </p:sp>
      <p:pic>
        <p:nvPicPr>
          <p:cNvPr id="458" name="Google Shape;4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151" y="2615353"/>
            <a:ext cx="1155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9"/>
          <p:cNvSpPr/>
          <p:nvPr/>
        </p:nvSpPr>
        <p:spPr>
          <a:xfrm>
            <a:off x="433167" y="1750600"/>
            <a:ext cx="4114800" cy="3772000"/>
          </a:xfrm>
          <a:prstGeom prst="wedgeRoundRectCallout">
            <a:avLst>
              <a:gd name="adj1" fmla="val 71491"/>
              <a:gd name="adj2" fmla="val -550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Knows:</a:t>
            </a:r>
            <a:endParaRPr sz="28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How to setup and maintain EDA tools?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How to automate flows?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Design data storage needs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69"/>
          <p:cNvSpPr/>
          <p:nvPr/>
        </p:nvSpPr>
        <p:spPr>
          <a:xfrm>
            <a:off x="7386133" y="1750600"/>
            <a:ext cx="4114800" cy="3772000"/>
          </a:xfrm>
          <a:prstGeom prst="wedgeRoundRectCallout">
            <a:avLst>
              <a:gd name="adj1" fmla="val -64590"/>
              <a:gd name="adj2" fmla="val -502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Doesn’t</a:t>
            </a:r>
            <a:r>
              <a:rPr lang="en" sz="2800" dirty="0">
                <a:latin typeface="+mn-lt"/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know:</a:t>
            </a:r>
            <a:endParaRPr sz="2800" dirty="0">
              <a:latin typeface="+mn-lt"/>
            </a:endParaRPr>
          </a:p>
          <a:p>
            <a:pPr marL="643451" lvl="1" indent="-287859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Deploying and maintaining cloud resources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WHAT data is required for simulation and WHEN should it run?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 dirty="0">
              <a:latin typeface="+mn-lt"/>
            </a:endParaRPr>
          </a:p>
        </p:txBody>
      </p:sp>
      <p:pic>
        <p:nvPicPr>
          <p:cNvPr id="461" name="Google Shape;46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167" y="4025057"/>
            <a:ext cx="1271232" cy="127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8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Design Engineering team</a:t>
            </a:r>
            <a:endParaRPr dirty="0"/>
          </a:p>
        </p:txBody>
      </p:sp>
      <p:pic>
        <p:nvPicPr>
          <p:cNvPr id="467" name="Google Shape;4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151" y="2615353"/>
            <a:ext cx="1155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/>
          <p:nvPr/>
        </p:nvSpPr>
        <p:spPr>
          <a:xfrm>
            <a:off x="433167" y="1750600"/>
            <a:ext cx="4114800" cy="3772000"/>
          </a:xfrm>
          <a:prstGeom prst="wedgeRoundRectCallout">
            <a:avLst>
              <a:gd name="adj1" fmla="val 71491"/>
              <a:gd name="adj2" fmla="val -550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Knows:</a:t>
            </a:r>
            <a:endParaRPr sz="28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WHAT data is required for simulation?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WHEN to do they need the data to run the simulation?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HOW long do they need to run the simulation?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70"/>
          <p:cNvSpPr/>
          <p:nvPr/>
        </p:nvSpPr>
        <p:spPr>
          <a:xfrm>
            <a:off x="7386133" y="1750600"/>
            <a:ext cx="4114800" cy="3772000"/>
          </a:xfrm>
          <a:prstGeom prst="wedgeRoundRectCallout">
            <a:avLst>
              <a:gd name="adj1" fmla="val -64590"/>
              <a:gd name="adj2" fmla="val -502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Doesn’t</a:t>
            </a:r>
            <a:r>
              <a:rPr lang="en" sz="2800" dirty="0">
                <a:latin typeface="+mn-lt"/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know:</a:t>
            </a:r>
            <a:endParaRPr sz="2800" dirty="0">
              <a:latin typeface="+mn-lt"/>
            </a:endParaRPr>
          </a:p>
          <a:p>
            <a:pPr marL="643451" lvl="1" indent="-287859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EDA Tools setup and automation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Deploying and maintaining cloud resources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</p:txBody>
      </p:sp>
      <p:pic>
        <p:nvPicPr>
          <p:cNvPr id="470" name="Google Shape;47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402" y="4072401"/>
            <a:ext cx="1271231" cy="1012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6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Hybrid EDA Cloud is team-effort</a:t>
            </a:r>
            <a:endParaRPr dirty="0"/>
          </a:p>
        </p:txBody>
      </p:sp>
      <p:grpSp>
        <p:nvGrpSpPr>
          <p:cNvPr id="477" name="Google Shape;477;p71"/>
          <p:cNvGrpSpPr/>
          <p:nvPr/>
        </p:nvGrpSpPr>
        <p:grpSpPr>
          <a:xfrm>
            <a:off x="974361" y="1040568"/>
            <a:ext cx="9878518" cy="4730646"/>
            <a:chOff x="0" y="0"/>
            <a:chExt cx="10410675" cy="5418600"/>
          </a:xfrm>
        </p:grpSpPr>
        <p:sp>
          <p:nvSpPr>
            <p:cNvPr id="478" name="Google Shape;478;p71"/>
            <p:cNvSpPr/>
            <p:nvPr/>
          </p:nvSpPr>
          <p:spPr>
            <a:xfrm>
              <a:off x="0" y="0"/>
              <a:ext cx="3401400" cy="5418600"/>
            </a:xfrm>
            <a:prstGeom prst="roundRect">
              <a:avLst>
                <a:gd name="adj" fmla="val 10000"/>
              </a:avLst>
            </a:prstGeom>
            <a:solidFill>
              <a:srgbClr val="2194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79" name="Google Shape;479;p71"/>
            <p:cNvSpPr txBox="1"/>
            <p:nvPr/>
          </p:nvSpPr>
          <p:spPr>
            <a:xfrm>
              <a:off x="0" y="2167466"/>
              <a:ext cx="3401400" cy="21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67" tIns="220467" rIns="220467" bIns="220467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3067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IT</a:t>
              </a:r>
              <a:endParaRPr sz="3067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2533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Provisions Network and Compute Resources</a:t>
              </a:r>
              <a:endParaRPr sz="25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0" name="Google Shape;480;p71"/>
            <p:cNvSpPr/>
            <p:nvPr/>
          </p:nvSpPr>
          <p:spPr>
            <a:xfrm>
              <a:off x="800727" y="325120"/>
              <a:ext cx="1804500" cy="1804500"/>
            </a:xfrm>
            <a:prstGeom prst="ellipse">
              <a:avLst/>
            </a:prstGeom>
            <a:solidFill>
              <a:srgbClr val="BBD2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1" name="Google Shape;481;p71"/>
            <p:cNvSpPr/>
            <p:nvPr/>
          </p:nvSpPr>
          <p:spPr>
            <a:xfrm>
              <a:off x="3505730" y="0"/>
              <a:ext cx="3401400" cy="5418600"/>
            </a:xfrm>
            <a:prstGeom prst="roundRect">
              <a:avLst>
                <a:gd name="adj" fmla="val 10000"/>
              </a:avLst>
            </a:prstGeom>
            <a:solidFill>
              <a:srgbClr val="2194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2" name="Google Shape;482;p71"/>
            <p:cNvSpPr txBox="1"/>
            <p:nvPr/>
          </p:nvSpPr>
          <p:spPr>
            <a:xfrm>
              <a:off x="3505730" y="2167466"/>
              <a:ext cx="3401400" cy="21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67" tIns="220467" rIns="220467" bIns="220467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3067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CAD</a:t>
              </a:r>
              <a:br>
                <a:rPr lang="en" sz="3067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2533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Automates workflows with scripts and hooks</a:t>
              </a:r>
              <a:endParaRPr sz="25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Google Shape;483;p71"/>
            <p:cNvSpPr/>
            <p:nvPr/>
          </p:nvSpPr>
          <p:spPr>
            <a:xfrm>
              <a:off x="4304272" y="325120"/>
              <a:ext cx="1804500" cy="1804500"/>
            </a:xfrm>
            <a:prstGeom prst="ellipse">
              <a:avLst/>
            </a:prstGeom>
            <a:solidFill>
              <a:srgbClr val="BBD2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4" name="Google Shape;484;p71"/>
            <p:cNvSpPr/>
            <p:nvPr/>
          </p:nvSpPr>
          <p:spPr>
            <a:xfrm>
              <a:off x="7009275" y="0"/>
              <a:ext cx="3401400" cy="5418600"/>
            </a:xfrm>
            <a:prstGeom prst="roundRect">
              <a:avLst>
                <a:gd name="adj" fmla="val 10000"/>
              </a:avLst>
            </a:prstGeom>
            <a:solidFill>
              <a:srgbClr val="2194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5" name="Google Shape;485;p71"/>
            <p:cNvSpPr txBox="1"/>
            <p:nvPr/>
          </p:nvSpPr>
          <p:spPr>
            <a:xfrm>
              <a:off x="7009275" y="2167466"/>
              <a:ext cx="3401400" cy="21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67" tIns="220467" rIns="220467" bIns="220467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3067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Design Engineer</a:t>
              </a:r>
              <a:endParaRPr sz="306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2533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Define when and what data to use for workload</a:t>
              </a:r>
              <a:endParaRPr sz="306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6" name="Google Shape;486;p71"/>
            <p:cNvSpPr/>
            <p:nvPr/>
          </p:nvSpPr>
          <p:spPr>
            <a:xfrm>
              <a:off x="7807816" y="325120"/>
              <a:ext cx="1804500" cy="1804500"/>
            </a:xfrm>
            <a:prstGeom prst="ellipse">
              <a:avLst/>
            </a:prstGeom>
            <a:solidFill>
              <a:srgbClr val="BBD2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7" name="Google Shape;487;p71"/>
            <p:cNvSpPr/>
            <p:nvPr/>
          </p:nvSpPr>
          <p:spPr>
            <a:xfrm>
              <a:off x="416518" y="4334933"/>
              <a:ext cx="9579900" cy="8127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AAC8D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/>
                <a:t>Successful Hybrid Cloud Solution</a:t>
              </a:r>
              <a:endParaRPr/>
            </a:p>
          </p:txBody>
        </p:sp>
      </p:grpSp>
      <p:pic>
        <p:nvPicPr>
          <p:cNvPr id="488" name="Google Shape;48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890" y="1598116"/>
            <a:ext cx="1195121" cy="100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885" y="1529668"/>
            <a:ext cx="1172484" cy="114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223" y="1611973"/>
            <a:ext cx="1026865" cy="100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30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Use Case: Analog &amp; Mixed Signal SoC</a:t>
            </a:r>
            <a:endParaRPr dirty="0"/>
          </a:p>
        </p:txBody>
      </p:sp>
      <p:sp>
        <p:nvSpPr>
          <p:cNvPr id="496" name="Google Shape;496;p72"/>
          <p:cNvSpPr txBox="1">
            <a:spLocks noGrp="1"/>
          </p:cNvSpPr>
          <p:nvPr>
            <p:ph idx="1"/>
          </p:nvPr>
        </p:nvSpPr>
        <p:spPr>
          <a:xfrm>
            <a:off x="964950" y="1690688"/>
            <a:ext cx="1025733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ym typeface="Roboto"/>
              </a:rPr>
              <a:t>Hierarchical SOC is complex</a:t>
            </a:r>
            <a:endParaRPr dirty="0">
              <a:sym typeface="Roboto"/>
            </a:endParaRPr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  <a:sym typeface="Roboto"/>
              </a:rPr>
              <a:t>Analog, Digital, Memory, and RF subcomponents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sym typeface="Roboto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ym typeface="Roboto"/>
              </a:rPr>
              <a:t>Simulation &amp; Verification of Design </a:t>
            </a:r>
            <a:endParaRPr dirty="0">
              <a:sym typeface="Roboto"/>
            </a:endParaRPr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  <a:sym typeface="Roboto"/>
              </a:rPr>
              <a:t>Needs Scale and Elasticity of cloud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sym typeface="Roboto"/>
            </a:endParaRPr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  <a:sym typeface="Roboto"/>
              </a:rPr>
              <a:t>Needs automation to reduce errors &amp; increase efficiency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911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Use Case: TOOLS</a:t>
            </a:r>
            <a:endParaRPr dirty="0"/>
          </a:p>
        </p:txBody>
      </p:sp>
      <p:sp>
        <p:nvSpPr>
          <p:cNvPr id="502" name="Google Shape;502;p73"/>
          <p:cNvSpPr txBox="1">
            <a:spLocks noGrp="1"/>
          </p:cNvSpPr>
          <p:nvPr>
            <p:ph sz="half" idx="1"/>
          </p:nvPr>
        </p:nvSpPr>
        <p:spPr>
          <a:xfrm>
            <a:off x="1518320" y="1423423"/>
            <a:ext cx="9150598" cy="401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" b="1" i="1" dirty="0"/>
              <a:t>AWS Cloud Tools</a:t>
            </a:r>
            <a:endParaRPr b="1" i="1" dirty="0"/>
          </a:p>
          <a:p>
            <a:pPr marL="643451" lvl="1" indent="-287859">
              <a:lnSpc>
                <a:spcPct val="10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SOCA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43451" lvl="1" indent="-287859">
              <a:lnSpc>
                <a:spcPct val="10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</a:t>
            </a:r>
            <a:r>
              <a:rPr lang="e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ParallelCluster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" b="1" i="1" dirty="0" err="1"/>
              <a:t>Cliosoft</a:t>
            </a:r>
            <a:endParaRPr b="1" i="1" dirty="0"/>
          </a:p>
          <a:p>
            <a:pPr marL="643451" lvl="1" indent="-287859">
              <a:lnSpc>
                <a:spcPct val="10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SOS: Design Management Tools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43451" lvl="1" indent="-287859">
              <a:lnSpc>
                <a:spcPct val="10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VDD: Visual Design Diff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" b="1" i="1" dirty="0"/>
              <a:t> EDA Simulator from any vendor</a:t>
            </a:r>
            <a:endParaRPr b="1" i="1" dirty="0"/>
          </a:p>
          <a:p>
            <a:pPr marL="643451" lvl="1" indent="-287859">
              <a:lnSpc>
                <a:spcPct val="10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simulation/verification needed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7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AWS: </a:t>
            </a:r>
            <a:r>
              <a:rPr lang="en" dirty="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Scaling EDA Workloads</a:t>
            </a:r>
            <a:endParaRPr dirty="0">
              <a:solidFill>
                <a:srgbClr val="232F3E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pic>
        <p:nvPicPr>
          <p:cNvPr id="508" name="Google Shape;50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63" y="1096173"/>
            <a:ext cx="7715199" cy="502541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4"/>
          <p:cNvSpPr txBox="1"/>
          <p:nvPr/>
        </p:nvSpPr>
        <p:spPr>
          <a:xfrm>
            <a:off x="189933" y="4961648"/>
            <a:ext cx="4037293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 err="1"/>
              <a:t>Source: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Scaling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 EDA Workloads using Scale-Out Computing on AWS</a:t>
            </a:r>
            <a:endParaRPr dirty="0"/>
          </a:p>
        </p:txBody>
      </p:sp>
      <p:sp>
        <p:nvSpPr>
          <p:cNvPr id="510" name="Google Shape;510;p74"/>
          <p:cNvSpPr txBox="1"/>
          <p:nvPr/>
        </p:nvSpPr>
        <p:spPr>
          <a:xfrm>
            <a:off x="189933" y="3054292"/>
            <a:ext cx="4735600" cy="203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</a:pPr>
            <a:r>
              <a:rPr lang="en" sz="3067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SOCA:</a:t>
            </a:r>
            <a:br>
              <a:rPr lang="en" sz="3067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 dirty="0">
                <a:solidFill>
                  <a:srgbClr val="333333"/>
                </a:solidFill>
              </a:rPr>
              <a:t>(Scale-Out Computing) on AWS solution helps customers deploy and operate a multiuser environment for computationally intensive workflows, such as computer-aided engineering (CAE).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4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4400" b="0" dirty="0" err="1">
                <a:solidFill>
                  <a:schemeClr val="tx1"/>
                </a:solidFill>
              </a:rPr>
              <a:t>Cliosoft</a:t>
            </a:r>
            <a:r>
              <a:rPr lang="en-US" sz="4400" b="0" dirty="0">
                <a:solidFill>
                  <a:schemeClr val="tx1"/>
                </a:solidFill>
              </a:rPr>
              <a:t> SOS</a:t>
            </a:r>
          </a:p>
        </p:txBody>
      </p:sp>
      <p:grpSp>
        <p:nvGrpSpPr>
          <p:cNvPr id="517" name="Google Shape;517;p75"/>
          <p:cNvGrpSpPr/>
          <p:nvPr/>
        </p:nvGrpSpPr>
        <p:grpSpPr>
          <a:xfrm>
            <a:off x="762152" y="1463991"/>
            <a:ext cx="6874677" cy="954067"/>
            <a:chOff x="847120" y="2683560"/>
            <a:chExt cx="6067319" cy="954067"/>
          </a:xfrm>
        </p:grpSpPr>
        <p:sp>
          <p:nvSpPr>
            <p:cNvPr id="518" name="Google Shape;518;p75"/>
            <p:cNvSpPr txBox="1"/>
            <p:nvPr/>
          </p:nvSpPr>
          <p:spPr>
            <a:xfrm>
              <a:off x="1653639" y="2683560"/>
              <a:ext cx="5260800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800" dirty="0">
                  <a:solidFill>
                    <a:schemeClr val="dk1"/>
                  </a:solidFill>
                  <a:latin typeface="+mj-lt"/>
                  <a:ea typeface="Lato"/>
                  <a:cs typeface="Lato"/>
                  <a:sym typeface="Lato"/>
                </a:rPr>
                <a:t>SOS - Cache: Data Sync &amp;  Scrubs unwanted data</a:t>
              </a:r>
              <a:endParaRPr sz="2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519;p75"/>
            <p:cNvSpPr/>
            <p:nvPr/>
          </p:nvSpPr>
          <p:spPr>
            <a:xfrm>
              <a:off x="847120" y="2790438"/>
              <a:ext cx="694944" cy="694944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318" y="277"/>
                  </a:moveTo>
                  <a:cubicBezTo>
                    <a:pt x="318" y="299"/>
                    <a:pt x="300" y="317"/>
                    <a:pt x="278" y="317"/>
                  </a:cubicBezTo>
                  <a:cubicBezTo>
                    <a:pt x="40" y="317"/>
                    <a:pt x="40" y="317"/>
                    <a:pt x="40" y="317"/>
                  </a:cubicBezTo>
                  <a:cubicBezTo>
                    <a:pt x="18" y="317"/>
                    <a:pt x="0" y="299"/>
                    <a:pt x="0" y="27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0" y="0"/>
                    <a:pt x="318" y="18"/>
                    <a:pt x="318" y="40"/>
                  </a:cubicBezTo>
                  <a:lnTo>
                    <a:pt x="318" y="2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9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80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0" name="Google Shape;520;p75"/>
          <p:cNvGrpSpPr/>
          <p:nvPr/>
        </p:nvGrpSpPr>
        <p:grpSpPr>
          <a:xfrm>
            <a:off x="749954" y="2508254"/>
            <a:ext cx="6571619" cy="954067"/>
            <a:chOff x="847120" y="2673209"/>
            <a:chExt cx="6571619" cy="954067"/>
          </a:xfrm>
        </p:grpSpPr>
        <p:sp>
          <p:nvSpPr>
            <p:cNvPr id="521" name="Google Shape;521;p75"/>
            <p:cNvSpPr txBox="1"/>
            <p:nvPr/>
          </p:nvSpPr>
          <p:spPr>
            <a:xfrm>
              <a:off x="1653639" y="2673209"/>
              <a:ext cx="5765100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Lato"/>
                  <a:cs typeface="Lato"/>
                  <a:sym typeface="Lato"/>
                </a:rPr>
                <a:t>Workarea</a:t>
              </a:r>
              <a:r>
                <a:rPr lang="e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Lato"/>
                  <a:cs typeface="Lato"/>
                  <a:sym typeface="Lato"/>
                </a:rPr>
                <a:t> Triggers: Simulate ONLY data is available</a:t>
              </a:r>
              <a:endPara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522;p75"/>
            <p:cNvSpPr/>
            <p:nvPr/>
          </p:nvSpPr>
          <p:spPr>
            <a:xfrm>
              <a:off x="847120" y="2790438"/>
              <a:ext cx="694944" cy="694944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318" y="277"/>
                  </a:moveTo>
                  <a:cubicBezTo>
                    <a:pt x="318" y="299"/>
                    <a:pt x="300" y="317"/>
                    <a:pt x="278" y="317"/>
                  </a:cubicBezTo>
                  <a:cubicBezTo>
                    <a:pt x="40" y="317"/>
                    <a:pt x="40" y="317"/>
                    <a:pt x="40" y="317"/>
                  </a:cubicBezTo>
                  <a:cubicBezTo>
                    <a:pt x="18" y="317"/>
                    <a:pt x="0" y="299"/>
                    <a:pt x="0" y="27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0" y="0"/>
                    <a:pt x="318" y="18"/>
                    <a:pt x="318" y="40"/>
                  </a:cubicBezTo>
                  <a:lnTo>
                    <a:pt x="318" y="2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9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80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3" name="Google Shape;523;p75"/>
          <p:cNvGrpSpPr/>
          <p:nvPr/>
        </p:nvGrpSpPr>
        <p:grpSpPr>
          <a:xfrm>
            <a:off x="749633" y="3676902"/>
            <a:ext cx="6571597" cy="954067"/>
            <a:chOff x="847120" y="2683515"/>
            <a:chExt cx="6571597" cy="954067"/>
          </a:xfrm>
        </p:grpSpPr>
        <p:sp>
          <p:nvSpPr>
            <p:cNvPr id="524" name="Google Shape;524;p75"/>
            <p:cNvSpPr txBox="1"/>
            <p:nvPr/>
          </p:nvSpPr>
          <p:spPr>
            <a:xfrm>
              <a:off x="1653639" y="2683515"/>
              <a:ext cx="5765078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800" dirty="0">
                  <a:solidFill>
                    <a:schemeClr val="dk1"/>
                  </a:solidFill>
                  <a:latin typeface="+mj-lt"/>
                  <a:ea typeface="Lato"/>
                  <a:cs typeface="Lato"/>
                  <a:sym typeface="Lato"/>
                </a:rPr>
                <a:t>Project Views:  Sync Labeled data to the cloud</a:t>
              </a:r>
              <a:endParaRPr sz="2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75"/>
            <p:cNvSpPr/>
            <p:nvPr/>
          </p:nvSpPr>
          <p:spPr>
            <a:xfrm>
              <a:off x="847120" y="2790438"/>
              <a:ext cx="694944" cy="694944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318" y="277"/>
                  </a:moveTo>
                  <a:cubicBezTo>
                    <a:pt x="318" y="299"/>
                    <a:pt x="300" y="317"/>
                    <a:pt x="278" y="317"/>
                  </a:cubicBezTo>
                  <a:cubicBezTo>
                    <a:pt x="40" y="317"/>
                    <a:pt x="40" y="317"/>
                    <a:pt x="40" y="317"/>
                  </a:cubicBezTo>
                  <a:cubicBezTo>
                    <a:pt x="18" y="317"/>
                    <a:pt x="0" y="299"/>
                    <a:pt x="0" y="27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0" y="0"/>
                    <a:pt x="318" y="18"/>
                    <a:pt x="318" y="40"/>
                  </a:cubicBezTo>
                  <a:lnTo>
                    <a:pt x="318" y="2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9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80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6" name="Google Shape;526;p75"/>
          <p:cNvGrpSpPr/>
          <p:nvPr/>
        </p:nvGrpSpPr>
        <p:grpSpPr>
          <a:xfrm>
            <a:off x="749611" y="4718827"/>
            <a:ext cx="6571619" cy="954067"/>
            <a:chOff x="784774" y="5204307"/>
            <a:chExt cx="6571619" cy="954067"/>
          </a:xfrm>
        </p:grpSpPr>
        <p:sp>
          <p:nvSpPr>
            <p:cNvPr id="527" name="Google Shape;527;p75"/>
            <p:cNvSpPr txBox="1"/>
            <p:nvPr/>
          </p:nvSpPr>
          <p:spPr>
            <a:xfrm>
              <a:off x="1591293" y="5204307"/>
              <a:ext cx="5765100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Lato"/>
                  <a:cs typeface="Lato"/>
                  <a:sym typeface="Lato"/>
                </a:rPr>
                <a:t> Design Tagging: Tags files based on design Hierarchy</a:t>
              </a:r>
              <a:endPara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75"/>
            <p:cNvSpPr/>
            <p:nvPr/>
          </p:nvSpPr>
          <p:spPr>
            <a:xfrm>
              <a:off x="784774" y="5321536"/>
              <a:ext cx="694944" cy="694944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318" y="277"/>
                  </a:moveTo>
                  <a:cubicBezTo>
                    <a:pt x="318" y="299"/>
                    <a:pt x="300" y="317"/>
                    <a:pt x="278" y="317"/>
                  </a:cubicBezTo>
                  <a:cubicBezTo>
                    <a:pt x="40" y="317"/>
                    <a:pt x="40" y="317"/>
                    <a:pt x="40" y="317"/>
                  </a:cubicBezTo>
                  <a:cubicBezTo>
                    <a:pt x="18" y="317"/>
                    <a:pt x="0" y="299"/>
                    <a:pt x="0" y="27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0" y="0"/>
                    <a:pt x="318" y="18"/>
                    <a:pt x="318" y="40"/>
                  </a:cubicBezTo>
                  <a:lnTo>
                    <a:pt x="318" y="2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9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80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9" name="Google Shape;529;p75"/>
          <p:cNvSpPr txBox="1"/>
          <p:nvPr/>
        </p:nvSpPr>
        <p:spPr>
          <a:xfrm>
            <a:off x="8289825" y="1022768"/>
            <a:ext cx="340108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55000" lnSpcReduction="20000"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5833"/>
            </a:pPr>
            <a:r>
              <a:rPr lang="en" sz="3200" dirty="0">
                <a:solidFill>
                  <a:srgbClr val="111C24"/>
                </a:solidFill>
                <a:latin typeface="Montserrat"/>
                <a:ea typeface="Montserrat"/>
                <a:cs typeface="Montserrat"/>
                <a:sym typeface="Montserrat"/>
              </a:rPr>
              <a:t>Design management for analog, mixed-signal, digital and RF designs</a:t>
            </a:r>
            <a:endParaRPr sz="3200" dirty="0">
              <a:solidFill>
                <a:srgbClr val="111C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467" dirty="0"/>
          </a:p>
        </p:txBody>
      </p:sp>
      <p:pic>
        <p:nvPicPr>
          <p:cNvPr id="531" name="Google Shape;53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666" y="1937168"/>
            <a:ext cx="3655400" cy="369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3" y="2625487"/>
            <a:ext cx="694932" cy="69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75" y="4851810"/>
            <a:ext cx="688667" cy="68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736" y="3802265"/>
            <a:ext cx="662617" cy="66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152" y="1596690"/>
            <a:ext cx="688667" cy="688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0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" dirty="0"/>
              <a:t>VISUAL DESIGN DIFF</a:t>
            </a:r>
            <a:endParaRPr dirty="0"/>
          </a:p>
        </p:txBody>
      </p:sp>
      <p:grpSp>
        <p:nvGrpSpPr>
          <p:cNvPr id="542" name="Google Shape;542;p76"/>
          <p:cNvGrpSpPr/>
          <p:nvPr/>
        </p:nvGrpSpPr>
        <p:grpSpPr>
          <a:xfrm>
            <a:off x="599037" y="1761501"/>
            <a:ext cx="6067319" cy="954067"/>
            <a:chOff x="847120" y="2683560"/>
            <a:chExt cx="6067319" cy="954067"/>
          </a:xfrm>
        </p:grpSpPr>
        <p:grpSp>
          <p:nvGrpSpPr>
            <p:cNvPr id="543" name="Google Shape;543;p76"/>
            <p:cNvGrpSpPr/>
            <p:nvPr/>
          </p:nvGrpSpPr>
          <p:grpSpPr>
            <a:xfrm>
              <a:off x="847120" y="2683560"/>
              <a:ext cx="6067319" cy="954067"/>
              <a:chOff x="847120" y="2683560"/>
              <a:chExt cx="6067319" cy="954067"/>
            </a:xfrm>
          </p:grpSpPr>
          <p:sp>
            <p:nvSpPr>
              <p:cNvPr id="544" name="Google Shape;544;p76"/>
              <p:cNvSpPr txBox="1"/>
              <p:nvPr/>
            </p:nvSpPr>
            <p:spPr>
              <a:xfrm>
                <a:off x="1653639" y="2683560"/>
                <a:ext cx="5260800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ctr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800" dirty="0">
                    <a:solidFill>
                      <a:schemeClr val="dk1"/>
                    </a:solidFill>
                    <a:latin typeface="+mn-lt"/>
                    <a:ea typeface="Lato"/>
                    <a:cs typeface="Lato"/>
                    <a:sym typeface="Lato"/>
                  </a:rPr>
                  <a:t>Review design changes before </a:t>
                </a:r>
                <a:r>
                  <a:rPr lang="en" sz="2800" dirty="0" err="1">
                    <a:solidFill>
                      <a:schemeClr val="dk1"/>
                    </a:solidFill>
                    <a:latin typeface="+mn-lt"/>
                    <a:ea typeface="Lato"/>
                    <a:cs typeface="Lato"/>
                    <a:sym typeface="Lato"/>
                  </a:rPr>
                  <a:t>checkin</a:t>
                </a:r>
                <a:endParaRPr sz="2800" dirty="0">
                  <a:solidFill>
                    <a:schemeClr val="lt1"/>
                  </a:solidFill>
                  <a:latin typeface="+mn-lt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5" name="Google Shape;545;p76"/>
              <p:cNvSpPr/>
              <p:nvPr/>
            </p:nvSpPr>
            <p:spPr>
              <a:xfrm>
                <a:off x="847120" y="2790438"/>
                <a:ext cx="694944" cy="69494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7" extrusionOk="0">
                    <a:moveTo>
                      <a:pt x="318" y="277"/>
                    </a:moveTo>
                    <a:cubicBezTo>
                      <a:pt x="318" y="299"/>
                      <a:pt x="300" y="317"/>
                      <a:pt x="278" y="317"/>
                    </a:cubicBezTo>
                    <a:cubicBezTo>
                      <a:pt x="40" y="317"/>
                      <a:pt x="40" y="317"/>
                      <a:pt x="40" y="317"/>
                    </a:cubicBezTo>
                    <a:cubicBezTo>
                      <a:pt x="18" y="317"/>
                      <a:pt x="0" y="299"/>
                      <a:pt x="0" y="2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300" y="0"/>
                      <a:pt x="318" y="18"/>
                      <a:pt x="318" y="40"/>
                    </a:cubicBezTo>
                    <a:lnTo>
                      <a:pt x="318" y="2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39000">
                    <a:schemeClr val="accent2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800">
                  <a:solidFill>
                    <a:schemeClr val="dk1"/>
                  </a:solidFill>
                  <a:latin typeface="+mn-lt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546" name="Google Shape;546;p76" descr="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9416" y="2872734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" name="Google Shape;547;p76"/>
          <p:cNvGrpSpPr/>
          <p:nvPr/>
        </p:nvGrpSpPr>
        <p:grpSpPr>
          <a:xfrm>
            <a:off x="599037" y="2790944"/>
            <a:ext cx="6571619" cy="954067"/>
            <a:chOff x="847120" y="3964877"/>
            <a:chExt cx="6571619" cy="954067"/>
          </a:xfrm>
        </p:grpSpPr>
        <p:grpSp>
          <p:nvGrpSpPr>
            <p:cNvPr id="548" name="Google Shape;548;p76"/>
            <p:cNvGrpSpPr/>
            <p:nvPr/>
          </p:nvGrpSpPr>
          <p:grpSpPr>
            <a:xfrm>
              <a:off x="847120" y="3964877"/>
              <a:ext cx="6571619" cy="954067"/>
              <a:chOff x="847120" y="2683560"/>
              <a:chExt cx="6571619" cy="954067"/>
            </a:xfrm>
          </p:grpSpPr>
          <p:sp>
            <p:nvSpPr>
              <p:cNvPr id="549" name="Google Shape;549;p76"/>
              <p:cNvSpPr txBox="1"/>
              <p:nvPr/>
            </p:nvSpPr>
            <p:spPr>
              <a:xfrm>
                <a:off x="1653639" y="2683560"/>
                <a:ext cx="5765100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ctr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800" dirty="0">
                    <a:solidFill>
                      <a:schemeClr val="dk1"/>
                    </a:solidFill>
                    <a:latin typeface="+mn-lt"/>
                    <a:ea typeface="Lato"/>
                    <a:cs typeface="Lato"/>
                    <a:sym typeface="Lato"/>
                  </a:rPr>
                  <a:t>Identify schematic ECOs easily for layout engineer </a:t>
                </a:r>
                <a:endParaRPr sz="2800" dirty="0">
                  <a:solidFill>
                    <a:schemeClr val="lt1"/>
                  </a:solidFill>
                  <a:latin typeface="+mn-lt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0" name="Google Shape;550;p76"/>
              <p:cNvSpPr/>
              <p:nvPr/>
            </p:nvSpPr>
            <p:spPr>
              <a:xfrm>
                <a:off x="847120" y="2790438"/>
                <a:ext cx="694944" cy="69494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7" extrusionOk="0">
                    <a:moveTo>
                      <a:pt x="318" y="277"/>
                    </a:moveTo>
                    <a:cubicBezTo>
                      <a:pt x="318" y="299"/>
                      <a:pt x="300" y="317"/>
                      <a:pt x="278" y="317"/>
                    </a:cubicBezTo>
                    <a:cubicBezTo>
                      <a:pt x="40" y="317"/>
                      <a:pt x="40" y="317"/>
                      <a:pt x="40" y="317"/>
                    </a:cubicBezTo>
                    <a:cubicBezTo>
                      <a:pt x="18" y="317"/>
                      <a:pt x="0" y="299"/>
                      <a:pt x="0" y="2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300" y="0"/>
                      <a:pt x="318" y="18"/>
                      <a:pt x="318" y="40"/>
                    </a:cubicBezTo>
                    <a:lnTo>
                      <a:pt x="318" y="2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39000">
                    <a:schemeClr val="accent2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800">
                  <a:solidFill>
                    <a:schemeClr val="dk1"/>
                  </a:solidFill>
                  <a:latin typeface="+mn-lt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551" name="Google Shape;551;p76" descr="Magnifying glas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9416" y="4154051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Google Shape;552;p76"/>
          <p:cNvGrpSpPr/>
          <p:nvPr/>
        </p:nvGrpSpPr>
        <p:grpSpPr>
          <a:xfrm>
            <a:off x="599037" y="3870112"/>
            <a:ext cx="6542340" cy="694944"/>
            <a:chOff x="847120" y="5353072"/>
            <a:chExt cx="6542340" cy="694944"/>
          </a:xfrm>
        </p:grpSpPr>
        <p:grpSp>
          <p:nvGrpSpPr>
            <p:cNvPr id="553" name="Google Shape;553;p76"/>
            <p:cNvGrpSpPr/>
            <p:nvPr/>
          </p:nvGrpSpPr>
          <p:grpSpPr>
            <a:xfrm>
              <a:off x="847120" y="5353072"/>
              <a:ext cx="6542340" cy="694944"/>
              <a:chOff x="847120" y="2790438"/>
              <a:chExt cx="6542340" cy="694944"/>
            </a:xfrm>
          </p:grpSpPr>
          <p:sp>
            <p:nvSpPr>
              <p:cNvPr id="554" name="Google Shape;554;p76"/>
              <p:cNvSpPr txBox="1"/>
              <p:nvPr/>
            </p:nvSpPr>
            <p:spPr>
              <a:xfrm>
                <a:off x="1624360" y="2899003"/>
                <a:ext cx="5765100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ctr" anchorCtr="0">
                <a:spAutoFit/>
              </a:bodyPr>
              <a:lstStyle/>
              <a:p>
                <a:r>
                  <a:rPr lang="en-US" sz="2800" dirty="0">
                    <a:latin typeface="+mn-lt"/>
                    <a:ea typeface="Lato Light" panose="020F0502020204030203" pitchFamily="34" charset="0"/>
                    <a:cs typeface="Lato Light" panose="020F0502020204030203" pitchFamily="34" charset="0"/>
                  </a:rPr>
                  <a:t>Simplify design change reviews</a:t>
                </a:r>
                <a:endParaRPr lang="pl-PL" sz="28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55" name="Google Shape;555;p76"/>
              <p:cNvSpPr/>
              <p:nvPr/>
            </p:nvSpPr>
            <p:spPr>
              <a:xfrm>
                <a:off x="847120" y="2790438"/>
                <a:ext cx="694944" cy="69494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7" extrusionOk="0">
                    <a:moveTo>
                      <a:pt x="318" y="277"/>
                    </a:moveTo>
                    <a:cubicBezTo>
                      <a:pt x="318" y="299"/>
                      <a:pt x="300" y="317"/>
                      <a:pt x="278" y="317"/>
                    </a:cubicBezTo>
                    <a:cubicBezTo>
                      <a:pt x="40" y="317"/>
                      <a:pt x="40" y="317"/>
                      <a:pt x="40" y="317"/>
                    </a:cubicBezTo>
                    <a:cubicBezTo>
                      <a:pt x="18" y="317"/>
                      <a:pt x="0" y="299"/>
                      <a:pt x="0" y="2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300" y="0"/>
                      <a:pt x="318" y="18"/>
                      <a:pt x="318" y="40"/>
                    </a:cubicBezTo>
                    <a:lnTo>
                      <a:pt x="318" y="2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39000">
                    <a:schemeClr val="accent2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800">
                  <a:solidFill>
                    <a:schemeClr val="dk1"/>
                  </a:solidFill>
                  <a:latin typeface="+mn-lt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556" name="Google Shape;556;p76" descr="Customer review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9416" y="5435368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7" name="Google Shape;557;p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99109" y="861618"/>
            <a:ext cx="3840481" cy="479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76"/>
          <p:cNvGrpSpPr/>
          <p:nvPr/>
        </p:nvGrpSpPr>
        <p:grpSpPr>
          <a:xfrm>
            <a:off x="599035" y="4813828"/>
            <a:ext cx="6571619" cy="694944"/>
            <a:chOff x="784774" y="5321536"/>
            <a:chExt cx="6571619" cy="694944"/>
          </a:xfrm>
        </p:grpSpPr>
        <p:sp>
          <p:nvSpPr>
            <p:cNvPr id="559" name="Google Shape;559;p76"/>
            <p:cNvSpPr txBox="1"/>
            <p:nvPr/>
          </p:nvSpPr>
          <p:spPr>
            <a:xfrm>
              <a:off x="1591293" y="5430101"/>
              <a:ext cx="576510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800" dirty="0">
                  <a:solidFill>
                    <a:schemeClr val="dk1"/>
                  </a:solidFill>
                  <a:latin typeface="+mn-lt"/>
                  <a:ea typeface="Lato"/>
                  <a:cs typeface="Lato"/>
                  <a:sym typeface="Lato"/>
                </a:rPr>
                <a:t>Hierarchical diff</a:t>
              </a:r>
              <a:endParaRPr sz="2800" dirty="0">
                <a:solidFill>
                  <a:schemeClr val="lt1"/>
                </a:solidFill>
                <a:latin typeface="+mn-lt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560;p76"/>
            <p:cNvSpPr/>
            <p:nvPr/>
          </p:nvSpPr>
          <p:spPr>
            <a:xfrm>
              <a:off x="784774" y="5321536"/>
              <a:ext cx="694944" cy="694944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318" y="277"/>
                  </a:moveTo>
                  <a:cubicBezTo>
                    <a:pt x="318" y="299"/>
                    <a:pt x="300" y="317"/>
                    <a:pt x="278" y="317"/>
                  </a:cubicBezTo>
                  <a:cubicBezTo>
                    <a:pt x="40" y="317"/>
                    <a:pt x="40" y="317"/>
                    <a:pt x="40" y="317"/>
                  </a:cubicBezTo>
                  <a:cubicBezTo>
                    <a:pt x="18" y="317"/>
                    <a:pt x="0" y="299"/>
                    <a:pt x="0" y="27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0" y="0"/>
                    <a:pt x="318" y="18"/>
                    <a:pt x="318" y="40"/>
                  </a:cubicBezTo>
                  <a:lnTo>
                    <a:pt x="318" y="2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9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80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endParaRPr>
            </a:p>
          </p:txBody>
        </p:sp>
        <p:pic>
          <p:nvPicPr>
            <p:cNvPr id="561" name="Google Shape;561;p76" descr="Hierarchy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7070" y="5389287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Google Shape;562;p76"/>
          <p:cNvGrpSpPr/>
          <p:nvPr/>
        </p:nvGrpSpPr>
        <p:grpSpPr>
          <a:xfrm>
            <a:off x="7967299" y="2187181"/>
            <a:ext cx="3852721" cy="3467897"/>
            <a:chOff x="322500" y="1163268"/>
            <a:chExt cx="3852722" cy="3467897"/>
          </a:xfrm>
        </p:grpSpPr>
        <p:pic>
          <p:nvPicPr>
            <p:cNvPr id="563" name="Google Shape;563;p76" descr="C:\Users\srinath.neo\Documents\Shared\Trade Shows\DAC-2010\sch-diff-with-menu-dac-2010-thicklines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8055" y="1163268"/>
              <a:ext cx="3677167" cy="275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7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22500" y="2528696"/>
              <a:ext cx="1997496" cy="21024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5" name="Google Shape;565;p76"/>
          <p:cNvSpPr txBox="1"/>
          <p:nvPr/>
        </p:nvSpPr>
        <p:spPr>
          <a:xfrm>
            <a:off x="8318807" y="1536907"/>
            <a:ext cx="3401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111C24"/>
                </a:solidFill>
                <a:latin typeface="Montserrat"/>
                <a:sym typeface="Montserrat"/>
              </a:rPr>
              <a:t>Compare Two Versions of Schematics or Layouts</a:t>
            </a:r>
            <a:endParaRPr dirty="0">
              <a:solidFill>
                <a:srgbClr val="111C24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089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Successful Hybrid EDA Architecture</a:t>
            </a:r>
            <a:endParaRPr dirty="0"/>
          </a:p>
        </p:txBody>
      </p:sp>
      <p:pic>
        <p:nvPicPr>
          <p:cNvPr id="572" name="Google Shape;57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336" y="1040567"/>
            <a:ext cx="9064096" cy="5614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15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672663" y="333588"/>
            <a:ext cx="11009200" cy="706800"/>
          </a:xfrm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IT Setup : SOCA</a:t>
            </a:r>
            <a:endParaRPr dirty="0">
              <a:solidFill>
                <a:srgbClr val="232F3E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pic>
        <p:nvPicPr>
          <p:cNvPr id="578" name="Google Shape;57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400" y="1040388"/>
            <a:ext cx="7715199" cy="502541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8"/>
          <p:cNvSpPr txBox="1"/>
          <p:nvPr/>
        </p:nvSpPr>
        <p:spPr>
          <a:xfrm>
            <a:off x="132783" y="4293126"/>
            <a:ext cx="275329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 err="1"/>
              <a:t>Source: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Scaling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 EDA Workloads using Scale-Out Computing on AWS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3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413B-250D-CAAE-692F-A311CDD8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134" y="3002756"/>
            <a:ext cx="11519731" cy="1772603"/>
          </a:xfrm>
        </p:spPr>
        <p:txBody>
          <a:bodyPr/>
          <a:lstStyle/>
          <a:p>
            <a:r>
              <a:rPr lang="en-US" dirty="0"/>
              <a:t>A Next-Generation, Cloud-based </a:t>
            </a:r>
            <a:br>
              <a:rPr lang="en-US" dirty="0"/>
            </a:br>
            <a:r>
              <a:rPr lang="en-US" dirty="0"/>
              <a:t>EDA Environment, </a:t>
            </a:r>
            <a:br>
              <a:rPr lang="en-US" dirty="0"/>
            </a:br>
            <a:r>
              <a:rPr lang="en-US" dirty="0"/>
              <a:t>Built Easily in the AWS Cloud</a:t>
            </a:r>
          </a:p>
        </p:txBody>
      </p:sp>
      <p:sp>
        <p:nvSpPr>
          <p:cNvPr id="389" name="Google Shape;389;p61"/>
          <p:cNvSpPr txBox="1">
            <a:spLocks noGrp="1"/>
          </p:cNvSpPr>
          <p:nvPr>
            <p:ph type="subTitle" idx="1"/>
          </p:nvPr>
        </p:nvSpPr>
        <p:spPr>
          <a:xfrm>
            <a:off x="1523999" y="47661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SzPts val="1800"/>
            </a:pPr>
            <a:r>
              <a:rPr lang="en-US" dirty="0"/>
              <a:t>Jessica </a:t>
            </a:r>
            <a:r>
              <a:rPr lang="en-US" dirty="0" err="1"/>
              <a:t>Tandel</a:t>
            </a:r>
            <a:br>
              <a:rPr lang="en-US" dirty="0"/>
            </a:br>
            <a:r>
              <a:rPr lang="en-US" dirty="0"/>
              <a:t>Amit </a:t>
            </a:r>
            <a:r>
              <a:rPr lang="en-US" dirty="0" err="1"/>
              <a:t>Varde</a:t>
            </a:r>
            <a:br>
              <a:rPr lang="en-US" dirty="0"/>
            </a:br>
            <a:r>
              <a:rPr lang="en-US" dirty="0"/>
              <a:t>Nupur </a:t>
            </a:r>
            <a:r>
              <a:rPr lang="en-US" dirty="0" err="1"/>
              <a:t>Bhonge</a:t>
            </a:r>
            <a:endParaRPr lang="en-US" dirty="0"/>
          </a:p>
          <a:p>
            <a:pPr marL="0" indent="0">
              <a:spcBef>
                <a:spcPts val="0"/>
              </a:spcBef>
              <a:buSzPts val="1800"/>
            </a:pPr>
            <a:r>
              <a:rPr lang="en-US" dirty="0" err="1"/>
              <a:t>Dnyanesh</a:t>
            </a:r>
            <a:r>
              <a:rPr lang="en-US" dirty="0"/>
              <a:t> </a:t>
            </a:r>
            <a:r>
              <a:rPr lang="en-US" dirty="0" err="1"/>
              <a:t>Digraskar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475081CF-A45C-029C-E676-70AD2E40DB5D}"/>
              </a:ext>
            </a:extLst>
          </p:cNvPr>
          <p:cNvSpPr/>
          <p:nvPr/>
        </p:nvSpPr>
        <p:spPr>
          <a:xfrm>
            <a:off x="625645" y="1473476"/>
            <a:ext cx="4363452" cy="1201351"/>
          </a:xfrm>
          <a:prstGeom prst="chevr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4" name="Google Shape;584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CAD Setup : SOS Cache &amp; Triggers</a:t>
            </a:r>
            <a:endParaRPr dirty="0"/>
          </a:p>
        </p:txBody>
      </p:sp>
      <p:sp>
        <p:nvSpPr>
          <p:cNvPr id="586" name="Google Shape;586;p79"/>
          <p:cNvSpPr txBox="1">
            <a:spLocks noGrp="1"/>
          </p:cNvSpPr>
          <p:nvPr>
            <p:ph sz="half" idx="1"/>
          </p:nvPr>
        </p:nvSpPr>
        <p:spPr>
          <a:xfrm>
            <a:off x="7940842" y="4770205"/>
            <a:ext cx="3420978" cy="716053"/>
          </a:xfrm>
          <a:prstGeom prst="rect">
            <a:avLst/>
          </a:prstGeom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/>
              <a:t>Trigger to apply Tag</a:t>
            </a:r>
            <a:endParaRPr dirty="0"/>
          </a:p>
        </p:txBody>
      </p:sp>
      <p:sp>
        <p:nvSpPr>
          <p:cNvPr id="587" name="Google Shape;587;p79"/>
          <p:cNvSpPr txBox="1">
            <a:spLocks noGrp="1"/>
          </p:cNvSpPr>
          <p:nvPr>
            <p:ph sz="half" idx="2"/>
          </p:nvPr>
        </p:nvSpPr>
        <p:spPr>
          <a:xfrm>
            <a:off x="1283606" y="1474575"/>
            <a:ext cx="3274592" cy="1211573"/>
          </a:xfrm>
          <a:prstGeom prst="rect">
            <a:avLst/>
          </a:prstGeom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/>
              <a:t>SOS Cache Server </a:t>
            </a:r>
            <a:br>
              <a:rPr lang="en-US" dirty="0"/>
            </a:br>
            <a:r>
              <a:rPr lang="en-US" dirty="0"/>
              <a:t>on AWS instance</a:t>
            </a:r>
          </a:p>
        </p:txBody>
      </p:sp>
      <p:pic>
        <p:nvPicPr>
          <p:cNvPr id="585" name="Google Shape;58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390" y="1040388"/>
            <a:ext cx="6580473" cy="3142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67" y="4309267"/>
            <a:ext cx="7139296" cy="2005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evron 7">
            <a:extLst>
              <a:ext uri="{FF2B5EF4-FFF2-40B4-BE49-F238E27FC236}">
                <a16:creationId xmlns:a16="http://schemas.microsoft.com/office/drawing/2014/main" id="{DC4E4B44-D106-32AE-431E-A4389765C046}"/>
              </a:ext>
            </a:extLst>
          </p:cNvPr>
          <p:cNvSpPr/>
          <p:nvPr/>
        </p:nvSpPr>
        <p:spPr>
          <a:xfrm rot="10800000">
            <a:off x="7749837" y="4572560"/>
            <a:ext cx="4107526" cy="1201351"/>
          </a:xfrm>
          <a:prstGeom prst="chevr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0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Hierarchical Tag based on VDD results</a:t>
            </a:r>
            <a:endParaRPr dirty="0"/>
          </a:p>
        </p:txBody>
      </p:sp>
      <p:pic>
        <p:nvPicPr>
          <p:cNvPr id="594" name="Google Shape;59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694" y="1105798"/>
            <a:ext cx="8614611" cy="4646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24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Design Team Setup: Project </a:t>
            </a:r>
            <a:r>
              <a:rPr lang="en" dirty="0" err="1"/>
              <a:t>Workarea</a:t>
            </a:r>
            <a:endParaRPr dirty="0"/>
          </a:p>
        </p:txBody>
      </p:sp>
      <p:pic>
        <p:nvPicPr>
          <p:cNvPr id="600" name="Google Shape;60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64" y="1300189"/>
            <a:ext cx="5050136" cy="50041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01" name="Google Shape;601;p81"/>
          <p:cNvSpPr/>
          <p:nvPr/>
        </p:nvSpPr>
        <p:spPr>
          <a:xfrm>
            <a:off x="672667" y="1143000"/>
            <a:ext cx="5050000" cy="1960400"/>
          </a:xfrm>
          <a:prstGeom prst="wedgeRoundRectCallout">
            <a:avLst>
              <a:gd name="adj1" fmla="val 117154"/>
              <a:gd name="adj2" fmla="val 116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dirty="0" err="1"/>
              <a:t>Workarea</a:t>
            </a:r>
            <a:r>
              <a:rPr lang="en-US" sz="2800" dirty="0"/>
              <a:t>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Revisions Search Order (RSO): </a:t>
            </a:r>
            <a:r>
              <a:rPr lang="en-US" sz="2800" dirty="0" err="1"/>
              <a:t>needs_sim</a:t>
            </a:r>
            <a:r>
              <a:rPr lang="en-US" sz="2800" dirty="0"/>
              <a:t>[tag]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Auto-updated</a:t>
            </a:r>
          </a:p>
        </p:txBody>
      </p:sp>
      <p:sp>
        <p:nvSpPr>
          <p:cNvPr id="602" name="Google Shape;602;p81"/>
          <p:cNvSpPr/>
          <p:nvPr/>
        </p:nvSpPr>
        <p:spPr>
          <a:xfrm>
            <a:off x="672662" y="3429000"/>
            <a:ext cx="5050000" cy="1107891"/>
          </a:xfrm>
          <a:prstGeom prst="wedgeRoundRectCallout">
            <a:avLst>
              <a:gd name="adj1" fmla="val 99979"/>
              <a:gd name="adj2" fmla="val -426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800" dirty="0"/>
              <a:t>Object Required for Simulation</a:t>
            </a:r>
            <a:endParaRPr sz="2800" dirty="0"/>
          </a:p>
        </p:txBody>
      </p:sp>
      <p:sp>
        <p:nvSpPr>
          <p:cNvPr id="603" name="Google Shape;603;p81"/>
          <p:cNvSpPr/>
          <p:nvPr/>
        </p:nvSpPr>
        <p:spPr>
          <a:xfrm>
            <a:off x="672662" y="4873767"/>
            <a:ext cx="5050000" cy="1107891"/>
          </a:xfrm>
          <a:prstGeom prst="wedgeRoundRectCallout">
            <a:avLst>
              <a:gd name="adj1" fmla="val 87840"/>
              <a:gd name="adj2" fmla="val -430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800" dirty="0"/>
              <a:t>Objects NOT required for simulation</a:t>
            </a:r>
            <a:endParaRPr sz="2800" dirty="0"/>
          </a:p>
        </p:txBody>
      </p:sp>
      <p:sp>
        <p:nvSpPr>
          <p:cNvPr id="604" name="Google Shape;604;p81"/>
          <p:cNvSpPr/>
          <p:nvPr/>
        </p:nvSpPr>
        <p:spPr>
          <a:xfrm>
            <a:off x="8952633" y="3103400"/>
            <a:ext cx="2729200" cy="325600"/>
          </a:xfrm>
          <a:prstGeom prst="ellipse">
            <a:avLst/>
          </a:prstGeom>
          <a:noFill/>
          <a:ln w="9525" cap="flat" cmpd="sng">
            <a:solidFill>
              <a:srgbClr val="CA3C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9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Complete </a:t>
            </a:r>
            <a:r>
              <a:rPr lang="en" dirty="0" err="1"/>
              <a:t>WorkFlow</a:t>
            </a:r>
            <a:r>
              <a:rPr lang="en" dirty="0"/>
              <a:t> Summary</a:t>
            </a:r>
            <a:endParaRPr dirty="0"/>
          </a:p>
        </p:txBody>
      </p:sp>
      <p:sp>
        <p:nvSpPr>
          <p:cNvPr id="611" name="Google Shape;611;p82"/>
          <p:cNvSpPr/>
          <p:nvPr/>
        </p:nvSpPr>
        <p:spPr>
          <a:xfrm>
            <a:off x="510074" y="1348763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Engineer make a change to Hierarchy</a:t>
            </a:r>
            <a:endParaRPr sz="1467" dirty="0">
              <a:latin typeface="+mn-lt"/>
            </a:endParaRPr>
          </a:p>
        </p:txBody>
      </p:sp>
      <p:sp>
        <p:nvSpPr>
          <p:cNvPr id="612" name="Google Shape;612;p82"/>
          <p:cNvSpPr/>
          <p:nvPr/>
        </p:nvSpPr>
        <p:spPr>
          <a:xfrm>
            <a:off x="510074" y="2436874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Run VDD to Evaluate the changes</a:t>
            </a:r>
            <a:endParaRPr sz="1467">
              <a:latin typeface="+mn-lt"/>
            </a:endParaRPr>
          </a:p>
        </p:txBody>
      </p:sp>
      <p:sp>
        <p:nvSpPr>
          <p:cNvPr id="613" name="Google Shape;613;p82"/>
          <p:cNvSpPr/>
          <p:nvPr/>
        </p:nvSpPr>
        <p:spPr>
          <a:xfrm>
            <a:off x="4541525" y="1662661"/>
            <a:ext cx="3271540" cy="111911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Are changes significant?</a:t>
            </a:r>
            <a:endParaRPr sz="1467" dirty="0">
              <a:latin typeface="+mn-lt"/>
            </a:endParaRPr>
          </a:p>
        </p:txBody>
      </p:sp>
      <p:sp>
        <p:nvSpPr>
          <p:cNvPr id="614" name="Google Shape;614;p82"/>
          <p:cNvSpPr/>
          <p:nvPr/>
        </p:nvSpPr>
        <p:spPr>
          <a:xfrm>
            <a:off x="8225867" y="1093754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Run Local Simulation for sanity checks</a:t>
            </a:r>
            <a:endParaRPr sz="1467">
              <a:latin typeface="+mn-lt"/>
            </a:endParaRPr>
          </a:p>
        </p:txBody>
      </p:sp>
      <p:sp>
        <p:nvSpPr>
          <p:cNvPr id="615" name="Google Shape;615;p82"/>
          <p:cNvSpPr/>
          <p:nvPr/>
        </p:nvSpPr>
        <p:spPr>
          <a:xfrm>
            <a:off x="8225867" y="5079305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 Run Simulation on AWS </a:t>
            </a:r>
            <a:endParaRPr sz="1867" dirty="0">
              <a:solidFill>
                <a:schemeClr val="dk1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82"/>
          <p:cNvSpPr/>
          <p:nvPr/>
        </p:nvSpPr>
        <p:spPr>
          <a:xfrm>
            <a:off x="8225867" y="4103025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Trigger Simulation from Cloud </a:t>
            </a:r>
            <a:r>
              <a:rPr lang="en" sz="1867" dirty="0" err="1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Workarea</a:t>
            </a:r>
            <a:endParaRPr sz="1867" dirty="0">
              <a:solidFill>
                <a:schemeClr val="dk1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82"/>
          <p:cNvSpPr/>
          <p:nvPr/>
        </p:nvSpPr>
        <p:spPr>
          <a:xfrm>
            <a:off x="8219517" y="3111398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Update Cloud </a:t>
            </a:r>
            <a:r>
              <a:rPr lang="en" sz="1867" dirty="0" err="1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Workarea</a:t>
            </a: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 with objects that “</a:t>
            </a:r>
            <a:r>
              <a:rPr lang="en" sz="1867" dirty="0" err="1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need_sim</a:t>
            </a: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” only </a:t>
            </a:r>
            <a:endParaRPr sz="1467" dirty="0">
              <a:latin typeface="+mn-lt"/>
            </a:endParaRPr>
          </a:p>
        </p:txBody>
      </p:sp>
      <p:sp>
        <p:nvSpPr>
          <p:cNvPr id="618" name="Google Shape;618;p82"/>
          <p:cNvSpPr/>
          <p:nvPr/>
        </p:nvSpPr>
        <p:spPr>
          <a:xfrm>
            <a:off x="3060014" y="4635782"/>
            <a:ext cx="3271540" cy="111911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Sim pass or fail?</a:t>
            </a:r>
            <a:endParaRPr sz="1467" dirty="0">
              <a:latin typeface="+mn-lt"/>
            </a:endParaRPr>
          </a:p>
        </p:txBody>
      </p:sp>
      <p:sp>
        <p:nvSpPr>
          <p:cNvPr id="619" name="Google Shape;619;p82"/>
          <p:cNvSpPr txBox="1"/>
          <p:nvPr/>
        </p:nvSpPr>
        <p:spPr>
          <a:xfrm>
            <a:off x="451343" y="3113185"/>
            <a:ext cx="459989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Example:</a:t>
            </a:r>
            <a:endParaRPr sz="1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Need to run full-chip simulation when:</a:t>
            </a:r>
            <a:endParaRPr sz="1400" dirty="0">
              <a:latin typeface="+mn-lt"/>
            </a:endParaRPr>
          </a:p>
          <a:p>
            <a:pPr marL="287859" indent="-28785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i="1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Any Electrical Changes to schematic</a:t>
            </a:r>
            <a:endParaRPr sz="1400" dirty="0">
              <a:latin typeface="+mn-lt"/>
            </a:endParaRPr>
          </a:p>
          <a:p>
            <a:pPr marL="287859" indent="-28785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i="1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More than 10% of cells changed</a:t>
            </a:r>
            <a:endParaRPr sz="1400" dirty="0">
              <a:latin typeface="+mn-lt"/>
            </a:endParaRPr>
          </a:p>
          <a:p>
            <a:pPr marL="287859" indent="-28785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i="1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New objects added in the hierarchy</a:t>
            </a:r>
            <a:endParaRPr sz="1400" dirty="0">
              <a:latin typeface="+mn-lt"/>
            </a:endParaRPr>
          </a:p>
        </p:txBody>
      </p:sp>
      <p:cxnSp>
        <p:nvCxnSpPr>
          <p:cNvPr id="620" name="Google Shape;620;p82"/>
          <p:cNvCxnSpPr>
            <a:stCxn id="611" idx="2"/>
            <a:endCxn id="612" idx="0"/>
          </p:cNvCxnSpPr>
          <p:nvPr/>
        </p:nvCxnSpPr>
        <p:spPr>
          <a:xfrm>
            <a:off x="2236516" y="1976559"/>
            <a:ext cx="0" cy="46040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1" name="Google Shape;621;p82"/>
          <p:cNvCxnSpPr>
            <a:stCxn id="612" idx="3"/>
            <a:endCxn id="613" idx="1"/>
          </p:cNvCxnSpPr>
          <p:nvPr/>
        </p:nvCxnSpPr>
        <p:spPr>
          <a:xfrm rot="10800000" flipH="1">
            <a:off x="3962959" y="2222372"/>
            <a:ext cx="578400" cy="528400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2" name="Google Shape;622;p82"/>
          <p:cNvCxnSpPr>
            <a:cxnSpLocks/>
            <a:stCxn id="613" idx="0"/>
            <a:endCxn id="614" idx="1"/>
          </p:cNvCxnSpPr>
          <p:nvPr/>
        </p:nvCxnSpPr>
        <p:spPr>
          <a:xfrm rot="5400000" flipH="1" flipV="1">
            <a:off x="7074077" y="510871"/>
            <a:ext cx="255008" cy="2048572"/>
          </a:xfrm>
          <a:prstGeom prst="bentConnector2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3" name="Google Shape;623;p82"/>
          <p:cNvCxnSpPr>
            <a:stCxn id="613" idx="2"/>
            <a:endCxn id="624" idx="1"/>
          </p:cNvCxnSpPr>
          <p:nvPr/>
        </p:nvCxnSpPr>
        <p:spPr>
          <a:xfrm rot="5400000" flipH="1" flipV="1">
            <a:off x="7008859" y="1580349"/>
            <a:ext cx="369864" cy="2032992"/>
          </a:xfrm>
          <a:prstGeom prst="bentConnector4">
            <a:avLst>
              <a:gd name="adj1" fmla="val -61807"/>
              <a:gd name="adj2" fmla="val 90231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5" name="Google Shape;625;p82"/>
          <p:cNvSpPr txBox="1"/>
          <p:nvPr/>
        </p:nvSpPr>
        <p:spPr>
          <a:xfrm>
            <a:off x="6133563" y="3035882"/>
            <a:ext cx="590684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Yes</a:t>
            </a:r>
            <a:endParaRPr sz="1467" dirty="0">
              <a:latin typeface="+mn-lt"/>
            </a:endParaRPr>
          </a:p>
        </p:txBody>
      </p:sp>
      <p:sp>
        <p:nvSpPr>
          <p:cNvPr id="626" name="Google Shape;626;p82"/>
          <p:cNvSpPr txBox="1"/>
          <p:nvPr/>
        </p:nvSpPr>
        <p:spPr>
          <a:xfrm>
            <a:off x="6093619" y="1060896"/>
            <a:ext cx="590684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No</a:t>
            </a:r>
            <a:endParaRPr sz="1467" dirty="0">
              <a:latin typeface="+mn-lt"/>
            </a:endParaRPr>
          </a:p>
        </p:txBody>
      </p:sp>
      <p:cxnSp>
        <p:nvCxnSpPr>
          <p:cNvPr id="627" name="Google Shape;627;p82"/>
          <p:cNvCxnSpPr>
            <a:stCxn id="618" idx="1"/>
            <a:endCxn id="611" idx="1"/>
          </p:cNvCxnSpPr>
          <p:nvPr/>
        </p:nvCxnSpPr>
        <p:spPr>
          <a:xfrm rot="10800000">
            <a:off x="510013" y="1662540"/>
            <a:ext cx="2550000" cy="3532800"/>
          </a:xfrm>
          <a:prstGeom prst="bentConnector3">
            <a:avLst>
              <a:gd name="adj1" fmla="val 108962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8" name="Google Shape;628;p82"/>
          <p:cNvSpPr txBox="1"/>
          <p:nvPr/>
        </p:nvSpPr>
        <p:spPr>
          <a:xfrm>
            <a:off x="236629" y="5188270"/>
            <a:ext cx="590684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Fail</a:t>
            </a:r>
            <a:endParaRPr sz="1467" dirty="0">
              <a:latin typeface="+mn-lt"/>
            </a:endParaRPr>
          </a:p>
        </p:txBody>
      </p:sp>
      <p:cxnSp>
        <p:nvCxnSpPr>
          <p:cNvPr id="629" name="Google Shape;629;p82"/>
          <p:cNvCxnSpPr>
            <a:stCxn id="618" idx="2"/>
            <a:endCxn id="630" idx="3"/>
          </p:cNvCxnSpPr>
          <p:nvPr/>
        </p:nvCxnSpPr>
        <p:spPr>
          <a:xfrm rot="5400000">
            <a:off x="4208869" y="5397841"/>
            <a:ext cx="129859" cy="843972"/>
          </a:xfrm>
          <a:prstGeom prst="bentConnector2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30" name="Google Shape;630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013" y="5488857"/>
            <a:ext cx="791799" cy="79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" name="Google Shape;631;p82"/>
          <p:cNvCxnSpPr>
            <a:stCxn id="617" idx="2"/>
            <a:endCxn id="616" idx="0"/>
          </p:cNvCxnSpPr>
          <p:nvPr/>
        </p:nvCxnSpPr>
        <p:spPr>
          <a:xfrm rot="16200000" flipH="1">
            <a:off x="9767219" y="3917935"/>
            <a:ext cx="363830" cy="6350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2" name="Google Shape;632;p82"/>
          <p:cNvCxnSpPr>
            <a:stCxn id="616" idx="2"/>
            <a:endCxn id="615" idx="0"/>
          </p:cNvCxnSpPr>
          <p:nvPr/>
        </p:nvCxnSpPr>
        <p:spPr>
          <a:xfrm rot="5400000">
            <a:off x="9778068" y="4905063"/>
            <a:ext cx="348483" cy="12700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3" name="Google Shape;633;p82"/>
          <p:cNvCxnSpPr>
            <a:cxnSpLocks/>
            <a:stCxn id="615" idx="1"/>
          </p:cNvCxnSpPr>
          <p:nvPr/>
        </p:nvCxnSpPr>
        <p:spPr>
          <a:xfrm rot="10800000">
            <a:off x="6331555" y="5195340"/>
            <a:ext cx="1894313" cy="197865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4" name="Google Shape;624;p82"/>
          <p:cNvSpPr/>
          <p:nvPr/>
        </p:nvSpPr>
        <p:spPr>
          <a:xfrm>
            <a:off x="8210287" y="2098014"/>
            <a:ext cx="3452884" cy="62779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Tag design hierarchy automatically </a:t>
            </a:r>
            <a:endParaRPr sz="1467" dirty="0">
              <a:latin typeface="+mn-lt"/>
            </a:endParaRPr>
          </a:p>
        </p:txBody>
      </p:sp>
      <p:cxnSp>
        <p:nvCxnSpPr>
          <p:cNvPr id="634" name="Google Shape;634;p82"/>
          <p:cNvCxnSpPr>
            <a:cxnSpLocks/>
            <a:stCxn id="624" idx="2"/>
            <a:endCxn id="617" idx="0"/>
          </p:cNvCxnSpPr>
          <p:nvPr/>
        </p:nvCxnSpPr>
        <p:spPr>
          <a:xfrm rot="16200000" flipH="1">
            <a:off x="9748551" y="2913989"/>
            <a:ext cx="385587" cy="9230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5" name="Google Shape;635;p82"/>
          <p:cNvSpPr/>
          <p:nvPr/>
        </p:nvSpPr>
        <p:spPr>
          <a:xfrm rot="728334">
            <a:off x="7239407" y="1791158"/>
            <a:ext cx="1682800" cy="370800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867" dirty="0" err="1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needs_sim</a:t>
            </a:r>
            <a:endParaRPr sz="1867" dirty="0">
              <a:solidFill>
                <a:schemeClr val="dk1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82"/>
          <p:cNvSpPr/>
          <p:nvPr/>
        </p:nvSpPr>
        <p:spPr>
          <a:xfrm rot="626133">
            <a:off x="6797763" y="3358412"/>
            <a:ext cx="1614400" cy="369200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867" dirty="0" err="1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needs_sim</a:t>
            </a:r>
            <a:endParaRPr sz="1867" dirty="0">
              <a:solidFill>
                <a:schemeClr val="dk1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46" name="Google Shape;628;p82">
            <a:extLst>
              <a:ext uri="{FF2B5EF4-FFF2-40B4-BE49-F238E27FC236}">
                <a16:creationId xmlns:a16="http://schemas.microsoft.com/office/drawing/2014/main" id="{19543B42-FBD0-AF2C-1015-6EC3DB79E43F}"/>
              </a:ext>
            </a:extLst>
          </p:cNvPr>
          <p:cNvSpPr txBox="1"/>
          <p:nvPr/>
        </p:nvSpPr>
        <p:spPr>
          <a:xfrm>
            <a:off x="3926676" y="5841490"/>
            <a:ext cx="77667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867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Pass</a:t>
            </a:r>
            <a:endParaRPr sz="146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229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Summary</a:t>
            </a:r>
            <a:endParaRPr dirty="0"/>
          </a:p>
        </p:txBody>
      </p:sp>
      <p:sp>
        <p:nvSpPr>
          <p:cNvPr id="642" name="Google Shape;642;p83"/>
          <p:cNvSpPr/>
          <p:nvPr/>
        </p:nvSpPr>
        <p:spPr>
          <a:xfrm>
            <a:off x="2439042" y="1508094"/>
            <a:ext cx="1260800" cy="11600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3" name="Google Shape;643;p83"/>
          <p:cNvSpPr/>
          <p:nvPr/>
        </p:nvSpPr>
        <p:spPr>
          <a:xfrm>
            <a:off x="7924360" y="1696955"/>
            <a:ext cx="1135600" cy="7512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4" name="Google Shape;644;p83"/>
          <p:cNvSpPr/>
          <p:nvPr/>
        </p:nvSpPr>
        <p:spPr>
          <a:xfrm>
            <a:off x="9104336" y="860900"/>
            <a:ext cx="2844803" cy="256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800" dirty="0"/>
              <a:t>Successful Hybrid EDA Cloud Solution</a:t>
            </a:r>
            <a:endParaRPr sz="2800" dirty="0"/>
          </a:p>
        </p:txBody>
      </p:sp>
      <p:sp>
        <p:nvSpPr>
          <p:cNvPr id="645" name="Google Shape;645;p83"/>
          <p:cNvSpPr/>
          <p:nvPr/>
        </p:nvSpPr>
        <p:spPr>
          <a:xfrm>
            <a:off x="148104" y="3622630"/>
            <a:ext cx="5312801" cy="2052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2800" dirty="0">
                <a:latin typeface="+mn-lt"/>
                <a:sym typeface="Calibri"/>
              </a:rPr>
              <a:t>Innovate faster with scalability brought by AWS </a:t>
            </a:r>
            <a:endParaRPr sz="2800" dirty="0">
              <a:latin typeface="+mn-lt"/>
              <a:sym typeface="Calibri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2800" dirty="0">
                <a:latin typeface="+mn-lt"/>
                <a:sym typeface="Calibri"/>
              </a:rPr>
              <a:t>Enable experimentation with computational elasticity </a:t>
            </a:r>
            <a:endParaRPr sz="2800" dirty="0">
              <a:latin typeface="+mn-lt"/>
              <a:sym typeface="Calibri"/>
            </a:endParaRPr>
          </a:p>
        </p:txBody>
      </p:sp>
      <p:sp>
        <p:nvSpPr>
          <p:cNvPr id="646" name="Google Shape;646;p83"/>
          <p:cNvSpPr/>
          <p:nvPr/>
        </p:nvSpPr>
        <p:spPr>
          <a:xfrm>
            <a:off x="5460904" y="3499254"/>
            <a:ext cx="6572345" cy="2351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2800" dirty="0">
                <a:latin typeface="+mn-lt"/>
                <a:sym typeface="Calibri"/>
              </a:rPr>
              <a:t>Reduce human interaction &amp; error using automation with Design Aware workloads</a:t>
            </a:r>
            <a:endParaRPr sz="2800" dirty="0">
              <a:latin typeface="+mn-lt"/>
              <a:sym typeface="Calibri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" sz="2800" dirty="0">
                <a:latin typeface="+mn-lt"/>
                <a:sym typeface="Calibri"/>
              </a:rPr>
              <a:t>Optimize cost of experimentation in the cloud with data management</a:t>
            </a:r>
            <a:endParaRPr sz="2800" dirty="0">
              <a:latin typeface="+mn-lt"/>
            </a:endParaRPr>
          </a:p>
        </p:txBody>
      </p:sp>
      <p:pic>
        <p:nvPicPr>
          <p:cNvPr id="6" name="Picture 5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10CD0B0F-F6D4-FC70-CFD4-C042B1B30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988" y="1599530"/>
            <a:ext cx="2317603" cy="138592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77E320E-517C-4469-0CF1-08D708DD4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99842" y="1511124"/>
            <a:ext cx="4082506" cy="8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795-F78C-F850-E3A3-45A218CD4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93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Why Cloud for EDA?</a:t>
            </a:r>
            <a:endParaRPr dirty="0"/>
          </a:p>
        </p:txBody>
      </p:sp>
      <p:sp>
        <p:nvSpPr>
          <p:cNvPr id="396" name="Google Shape;396;p62"/>
          <p:cNvSpPr txBox="1">
            <a:spLocks noGrp="1"/>
          </p:cNvSpPr>
          <p:nvPr>
            <p:ph idx="1"/>
          </p:nvPr>
        </p:nvSpPr>
        <p:spPr>
          <a:xfrm>
            <a:off x="783682" y="2290846"/>
            <a:ext cx="10619874" cy="30718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noAutofit/>
          </a:bodyPr>
          <a:lstStyle/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Cloud Promise: Elasticity and Scale</a:t>
            </a:r>
            <a:endParaRPr dirty="0"/>
          </a:p>
          <a:p>
            <a:pPr marL="457200" lvl="1" indent="-287859">
              <a:spcAft>
                <a:spcPts val="600"/>
              </a:spcAft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On-demand resources especially for EDA datasets and simulations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-287859">
              <a:spcAft>
                <a:spcPts val="600"/>
              </a:spcAft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 to the latest &amp; greatest resources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-287859">
              <a:spcAft>
                <a:spcPts val="600"/>
              </a:spcAft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Resources managed by a specialized third party vendor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-287859">
              <a:spcAft>
                <a:spcPts val="600"/>
              </a:spcAft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Durable storage options against site-level failures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-287859">
              <a:spcAft>
                <a:spcPts val="600"/>
              </a:spcAft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Operational Expense in the cloud vs Capital expense on premise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01597"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29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EDA Workloads in the cloud</a:t>
            </a:r>
            <a:endParaRPr dirty="0"/>
          </a:p>
        </p:txBody>
      </p:sp>
      <p:sp>
        <p:nvSpPr>
          <p:cNvPr id="402" name="Google Shape;402;p63"/>
          <p:cNvSpPr txBox="1">
            <a:spLocks noGrp="1"/>
          </p:cNvSpPr>
          <p:nvPr>
            <p:ph sz="half" idx="1"/>
          </p:nvPr>
        </p:nvSpPr>
        <p:spPr>
          <a:xfrm>
            <a:off x="1133309" y="1423423"/>
            <a:ext cx="9920620" cy="40111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287859" indent="-296326">
              <a:lnSpc>
                <a:spcPct val="150000"/>
              </a:lnSpc>
              <a:spcBef>
                <a:spcPts val="400"/>
              </a:spcBef>
              <a:buChar char="●"/>
            </a:pPr>
            <a:r>
              <a:rPr lang="en" dirty="0"/>
              <a:t>All-in-the-cloud Design Environment</a:t>
            </a:r>
            <a:endParaRPr dirty="0"/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Startups and small/medium companies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Convert CAPEX to OPEX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7859" indent="-296326">
              <a:lnSpc>
                <a:spcPct val="150000"/>
              </a:lnSpc>
              <a:spcBef>
                <a:spcPts val="400"/>
              </a:spcBef>
              <a:buChar char="●"/>
            </a:pPr>
            <a:r>
              <a:rPr lang="en" dirty="0"/>
              <a:t>Hybrid Design Environment</a:t>
            </a:r>
            <a:endParaRPr dirty="0"/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Leverage existing on-premise resources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43451" lvl="1" indent="-287859">
              <a:lnSpc>
                <a:spcPct val="150000"/>
              </a:lnSpc>
              <a:buChar char="○"/>
            </a:pPr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Satisfy the “need for scale” with cloud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1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All-in-cloud Model</a:t>
            </a:r>
            <a:endParaRPr dirty="0"/>
          </a:p>
        </p:txBody>
      </p:sp>
      <p:pic>
        <p:nvPicPr>
          <p:cNvPr id="408" name="Google Shape;4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45" y="993053"/>
            <a:ext cx="7886175" cy="461365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4"/>
          <p:cNvSpPr txBox="1"/>
          <p:nvPr/>
        </p:nvSpPr>
        <p:spPr>
          <a:xfrm>
            <a:off x="2872219" y="5606711"/>
            <a:ext cx="6442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600" u="sng" dirty="0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Best Practices for Deploying ClioSoft SOS on AWS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0795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Hybrid Cloud Model</a:t>
            </a:r>
            <a:endParaRPr dirty="0"/>
          </a:p>
        </p:txBody>
      </p:sp>
      <p:pic>
        <p:nvPicPr>
          <p:cNvPr id="415" name="Google Shape;4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907" y="1040388"/>
            <a:ext cx="6912186" cy="453102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5"/>
          <p:cNvSpPr txBox="1"/>
          <p:nvPr/>
        </p:nvSpPr>
        <p:spPr>
          <a:xfrm>
            <a:off x="3109293" y="5571411"/>
            <a:ext cx="6442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600" u="sng" dirty="0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Best Practices for Deploying ClioSoft SOS on AWS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537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dirty="0"/>
              <a:t>Customers like hybrid Cloud </a:t>
            </a:r>
            <a:endParaRPr dirty="0"/>
          </a:p>
        </p:txBody>
      </p:sp>
      <p:sp>
        <p:nvSpPr>
          <p:cNvPr id="422" name="Google Shape;422;p66"/>
          <p:cNvSpPr txBox="1"/>
          <p:nvPr/>
        </p:nvSpPr>
        <p:spPr>
          <a:xfrm>
            <a:off x="153988" y="4881920"/>
            <a:ext cx="6641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 err="1"/>
              <a:t>Source:</a:t>
            </a:r>
            <a:r>
              <a:rPr lang="en" u="sng" dirty="0" err="1">
                <a:solidFill>
                  <a:schemeClr val="hlink"/>
                </a:solidFill>
                <a:hlinkClick r:id="rId3"/>
              </a:rPr>
              <a:t>ESG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 – Hybrid Cloud Trends and Strategies E-Book</a:t>
            </a:r>
            <a:endParaRPr dirty="0"/>
          </a:p>
        </p:txBody>
      </p:sp>
      <p:pic>
        <p:nvPicPr>
          <p:cNvPr id="423" name="Google Shape;42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00" y="1276148"/>
            <a:ext cx="4702101" cy="29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001" y="1243588"/>
            <a:ext cx="6828803" cy="2988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66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Hybrid Cloud: Concerns across the teams</a:t>
            </a:r>
            <a:endParaRPr dirty="0"/>
          </a:p>
        </p:txBody>
      </p:sp>
      <p:grpSp>
        <p:nvGrpSpPr>
          <p:cNvPr id="430" name="Google Shape;430;p67"/>
          <p:cNvGrpSpPr/>
          <p:nvPr/>
        </p:nvGrpSpPr>
        <p:grpSpPr>
          <a:xfrm>
            <a:off x="1567543" y="1430801"/>
            <a:ext cx="8965870" cy="4352482"/>
            <a:chOff x="0" y="0"/>
            <a:chExt cx="10410774" cy="5418667"/>
          </a:xfrm>
        </p:grpSpPr>
        <p:sp>
          <p:nvSpPr>
            <p:cNvPr id="431" name="Google Shape;431;p67"/>
            <p:cNvSpPr/>
            <p:nvPr/>
          </p:nvSpPr>
          <p:spPr>
            <a:xfrm>
              <a:off x="0" y="0"/>
              <a:ext cx="3401499" cy="5418667"/>
            </a:xfrm>
            <a:prstGeom prst="roundRect">
              <a:avLst>
                <a:gd name="adj" fmla="val 10000"/>
              </a:avLst>
            </a:prstGeom>
            <a:solidFill>
              <a:srgbClr val="2194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32" name="Google Shape;432;p67"/>
            <p:cNvSpPr txBox="1"/>
            <p:nvPr/>
          </p:nvSpPr>
          <p:spPr>
            <a:xfrm>
              <a:off x="0" y="2167466"/>
              <a:ext cx="3401499" cy="2167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67" tIns="220467" rIns="220467" bIns="220467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3067" dirty="0">
                  <a:solidFill>
                    <a:schemeClr val="lt1"/>
                  </a:solidFill>
                  <a:latin typeface="+mn-lt"/>
                  <a:ea typeface="Lato"/>
                  <a:cs typeface="Lato"/>
                  <a:sym typeface="Lato"/>
                </a:rPr>
                <a:t>IT</a:t>
              </a:r>
              <a:endParaRPr sz="3067" dirty="0">
                <a:solidFill>
                  <a:schemeClr val="lt1"/>
                </a:solidFill>
                <a:latin typeface="+mn-lt"/>
                <a:ea typeface="Lato"/>
                <a:cs typeface="Lato"/>
                <a:sym typeface="Lato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2400" dirty="0">
                  <a:solidFill>
                    <a:schemeClr val="lt1"/>
                  </a:solidFill>
                  <a:latin typeface="+mn-lt"/>
                  <a:ea typeface="Lato"/>
                  <a:cs typeface="Lato"/>
                  <a:sym typeface="Lato"/>
                </a:rPr>
                <a:t>&gt; To Provision resources and Operating costs</a:t>
              </a:r>
              <a:endParaRPr sz="2400" dirty="0">
                <a:solidFill>
                  <a:schemeClr val="lt1"/>
                </a:solidFill>
                <a:latin typeface="+mn-lt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67"/>
            <p:cNvSpPr/>
            <p:nvPr/>
          </p:nvSpPr>
          <p:spPr>
            <a:xfrm>
              <a:off x="800727" y="325120"/>
              <a:ext cx="1804416" cy="1804416"/>
            </a:xfrm>
            <a:prstGeom prst="ellipse">
              <a:avLst/>
            </a:prstGeom>
            <a:solidFill>
              <a:srgbClr val="BBD2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34" name="Google Shape;434;p67"/>
            <p:cNvSpPr/>
            <p:nvPr/>
          </p:nvSpPr>
          <p:spPr>
            <a:xfrm>
              <a:off x="3505730" y="0"/>
              <a:ext cx="3401499" cy="5418667"/>
            </a:xfrm>
            <a:prstGeom prst="roundRect">
              <a:avLst>
                <a:gd name="adj" fmla="val 10000"/>
              </a:avLst>
            </a:prstGeom>
            <a:solidFill>
              <a:srgbClr val="2194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35" name="Google Shape;435;p67"/>
            <p:cNvSpPr txBox="1"/>
            <p:nvPr/>
          </p:nvSpPr>
          <p:spPr>
            <a:xfrm>
              <a:off x="3505730" y="2167466"/>
              <a:ext cx="3401499" cy="2167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67" tIns="220467" rIns="220467" bIns="220467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3067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rPr>
                <a:t>CAD</a:t>
              </a:r>
              <a:br>
                <a:rPr lang="en" sz="3067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rPr>
              </a:br>
              <a:r>
                <a:rPr lang="en" sz="2400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rPr>
                <a:t>&gt; EDA tools and automation on the cloud</a:t>
              </a:r>
              <a:endParaRPr sz="2533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  <p:sp>
          <p:nvSpPr>
            <p:cNvPr id="436" name="Google Shape;436;p67"/>
            <p:cNvSpPr/>
            <p:nvPr/>
          </p:nvSpPr>
          <p:spPr>
            <a:xfrm>
              <a:off x="4304272" y="325120"/>
              <a:ext cx="1804416" cy="1804416"/>
            </a:xfrm>
            <a:prstGeom prst="ellipse">
              <a:avLst/>
            </a:prstGeom>
            <a:solidFill>
              <a:srgbClr val="BBD2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37" name="Google Shape;437;p67"/>
            <p:cNvSpPr/>
            <p:nvPr/>
          </p:nvSpPr>
          <p:spPr>
            <a:xfrm>
              <a:off x="7009275" y="0"/>
              <a:ext cx="3401499" cy="5418667"/>
            </a:xfrm>
            <a:prstGeom prst="roundRect">
              <a:avLst>
                <a:gd name="adj" fmla="val 10000"/>
              </a:avLst>
            </a:prstGeom>
            <a:solidFill>
              <a:srgbClr val="2194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38" name="Google Shape;438;p67"/>
            <p:cNvSpPr txBox="1"/>
            <p:nvPr/>
          </p:nvSpPr>
          <p:spPr>
            <a:xfrm>
              <a:off x="7009275" y="2167466"/>
              <a:ext cx="3401499" cy="2167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67" tIns="220467" rIns="220467" bIns="220467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</a:pPr>
              <a:r>
                <a:rPr lang="en" sz="3067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rPr>
                <a:t>Design</a:t>
              </a:r>
              <a:br>
                <a:rPr lang="en" sz="3067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rPr>
              </a:br>
              <a:r>
                <a:rPr lang="en" sz="2400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rPr>
                <a:t>&gt; Access to design data &amp; results on the cloud</a:t>
              </a:r>
              <a:endParaRPr sz="2533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  <p:sp>
          <p:nvSpPr>
            <p:cNvPr id="439" name="Google Shape;439;p67"/>
            <p:cNvSpPr/>
            <p:nvPr/>
          </p:nvSpPr>
          <p:spPr>
            <a:xfrm>
              <a:off x="7807816" y="325120"/>
              <a:ext cx="1804416" cy="1804416"/>
            </a:xfrm>
            <a:prstGeom prst="ellipse">
              <a:avLst/>
            </a:prstGeom>
            <a:solidFill>
              <a:srgbClr val="BBD2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40" name="Google Shape;440;p67"/>
            <p:cNvSpPr/>
            <p:nvPr/>
          </p:nvSpPr>
          <p:spPr>
            <a:xfrm>
              <a:off x="416518" y="4334933"/>
              <a:ext cx="9579924" cy="812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AAC8D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/>
                <a:t>RESOURCE AVAILABILITY AND STORAGE CONCERNS</a:t>
              </a:r>
              <a:endParaRPr/>
            </a:p>
          </p:txBody>
        </p:sp>
      </p:grpSp>
      <p:pic>
        <p:nvPicPr>
          <p:cNvPr id="441" name="Google Shape;4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710" y="1978372"/>
            <a:ext cx="1061997" cy="8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629" y="1781019"/>
            <a:ext cx="1271233" cy="127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232" y="1959240"/>
            <a:ext cx="925661" cy="928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10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SzPts val="3000"/>
            </a:pPr>
            <a:r>
              <a:rPr lang="en" dirty="0"/>
              <a:t>IT team</a:t>
            </a:r>
            <a:endParaRPr dirty="0"/>
          </a:p>
        </p:txBody>
      </p:sp>
      <p:pic>
        <p:nvPicPr>
          <p:cNvPr id="449" name="Google Shape;44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151" y="2615353"/>
            <a:ext cx="1155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8"/>
          <p:cNvSpPr/>
          <p:nvPr/>
        </p:nvSpPr>
        <p:spPr>
          <a:xfrm>
            <a:off x="433167" y="1750600"/>
            <a:ext cx="4114800" cy="3772000"/>
          </a:xfrm>
          <a:prstGeom prst="wedgeRoundRectCallout">
            <a:avLst>
              <a:gd name="adj1" fmla="val 71491"/>
              <a:gd name="adj2" fmla="val -550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Knows:</a:t>
            </a:r>
            <a:endParaRPr sz="28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How to deploy cloud resources?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How to maintain cloud resources?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Networking aspects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68"/>
          <p:cNvSpPr/>
          <p:nvPr/>
        </p:nvSpPr>
        <p:spPr>
          <a:xfrm>
            <a:off x="7386133" y="1750600"/>
            <a:ext cx="4114800" cy="3772000"/>
          </a:xfrm>
          <a:prstGeom prst="wedgeRoundRectCallout">
            <a:avLst>
              <a:gd name="adj1" fmla="val -64590"/>
              <a:gd name="adj2" fmla="val -502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Doesn’t</a:t>
            </a:r>
            <a:r>
              <a:rPr lang="en" sz="2800" dirty="0">
                <a:latin typeface="+mn-lt"/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+mn-lt"/>
                <a:ea typeface="Lato"/>
                <a:cs typeface="Lato"/>
                <a:sym typeface="Lato"/>
              </a:rPr>
              <a:t>know:</a:t>
            </a:r>
            <a:endParaRPr sz="2800" dirty="0">
              <a:latin typeface="+mn-lt"/>
            </a:endParaRPr>
          </a:p>
          <a:p>
            <a:pPr marL="643451" lvl="1" indent="-287859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All the data needed in the cloud? 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When is it need it by? 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How frequently does it change?</a:t>
            </a:r>
            <a:endParaRPr sz="2400" dirty="0">
              <a:solidFill>
                <a:srgbClr val="7F7F7F"/>
              </a:solidFill>
              <a:latin typeface="+mn-lt"/>
              <a:ea typeface="Lato"/>
              <a:cs typeface="Lato"/>
              <a:sym typeface="Lato"/>
            </a:endParaRPr>
          </a:p>
          <a:p>
            <a:pPr marL="643451" lvl="1" indent="-28785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2400" dirty="0">
                <a:solidFill>
                  <a:srgbClr val="7F7F7F"/>
                </a:solidFill>
                <a:latin typeface="+mn-lt"/>
                <a:ea typeface="Lato"/>
                <a:cs typeface="Lato"/>
                <a:sym typeface="Lato"/>
              </a:rPr>
              <a:t>What is the data retention policy?</a:t>
            </a:r>
            <a:endParaRPr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452" name="Google Shape;45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385" y="4025068"/>
            <a:ext cx="1271233" cy="1271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36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7AAD5"/>
      </a:accent1>
      <a:accent2>
        <a:srgbClr val="FF7C41"/>
      </a:accent2>
      <a:accent3>
        <a:srgbClr val="A7D100"/>
      </a:accent3>
      <a:accent4>
        <a:srgbClr val="FFC000"/>
      </a:accent4>
      <a:accent5>
        <a:srgbClr val="3DA9D5"/>
      </a:accent5>
      <a:accent6>
        <a:srgbClr val="A9A9A9"/>
      </a:accent6>
      <a:hlink>
        <a:srgbClr val="0052FF"/>
      </a:hlink>
      <a:folHlink>
        <a:srgbClr val="FF7C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C_794793-21_2022PPT_5" id="{EF3B9170-A1B5-E948-8455-87732B11B22A}" vid="{4C12E35C-C43C-F244-A886-6230B5C0B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DAC_2022_PPT</Template>
  <TotalTime>64</TotalTime>
  <Words>865</Words>
  <Application>Microsoft Macintosh PowerPoint</Application>
  <PresentationFormat>Widescreen</PresentationFormat>
  <Paragraphs>160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Lato</vt:lpstr>
      <vt:lpstr>Montserrat</vt:lpstr>
      <vt:lpstr>Montserrat Medium</vt:lpstr>
      <vt:lpstr>Office Theme</vt:lpstr>
      <vt:lpstr>PowerPoint Presentation</vt:lpstr>
      <vt:lpstr>A Next-Generation, Cloud-based  EDA Environment,  Built Easily in the AWS Cloud</vt:lpstr>
      <vt:lpstr>Why Cloud for EDA?</vt:lpstr>
      <vt:lpstr>EDA Workloads in the cloud</vt:lpstr>
      <vt:lpstr>All-in-cloud Model</vt:lpstr>
      <vt:lpstr>Hybrid Cloud Model</vt:lpstr>
      <vt:lpstr>Customers like hybrid Cloud </vt:lpstr>
      <vt:lpstr>Hybrid Cloud: Concerns across the teams</vt:lpstr>
      <vt:lpstr>IT team</vt:lpstr>
      <vt:lpstr>CAD team</vt:lpstr>
      <vt:lpstr>Design Engineering team</vt:lpstr>
      <vt:lpstr>Hybrid EDA Cloud is team-effort</vt:lpstr>
      <vt:lpstr>Use Case: Analog &amp; Mixed Signal SoC</vt:lpstr>
      <vt:lpstr>Use Case: TOOLS</vt:lpstr>
      <vt:lpstr>AWS: Scaling EDA Workloads </vt:lpstr>
      <vt:lpstr>Cliosoft SOS</vt:lpstr>
      <vt:lpstr>VISUAL DESIGN DIFF</vt:lpstr>
      <vt:lpstr>Successful Hybrid EDA Architecture</vt:lpstr>
      <vt:lpstr>IT Setup : SOCA </vt:lpstr>
      <vt:lpstr>CAD Setup : SOS Cache &amp; Triggers</vt:lpstr>
      <vt:lpstr>Hierarchical Tag based on VDD results</vt:lpstr>
      <vt:lpstr>Design Team Setup: Project Workarea</vt:lpstr>
      <vt:lpstr>Complete WorkFlow Summary</vt:lpstr>
      <vt:lpstr>Summary</vt:lpstr>
      <vt:lpstr>THANK YOU!</vt:lpstr>
    </vt:vector>
  </TitlesOfParts>
  <Company>SmithBucklin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Kolak, Alexis</dc:creator>
  <cp:lastModifiedBy>Nupur Bhonge</cp:lastModifiedBy>
  <cp:revision>4</cp:revision>
  <dcterms:created xsi:type="dcterms:W3CDTF">2022-02-21T17:01:29Z</dcterms:created>
  <dcterms:modified xsi:type="dcterms:W3CDTF">2022-05-16T00:22:23Z</dcterms:modified>
</cp:coreProperties>
</file>