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0"/>
  </p:notesMasterIdLst>
  <p:sldIdLst>
    <p:sldId id="256" r:id="rId2"/>
    <p:sldId id="260" r:id="rId3"/>
    <p:sldId id="257" r:id="rId4"/>
    <p:sldId id="258" r:id="rId5"/>
    <p:sldId id="264"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0215-140D-42C4-90E2-9F40AEE3DDB7}" v="605" dt="2024-02-21T08:03:35.882"/>
    <p1510:client id="{58F83192-CED4-4904-B823-4543073DBAA1}" v="154" dt="2024-02-22T05:46:54.862"/>
    <p1510:client id="{E6FDA13B-D937-413F-8C38-258915C4E5E6}" v="69" dt="2024-02-21T09:38:30.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224EA-2886-40E5-A545-F4D3E99C13D1}" type="datetimeFigureOut">
              <a:rPr lang="en-IN" smtClean="0"/>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450D7-E661-45ED-9848-C6051F560177}" type="slidenum">
              <a:rPr lang="en-IN" smtClean="0"/>
              <a:t>‹#›</a:t>
            </a:fld>
            <a:endParaRPr lang="en-IN"/>
          </a:p>
        </p:txBody>
      </p:sp>
    </p:spTree>
    <p:extLst>
      <p:ext uri="{BB962C8B-B14F-4D97-AF65-F5344CB8AC3E}">
        <p14:creationId xmlns:p14="http://schemas.microsoft.com/office/powerpoint/2010/main" val="4273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AE450D7-E661-45ED-9848-C6051F560177}" type="slidenum">
              <a:rPr lang="en-IN" smtClean="0"/>
              <a:t>5</a:t>
            </a:fld>
            <a:endParaRPr lang="en-IN"/>
          </a:p>
        </p:txBody>
      </p:sp>
    </p:spTree>
    <p:extLst>
      <p:ext uri="{BB962C8B-B14F-4D97-AF65-F5344CB8AC3E}">
        <p14:creationId xmlns:p14="http://schemas.microsoft.com/office/powerpoint/2010/main" val="1105262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46F65A0-6A88-4559-9E36-92483402E491}" type="datetimeFigureOut">
              <a:rPr lang="en-IN" smtClean="0"/>
              <a:t>22-02-2024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342843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77814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3691368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9925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263620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6F65A0-6A88-4559-9E36-92483402E491}"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2591517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6F65A0-6A88-4559-9E36-92483402E491}"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4206547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F65A0-6A88-4559-9E36-92483402E491}"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312295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F65A0-6A88-4559-9E36-92483402E491}"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14929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F65A0-6A88-4559-9E36-92483402E491}"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390172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F65A0-6A88-4559-9E36-92483402E491}"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55372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14181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6F65A0-6A88-4559-9E36-92483402E491}"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28516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6F65A0-6A88-4559-9E36-92483402E491}"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200915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A0-6A88-4559-9E36-92483402E491}"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73935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308010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F65A0-6A88-4559-9E36-92483402E491}"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58F19-D59A-4FD9-83A4-46FC1C6AB71C}" type="slidenum">
              <a:rPr lang="en-IN" smtClean="0"/>
              <a:t>‹#›</a:t>
            </a:fld>
            <a:endParaRPr lang="en-IN"/>
          </a:p>
        </p:txBody>
      </p:sp>
    </p:spTree>
    <p:extLst>
      <p:ext uri="{BB962C8B-B14F-4D97-AF65-F5344CB8AC3E}">
        <p14:creationId xmlns:p14="http://schemas.microsoft.com/office/powerpoint/2010/main" val="132561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6F65A0-6A88-4559-9E36-92483402E491}" type="datetimeFigureOut">
              <a:rPr lang="en-IN" smtClean="0"/>
              <a:t>22-02-2024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658F19-D59A-4FD9-83A4-46FC1C6AB71C}" type="slidenum">
              <a:rPr lang="en-IN" smtClean="0"/>
              <a:t>‹#›</a:t>
            </a:fld>
            <a:endParaRPr lang="en-IN"/>
          </a:p>
        </p:txBody>
      </p:sp>
    </p:spTree>
    <p:extLst>
      <p:ext uri="{BB962C8B-B14F-4D97-AF65-F5344CB8AC3E}">
        <p14:creationId xmlns:p14="http://schemas.microsoft.com/office/powerpoint/2010/main" val="209850807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25F7-16BF-272F-5214-C5C08E61FF18}"/>
              </a:ext>
            </a:extLst>
          </p:cNvPr>
          <p:cNvSpPr>
            <a:spLocks noGrp="1"/>
          </p:cNvSpPr>
          <p:nvPr>
            <p:ph type="ctrTitle"/>
          </p:nvPr>
        </p:nvSpPr>
        <p:spPr>
          <a:xfrm>
            <a:off x="1744732" y="2455523"/>
            <a:ext cx="8702535" cy="770561"/>
          </a:xfrm>
        </p:spPr>
        <p:txBody>
          <a:bodyPr>
            <a:normAutofit fontScale="90000"/>
          </a:bodyPr>
          <a:lstStyle/>
          <a:p>
            <a:pPr algn="ctr"/>
            <a:r>
              <a:rPr lang="en-US" sz="3600" b="1" kern="100">
                <a:effectLst/>
                <a:latin typeface="Aptos" panose="020B0004020202020204" pitchFamily="34" charset="0"/>
                <a:ea typeface="Aptos" panose="020B0004020202020204" pitchFamily="34" charset="0"/>
                <a:cs typeface="Times New Roman" panose="02020603050405020304" pitchFamily="18" charset="0"/>
              </a:rPr>
              <a:t>               </a:t>
            </a:r>
            <a:br>
              <a:rPr lang="en-US" sz="3600" b="1" kern="100">
                <a:effectLst/>
                <a:latin typeface="Aptos" panose="020B0004020202020204" pitchFamily="34" charset="0"/>
                <a:ea typeface="Aptos" panose="020B0004020202020204" pitchFamily="34" charset="0"/>
                <a:cs typeface="Times New Roman" panose="02020603050405020304" pitchFamily="18" charset="0"/>
              </a:rPr>
            </a:br>
            <a:r>
              <a:rPr lang="en-US" sz="4400" b="1" kern="100">
                <a:effectLst/>
                <a:latin typeface="Calibri Light" panose="020F0302020204030204" pitchFamily="34" charset="0"/>
                <a:ea typeface="Aptos" panose="020B0004020202020204" pitchFamily="34" charset="0"/>
                <a:cs typeface="Calibri Light" panose="020F0302020204030204" pitchFamily="34" charset="0"/>
              </a:rPr>
              <a:t>COVID-19 data analytics</a:t>
            </a:r>
            <a:br>
              <a:rPr lang="en-US" sz="3600" b="1" kern="100">
                <a:effectLst/>
                <a:latin typeface="Aptos" panose="020B0004020202020204" pitchFamily="34" charset="0"/>
                <a:ea typeface="Aptos" panose="020B0004020202020204" pitchFamily="34" charset="0"/>
                <a:cs typeface="Times New Roman" panose="02020603050405020304" pitchFamily="18" charset="0"/>
              </a:rPr>
            </a:br>
            <a:br>
              <a:rPr lang="en-US" sz="3600" b="1" kern="100">
                <a:effectLst/>
                <a:latin typeface="Aptos" panose="020B0004020202020204" pitchFamily="34" charset="0"/>
                <a:ea typeface="Aptos" panose="020B0004020202020204" pitchFamily="34" charset="0"/>
                <a:cs typeface="Times New Roman" panose="02020603050405020304" pitchFamily="18" charset="0"/>
              </a:rPr>
            </a:br>
            <a:br>
              <a:rPr lang="en-US"/>
            </a:br>
            <a:endParaRPr lang="en-IN"/>
          </a:p>
        </p:txBody>
      </p:sp>
      <p:pic>
        <p:nvPicPr>
          <p:cNvPr id="1028" name="Picture 4" descr="What is Data Analyst? Know Skills, Roles, Salary, Career Path, Courses,  Jobs, Eligibility | Shiksha Online">
            <a:extLst>
              <a:ext uri="{FF2B5EF4-FFF2-40B4-BE49-F238E27FC236}">
                <a16:creationId xmlns:a16="http://schemas.microsoft.com/office/drawing/2014/main" id="{59BE838C-8742-2ACF-F6A0-F82B4D68B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26" y="1750460"/>
            <a:ext cx="7571946" cy="3357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ctangle (49)">
            <a:extLst>
              <a:ext uri="{FF2B5EF4-FFF2-40B4-BE49-F238E27FC236}">
                <a16:creationId xmlns:a16="http://schemas.microsoft.com/office/drawing/2014/main" id="{EE9475BC-B389-A90C-7633-CDB31CCA3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027" y="86069"/>
            <a:ext cx="1624976" cy="612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343427-05CB-6AC3-89C1-475EE251BF45}"/>
              </a:ext>
            </a:extLst>
          </p:cNvPr>
          <p:cNvSpPr txBox="1"/>
          <p:nvPr/>
        </p:nvSpPr>
        <p:spPr>
          <a:xfrm>
            <a:off x="8014164" y="5289383"/>
            <a:ext cx="3369924" cy="1046440"/>
          </a:xfrm>
          <a:prstGeom prst="rect">
            <a:avLst/>
          </a:prstGeom>
          <a:noFill/>
        </p:spPr>
        <p:txBody>
          <a:bodyPr wrap="square" rtlCol="0">
            <a:spAutoFit/>
          </a:bodyPr>
          <a:lstStyle/>
          <a:p>
            <a:r>
              <a:rPr lang="en-US" sz="2200" b="1">
                <a:solidFill>
                  <a:schemeClr val="tx1"/>
                </a:solidFill>
                <a:latin typeface="Calibri Light" panose="020F0302020204030204" pitchFamily="34" charset="0"/>
                <a:cs typeface="Calibri Light" panose="020F0302020204030204" pitchFamily="34" charset="0"/>
              </a:rPr>
              <a:t>GUIDED BY : </a:t>
            </a:r>
            <a:r>
              <a:rPr lang="en-US" sz="2200">
                <a:solidFill>
                  <a:schemeClr val="tx1"/>
                </a:solidFill>
                <a:latin typeface="Calibri Light" panose="020F0302020204030204" pitchFamily="34" charset="0"/>
                <a:cs typeface="Calibri Light" panose="020F0302020204030204" pitchFamily="34" charset="0"/>
              </a:rPr>
              <a:t>PRAKASH GORE</a:t>
            </a:r>
          </a:p>
          <a:p>
            <a:r>
              <a:rPr lang="en-US" sz="2200">
                <a:solidFill>
                  <a:schemeClr val="tx1"/>
                </a:solidFill>
                <a:latin typeface="Calibri Light" panose="020F0302020204030204" pitchFamily="34" charset="0"/>
                <a:cs typeface="Calibri Light" panose="020F0302020204030204" pitchFamily="34" charset="0"/>
              </a:rPr>
              <a:t>	</a:t>
            </a:r>
            <a:r>
              <a:rPr lang="en-US" sz="2200">
                <a:latin typeface="Calibri Light" panose="020F0302020204030204" pitchFamily="34" charset="0"/>
                <a:cs typeface="Calibri Light" panose="020F0302020204030204" pitchFamily="34" charset="0"/>
              </a:rPr>
              <a:t>		</a:t>
            </a:r>
            <a:r>
              <a:rPr lang="en-US" sz="2200">
                <a:solidFill>
                  <a:schemeClr val="tx1"/>
                </a:solidFill>
                <a:latin typeface="Calibri Light" panose="020F0302020204030204" pitchFamily="34" charset="0"/>
                <a:cs typeface="Calibri Light" panose="020F0302020204030204" pitchFamily="34" charset="0"/>
              </a:rPr>
              <a:t>AKIB SHAIKH</a:t>
            </a:r>
          </a:p>
          <a:p>
            <a:r>
              <a:rPr lang="en-US" sz="1800">
                <a:solidFill>
                  <a:schemeClr val="tx1"/>
                </a:solidFill>
                <a:latin typeface="Calibri Light" panose="020F0302020204030204" pitchFamily="34" charset="0"/>
                <a:cs typeface="Calibri Light" panose="020F0302020204030204" pitchFamily="34" charset="0"/>
              </a:rPr>
              <a:t>                                                                                                                   </a:t>
            </a:r>
            <a:endParaRPr lang="en-IN"/>
          </a:p>
        </p:txBody>
      </p:sp>
      <p:sp>
        <p:nvSpPr>
          <p:cNvPr id="6" name="Subtitle 5">
            <a:extLst>
              <a:ext uri="{FF2B5EF4-FFF2-40B4-BE49-F238E27FC236}">
                <a16:creationId xmlns:a16="http://schemas.microsoft.com/office/drawing/2014/main" id="{8B6FFC1F-56DA-1624-3455-51B0907569B3}"/>
              </a:ext>
            </a:extLst>
          </p:cNvPr>
          <p:cNvSpPr>
            <a:spLocks noGrp="1"/>
          </p:cNvSpPr>
          <p:nvPr>
            <p:ph type="subTitle" idx="1"/>
          </p:nvPr>
        </p:nvSpPr>
        <p:spPr>
          <a:xfrm>
            <a:off x="2616164" y="5286815"/>
            <a:ext cx="4246973" cy="1655762"/>
          </a:xfrm>
        </p:spPr>
        <p:txBody>
          <a:bodyPr>
            <a:noAutofit/>
          </a:bodyPr>
          <a:lstStyle/>
          <a:p>
            <a:pPr>
              <a:lnSpc>
                <a:spcPct val="100000"/>
              </a:lnSpc>
            </a:pPr>
            <a:r>
              <a:rPr lang="en-US" sz="2200" b="1">
                <a:solidFill>
                  <a:schemeClr val="tx1"/>
                </a:solidFill>
                <a:latin typeface="Calibri Light" panose="020F0302020204030204" pitchFamily="34" charset="0"/>
                <a:cs typeface="Calibri Light" panose="020F0302020204030204" pitchFamily="34" charset="0"/>
              </a:rPr>
              <a:t>Team Members</a:t>
            </a:r>
            <a:r>
              <a:rPr lang="en-US" sz="2200">
                <a:solidFill>
                  <a:schemeClr val="tx1"/>
                </a:solidFill>
                <a:latin typeface="Calibri Light" panose="020F0302020204030204" pitchFamily="34" charset="0"/>
                <a:cs typeface="Calibri Light" panose="020F0302020204030204" pitchFamily="34" charset="0"/>
              </a:rPr>
              <a:t>: Anuya </a:t>
            </a:r>
            <a:r>
              <a:rPr lang="en-US" sz="2200" err="1">
                <a:solidFill>
                  <a:schemeClr val="tx1"/>
                </a:solidFill>
                <a:latin typeface="Calibri Light" panose="020F0302020204030204" pitchFamily="34" charset="0"/>
                <a:cs typeface="Calibri Light" panose="020F0302020204030204" pitchFamily="34" charset="0"/>
              </a:rPr>
              <a:t>labdi</a:t>
            </a:r>
            <a:endParaRPr lang="en-US" sz="2200">
              <a:solidFill>
                <a:schemeClr val="tx1"/>
              </a:solidFill>
              <a:latin typeface="Calibri Light" panose="020F0302020204030204" pitchFamily="34" charset="0"/>
              <a:cs typeface="Calibri Light" panose="020F0302020204030204" pitchFamily="34" charset="0"/>
            </a:endParaRPr>
          </a:p>
          <a:p>
            <a:pPr>
              <a:lnSpc>
                <a:spcPct val="100000"/>
              </a:lnSpc>
            </a:pPr>
            <a:r>
              <a:rPr lang="en-US" sz="2200">
                <a:solidFill>
                  <a:schemeClr val="tx1"/>
                </a:solidFill>
                <a:latin typeface="Calibri Light" panose="020F0302020204030204" pitchFamily="34" charset="0"/>
                <a:cs typeface="Calibri Light" panose="020F0302020204030204" pitchFamily="34" charset="0"/>
              </a:rPr>
              <a:t>		  Akshay </a:t>
            </a:r>
            <a:r>
              <a:rPr lang="en-US" sz="2200" err="1">
                <a:solidFill>
                  <a:schemeClr val="tx1"/>
                </a:solidFill>
                <a:latin typeface="Calibri Light" panose="020F0302020204030204" pitchFamily="34" charset="0"/>
                <a:cs typeface="Calibri Light" panose="020F0302020204030204" pitchFamily="34" charset="0"/>
              </a:rPr>
              <a:t>raut</a:t>
            </a:r>
            <a:endParaRPr lang="en-US" sz="2200">
              <a:solidFill>
                <a:schemeClr val="tx1"/>
              </a:solidFill>
              <a:latin typeface="Calibri Light" panose="020F0302020204030204" pitchFamily="34" charset="0"/>
              <a:cs typeface="Calibri Light" panose="020F0302020204030204" pitchFamily="34" charset="0"/>
            </a:endParaRPr>
          </a:p>
          <a:p>
            <a:pPr>
              <a:lnSpc>
                <a:spcPct val="100000"/>
              </a:lnSpc>
            </a:pPr>
            <a:r>
              <a:rPr lang="en-US" sz="2200">
                <a:solidFill>
                  <a:schemeClr val="tx1"/>
                </a:solidFill>
                <a:latin typeface="Calibri Light" panose="020F0302020204030204" pitchFamily="34" charset="0"/>
                <a:cs typeface="Calibri Light" panose="020F0302020204030204" pitchFamily="34" charset="0"/>
              </a:rPr>
              <a:t>                        	  Nupur </a:t>
            </a:r>
            <a:r>
              <a:rPr lang="en-US" sz="2200" err="1">
                <a:solidFill>
                  <a:schemeClr val="tx1"/>
                </a:solidFill>
                <a:latin typeface="Calibri Light" panose="020F0302020204030204" pitchFamily="34" charset="0"/>
                <a:cs typeface="Calibri Light" panose="020F0302020204030204" pitchFamily="34" charset="0"/>
              </a:rPr>
              <a:t>agrawal</a:t>
            </a:r>
            <a:endParaRPr lang="en-US" sz="220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2153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A432C-8531-2EF5-4A87-62D931155D7E}"/>
              </a:ext>
            </a:extLst>
          </p:cNvPr>
          <p:cNvSpPr txBox="1"/>
          <p:nvPr/>
        </p:nvSpPr>
        <p:spPr>
          <a:xfrm>
            <a:off x="1140431" y="1017142"/>
            <a:ext cx="10130320" cy="1600438"/>
          </a:xfrm>
          <a:prstGeom prst="rect">
            <a:avLst/>
          </a:prstGeom>
          <a:noFill/>
        </p:spPr>
        <p:txBody>
          <a:bodyPr wrap="square">
            <a:spAutoFit/>
          </a:bodyPr>
          <a:lstStyle/>
          <a:p>
            <a:r>
              <a:rPr lang="en-US" sz="4000" b="1" kern="100">
                <a:effectLst/>
                <a:latin typeface="Calibri Light" panose="020F0302020204030204" pitchFamily="34" charset="0"/>
                <a:ea typeface="Aptos" panose="020B0004020202020204" pitchFamily="34" charset="0"/>
                <a:cs typeface="Calibri Light" panose="020F0302020204030204" pitchFamily="34" charset="0"/>
              </a:rPr>
              <a:t>COVID-19 data analytics and reporting with Azure Data</a:t>
            </a:r>
            <a:r>
              <a:rPr lang="en-US" sz="4000" b="1" kern="100">
                <a:latin typeface="Calibri Light" panose="020F0302020204030204" pitchFamily="34" charset="0"/>
                <a:ea typeface="Aptos" panose="020B0004020202020204" pitchFamily="34" charset="0"/>
                <a:cs typeface="Calibri Light" panose="020F0302020204030204" pitchFamily="34" charset="0"/>
              </a:rPr>
              <a:t>Factory</a:t>
            </a:r>
            <a:r>
              <a:rPr lang="en-US" sz="4000" b="1" kern="100">
                <a:effectLst/>
                <a:latin typeface="Calibri Light" panose="020F0302020204030204" pitchFamily="34" charset="0"/>
                <a:ea typeface="Aptos" panose="020B0004020202020204" pitchFamily="34" charset="0"/>
                <a:cs typeface="Calibri Light" panose="020F0302020204030204" pitchFamily="34" charset="0"/>
              </a:rPr>
              <a:t> and Azure SQL</a:t>
            </a:r>
            <a:br>
              <a:rPr lang="en-IN" sz="1600">
                <a:solidFill>
                  <a:schemeClr val="tx1">
                    <a:lumMod val="95000"/>
                  </a:schemeClr>
                </a:solidFill>
              </a:rPr>
            </a:br>
            <a:endParaRPr lang="en-IN"/>
          </a:p>
        </p:txBody>
      </p:sp>
      <p:sp>
        <p:nvSpPr>
          <p:cNvPr id="6" name="TextBox 5">
            <a:extLst>
              <a:ext uri="{FF2B5EF4-FFF2-40B4-BE49-F238E27FC236}">
                <a16:creationId xmlns:a16="http://schemas.microsoft.com/office/drawing/2014/main" id="{E218C40B-23C8-D9C8-5806-443879B5136D}"/>
              </a:ext>
            </a:extLst>
          </p:cNvPr>
          <p:cNvSpPr txBox="1"/>
          <p:nvPr/>
        </p:nvSpPr>
        <p:spPr>
          <a:xfrm>
            <a:off x="1140430" y="2800626"/>
            <a:ext cx="9863191" cy="2092881"/>
          </a:xfrm>
          <a:prstGeom prst="rect">
            <a:avLst/>
          </a:prstGeom>
          <a:noFill/>
        </p:spPr>
        <p:txBody>
          <a:bodyPr wrap="square">
            <a:spAutoFit/>
          </a:bodyPr>
          <a:lstStyle/>
          <a:p>
            <a:r>
              <a:rPr lang="en-US" sz="2600" b="1">
                <a:latin typeface="Calibri Light" panose="020F0302020204030204" pitchFamily="34" charset="0"/>
                <a:cs typeface="Calibri Light" panose="020F0302020204030204" pitchFamily="34" charset="0"/>
              </a:rPr>
              <a:t>The global COVID-19 pandemic arrived in Europe with its first confirmed case in Bordeaux, France, on 24 January 2020, and subsequently spread widely across the continent. By 17 March 2020, every country in Europe had confirmed a case and all have reported at least one death, with the exception of Vatican City.</a:t>
            </a:r>
            <a:endParaRPr lang="en-IN" sz="2600">
              <a:latin typeface="Calibri Light" panose="020F0302020204030204" pitchFamily="34" charset="0"/>
              <a:cs typeface="Calibri Light" panose="020F0302020204030204" pitchFamily="34" charset="0"/>
            </a:endParaRPr>
          </a:p>
        </p:txBody>
      </p:sp>
      <p:pic>
        <p:nvPicPr>
          <p:cNvPr id="7" name="Picture 6" descr="Rectangle (49)">
            <a:extLst>
              <a:ext uri="{FF2B5EF4-FFF2-40B4-BE49-F238E27FC236}">
                <a16:creationId xmlns:a16="http://schemas.microsoft.com/office/drawing/2014/main" id="{D8CFD791-9F6D-7978-9CC0-293257088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257" y="106617"/>
            <a:ext cx="1624976" cy="61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1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BEE1-2A1A-4D3E-41D1-93488A938A9F}"/>
              </a:ext>
            </a:extLst>
          </p:cNvPr>
          <p:cNvSpPr>
            <a:spLocks noGrp="1"/>
          </p:cNvSpPr>
          <p:nvPr>
            <p:ph type="title"/>
          </p:nvPr>
        </p:nvSpPr>
        <p:spPr>
          <a:xfrm>
            <a:off x="1225851" y="318489"/>
            <a:ext cx="9905998" cy="1363269"/>
          </a:xfrm>
        </p:spPr>
        <p:txBody>
          <a:bodyPr>
            <a:normAutofit/>
          </a:bodyPr>
          <a:lstStyle/>
          <a:p>
            <a:pPr algn="ctr"/>
            <a:r>
              <a:rPr lang="en-US" sz="4000" b="1">
                <a:latin typeface="Calibri Light" panose="020F0302020204030204" pitchFamily="34" charset="0"/>
                <a:cs typeface="Calibri Light" panose="020F0302020204030204" pitchFamily="34" charset="0"/>
              </a:rPr>
              <a:t>TECHNOLOGIES</a:t>
            </a:r>
            <a:r>
              <a:rPr lang="en-US" b="1">
                <a:latin typeface="Times New Roman" panose="02020603050405020304" pitchFamily="18" charset="0"/>
                <a:cs typeface="Times New Roman" panose="02020603050405020304" pitchFamily="18" charset="0"/>
              </a:rPr>
              <a:t> </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A345C-BAE3-F593-CFF1-AA1E151A6B85}"/>
              </a:ext>
            </a:extLst>
          </p:cNvPr>
          <p:cNvSpPr>
            <a:spLocks noGrp="1"/>
          </p:cNvSpPr>
          <p:nvPr>
            <p:ph idx="1"/>
          </p:nvPr>
        </p:nvSpPr>
        <p:spPr>
          <a:xfrm>
            <a:off x="2075380" y="2058986"/>
            <a:ext cx="8972030" cy="4480525"/>
          </a:xfrm>
        </p:spPr>
        <p:txBody>
          <a:bodyPr>
            <a:noAutofit/>
          </a:bodyPr>
          <a:lstStyle/>
          <a:p>
            <a:pPr>
              <a:lnSpc>
                <a:spcPct val="150000"/>
              </a:lnSpc>
              <a:buFont typeface="Wingdings" panose="05000000000000000000" pitchFamily="2" charset="2"/>
              <a:buChar char="§"/>
            </a:pPr>
            <a:r>
              <a:rPr lang="en-IN" sz="2600" i="0">
                <a:effectLst/>
                <a:latin typeface="Calibri Light" panose="020F0302020204030204" pitchFamily="34" charset="0"/>
                <a:cs typeface="Calibri Light" panose="020F0302020204030204" pitchFamily="34" charset="0"/>
              </a:rPr>
              <a:t>Azure Data Factory</a:t>
            </a:r>
          </a:p>
          <a:p>
            <a:pPr>
              <a:lnSpc>
                <a:spcPct val="150000"/>
              </a:lnSpc>
              <a:buFont typeface="Wingdings" panose="05000000000000000000" pitchFamily="2" charset="2"/>
              <a:buChar char="§"/>
            </a:pPr>
            <a:r>
              <a:rPr lang="en-IN" sz="2600" i="0">
                <a:effectLst/>
                <a:latin typeface="Calibri Light" panose="020F0302020204030204" pitchFamily="34" charset="0"/>
                <a:cs typeface="Calibri Light" panose="020F0302020204030204" pitchFamily="34" charset="0"/>
              </a:rPr>
              <a:t>Azure Data Lake Gen2</a:t>
            </a:r>
          </a:p>
          <a:p>
            <a:pPr marL="0" indent="0">
              <a:lnSpc>
                <a:spcPct val="150000"/>
              </a:lnSpc>
              <a:buNone/>
            </a:pPr>
            <a:r>
              <a:rPr lang="en-IN" sz="2600">
                <a:latin typeface="Calibri Light" panose="020F0302020204030204" pitchFamily="34" charset="0"/>
                <a:cs typeface="Calibri Light" panose="020F0302020204030204" pitchFamily="34" charset="0"/>
              </a:rPr>
              <a:t>       -Blob Storage</a:t>
            </a:r>
          </a:p>
          <a:p>
            <a:pPr>
              <a:lnSpc>
                <a:spcPct val="150000"/>
              </a:lnSpc>
              <a:buFont typeface="Wingdings" panose="05000000000000000000" pitchFamily="2" charset="2"/>
              <a:buChar char="§"/>
            </a:pPr>
            <a:r>
              <a:rPr lang="en-IN" sz="2600" i="0">
                <a:effectLst/>
                <a:latin typeface="Calibri Light" panose="020F0302020204030204" pitchFamily="34" charset="0"/>
                <a:cs typeface="Calibri Light" panose="020F0302020204030204" pitchFamily="34" charset="0"/>
              </a:rPr>
              <a:t>SQL </a:t>
            </a:r>
            <a:r>
              <a:rPr lang="en-IN" sz="2600">
                <a:latin typeface="Calibri Light" panose="020F0302020204030204" pitchFamily="34" charset="0"/>
                <a:cs typeface="Calibri Light" panose="020F0302020204030204" pitchFamily="34" charset="0"/>
              </a:rPr>
              <a:t>Server</a:t>
            </a:r>
          </a:p>
          <a:p>
            <a:pPr>
              <a:lnSpc>
                <a:spcPct val="150000"/>
              </a:lnSpc>
              <a:buFont typeface="Wingdings" panose="05000000000000000000" pitchFamily="2" charset="2"/>
              <a:buChar char="§"/>
            </a:pPr>
            <a:r>
              <a:rPr lang="en-IN" sz="2600" i="0">
                <a:effectLst/>
                <a:latin typeface="Calibri Light" panose="020F0302020204030204" pitchFamily="34" charset="0"/>
                <a:cs typeface="Calibri Light" panose="020F0302020204030204" pitchFamily="34" charset="0"/>
              </a:rPr>
              <a:t>SQL Database </a:t>
            </a:r>
          </a:p>
          <a:p>
            <a:pPr>
              <a:lnSpc>
                <a:spcPct val="150000"/>
              </a:lnSpc>
              <a:buFont typeface="Wingdings" panose="05000000000000000000" pitchFamily="2" charset="2"/>
              <a:buChar char="§"/>
            </a:pPr>
            <a:r>
              <a:rPr lang="en-IN" sz="2600">
                <a:latin typeface="Calibri Light" panose="020F0302020204030204" pitchFamily="34" charset="0"/>
                <a:cs typeface="Calibri Light" panose="020F0302020204030204" pitchFamily="34" charset="0"/>
              </a:rPr>
              <a:t>Power BI</a:t>
            </a:r>
          </a:p>
        </p:txBody>
      </p:sp>
      <p:pic>
        <p:nvPicPr>
          <p:cNvPr id="5" name="Picture 6" descr="Rectangle (49)">
            <a:extLst>
              <a:ext uri="{FF2B5EF4-FFF2-40B4-BE49-F238E27FC236}">
                <a16:creationId xmlns:a16="http://schemas.microsoft.com/office/drawing/2014/main" id="{43FDA727-B91B-A85B-3FBA-CEDB14442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49" y="149456"/>
            <a:ext cx="1624976" cy="6123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63C9228-E971-81DB-B13F-AC8E1921F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590" y="2001166"/>
            <a:ext cx="1224945" cy="6427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9792C350-290C-0A6B-C13B-FAA660075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535" y="2845177"/>
            <a:ext cx="1415586" cy="742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0CB5EF-EBC5-F48C-1E88-02FD63E84B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167" y="4903868"/>
            <a:ext cx="562321" cy="746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F378F892-D1BA-FE25-FAF4-DDAB18EA12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535" y="3994197"/>
            <a:ext cx="1315774" cy="9096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2165C28-8C07-3115-AAE2-4B48DA3523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851" y="5565953"/>
            <a:ext cx="1087080" cy="107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2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0A54-3F61-1B49-F1A0-6697BA74CF3A}"/>
              </a:ext>
            </a:extLst>
          </p:cNvPr>
          <p:cNvSpPr>
            <a:spLocks noGrp="1"/>
          </p:cNvSpPr>
          <p:nvPr>
            <p:ph type="title"/>
          </p:nvPr>
        </p:nvSpPr>
        <p:spPr>
          <a:xfrm>
            <a:off x="1027113" y="11299"/>
            <a:ext cx="9905998" cy="1478570"/>
          </a:xfrm>
        </p:spPr>
        <p:txBody>
          <a:bodyPr>
            <a:normAutofit/>
          </a:bodyPr>
          <a:lstStyle/>
          <a:p>
            <a:pPr algn="ctr"/>
            <a:r>
              <a:rPr lang="en-US" sz="4000" b="1">
                <a:latin typeface="Calibri Light" panose="020F0302020204030204" pitchFamily="34" charset="0"/>
                <a:cs typeface="Calibri Light" panose="020F0302020204030204" pitchFamily="34" charset="0"/>
              </a:rPr>
              <a:t>architecture</a:t>
            </a:r>
            <a:endParaRPr lang="en-IN" sz="4000" b="1">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4C6996E0-40DD-891F-49EB-B8B5C7BFEA8B}"/>
              </a:ext>
            </a:extLst>
          </p:cNvPr>
          <p:cNvSpPr>
            <a:spLocks noGrp="1"/>
          </p:cNvSpPr>
          <p:nvPr>
            <p:ph idx="1"/>
          </p:nvPr>
        </p:nvSpPr>
        <p:spPr/>
        <p:txBody>
          <a:bodyPr/>
          <a:lstStyle/>
          <a:p>
            <a:endParaRPr lang="en-IN"/>
          </a:p>
        </p:txBody>
      </p:sp>
      <p:pic>
        <p:nvPicPr>
          <p:cNvPr id="4" name="Picture 3" descr="Data pipeline">
            <a:extLst>
              <a:ext uri="{FF2B5EF4-FFF2-40B4-BE49-F238E27FC236}">
                <a16:creationId xmlns:a16="http://schemas.microsoft.com/office/drawing/2014/main" id="{ABA89D40-6917-4174-ECFD-13392A6022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1352550"/>
            <a:ext cx="10023475" cy="4438651"/>
          </a:xfrm>
          <a:prstGeom prst="rect">
            <a:avLst/>
          </a:prstGeom>
          <a:noFill/>
          <a:ln>
            <a:noFill/>
          </a:ln>
        </p:spPr>
      </p:pic>
      <p:pic>
        <p:nvPicPr>
          <p:cNvPr id="6" name="Picture 6" descr="Rectangle (49)">
            <a:extLst>
              <a:ext uri="{FF2B5EF4-FFF2-40B4-BE49-F238E27FC236}">
                <a16:creationId xmlns:a16="http://schemas.microsoft.com/office/drawing/2014/main" id="{D2D2CEE0-3C98-4684-4438-7B190582F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9" y="138275"/>
            <a:ext cx="1624976" cy="6123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A0B9B2-8E0C-6544-F4C5-1D0BFA52C0CB}"/>
              </a:ext>
            </a:extLst>
          </p:cNvPr>
          <p:cNvPicPr>
            <a:picLocks noChangeAspect="1"/>
          </p:cNvPicPr>
          <p:nvPr/>
        </p:nvPicPr>
        <p:blipFill>
          <a:blip r:embed="rId4"/>
          <a:stretch>
            <a:fillRect/>
          </a:stretch>
        </p:blipFill>
        <p:spPr>
          <a:xfrm>
            <a:off x="1516574" y="3619653"/>
            <a:ext cx="867032" cy="867032"/>
          </a:xfrm>
          <a:prstGeom prst="rect">
            <a:avLst/>
          </a:prstGeom>
        </p:spPr>
      </p:pic>
    </p:spTree>
    <p:extLst>
      <p:ext uri="{BB962C8B-B14F-4D97-AF65-F5344CB8AC3E}">
        <p14:creationId xmlns:p14="http://schemas.microsoft.com/office/powerpoint/2010/main" val="150001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108D-3C11-7462-A5FD-8E8A48E1D489}"/>
              </a:ext>
            </a:extLst>
          </p:cNvPr>
          <p:cNvSpPr>
            <a:spLocks noGrp="1"/>
          </p:cNvSpPr>
          <p:nvPr>
            <p:ph type="title"/>
          </p:nvPr>
        </p:nvSpPr>
        <p:spPr/>
        <p:txBody>
          <a:bodyPr>
            <a:normAutofit/>
          </a:bodyPr>
          <a:lstStyle/>
          <a:p>
            <a:pPr algn="ctr"/>
            <a:r>
              <a:rPr lang="en-US" sz="4000">
                <a:latin typeface="Calibri Light" panose="020F0302020204030204" pitchFamily="34" charset="0"/>
                <a:cs typeface="Calibri Light" panose="020F0302020204030204" pitchFamily="34" charset="0"/>
              </a:rPr>
              <a:t>Azure Data Factory Pipeline</a:t>
            </a:r>
            <a:endParaRPr lang="en-IN" sz="4000">
              <a:latin typeface="Calibri Light" panose="020F0302020204030204" pitchFamily="34" charset="0"/>
              <a:cs typeface="Calibri Light" panose="020F0302020204030204" pitchFamily="34" charset="0"/>
            </a:endParaRPr>
          </a:p>
        </p:txBody>
      </p:sp>
      <p:pic>
        <p:nvPicPr>
          <p:cNvPr id="6" name="Picture 5" descr="Rectangle (49)">
            <a:extLst>
              <a:ext uri="{FF2B5EF4-FFF2-40B4-BE49-F238E27FC236}">
                <a16:creationId xmlns:a16="http://schemas.microsoft.com/office/drawing/2014/main" id="{5C71F04E-0B6A-2C46-229A-2D2856310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85" y="185574"/>
            <a:ext cx="1624976" cy="6123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8673E6-046A-87F4-7171-D19FC22002BB}"/>
              </a:ext>
            </a:extLst>
          </p:cNvPr>
          <p:cNvPicPr>
            <a:picLocks noChangeAspect="1"/>
          </p:cNvPicPr>
          <p:nvPr/>
        </p:nvPicPr>
        <p:blipFill rotWithShape="1">
          <a:blip r:embed="rId4"/>
          <a:srcRect l="25589" t="35955" r="6702" b="21948"/>
          <a:stretch/>
        </p:blipFill>
        <p:spPr>
          <a:xfrm>
            <a:off x="1211180" y="2097088"/>
            <a:ext cx="9766464" cy="3367334"/>
          </a:xfrm>
          <a:prstGeom prst="rect">
            <a:avLst/>
          </a:prstGeom>
        </p:spPr>
      </p:pic>
    </p:spTree>
    <p:extLst>
      <p:ext uri="{BB962C8B-B14F-4D97-AF65-F5344CB8AC3E}">
        <p14:creationId xmlns:p14="http://schemas.microsoft.com/office/powerpoint/2010/main" val="265528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0F3-16EE-73DB-114A-D68F42C5B631}"/>
              </a:ext>
            </a:extLst>
          </p:cNvPr>
          <p:cNvSpPr>
            <a:spLocks noGrp="1"/>
          </p:cNvSpPr>
          <p:nvPr>
            <p:ph type="title"/>
          </p:nvPr>
        </p:nvSpPr>
        <p:spPr>
          <a:xfrm>
            <a:off x="1357170" y="688367"/>
            <a:ext cx="9742486" cy="1139523"/>
          </a:xfrm>
        </p:spPr>
        <p:txBody>
          <a:bodyPr>
            <a:normAutofit/>
          </a:bodyPr>
          <a:lstStyle/>
          <a:p>
            <a:pPr algn="ctr"/>
            <a:r>
              <a:rPr lang="en-US" sz="4000" b="1">
                <a:latin typeface="Calibri Light" panose="020F0302020204030204" pitchFamily="34" charset="0"/>
                <a:cs typeface="Calibri Light" panose="020F0302020204030204" pitchFamily="34" charset="0"/>
              </a:rPr>
              <a:t>Transformation using DATA flows</a:t>
            </a:r>
            <a:endParaRPr lang="en-IN" sz="4000" b="1">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F068C1D4-DCA4-6948-E7CF-18CAD85ED9F2}"/>
              </a:ext>
            </a:extLst>
          </p:cNvPr>
          <p:cNvPicPr>
            <a:picLocks noGrp="1" noChangeAspect="1"/>
          </p:cNvPicPr>
          <p:nvPr>
            <p:ph idx="1"/>
          </p:nvPr>
        </p:nvPicPr>
        <p:blipFill rotWithShape="1">
          <a:blip r:embed="rId2"/>
          <a:srcRect l="4489" t="32661" r="3075" b="36210"/>
          <a:stretch/>
        </p:blipFill>
        <p:spPr>
          <a:xfrm>
            <a:off x="993730" y="2126749"/>
            <a:ext cx="10469365" cy="3041152"/>
          </a:xfrm>
        </p:spPr>
      </p:pic>
      <p:pic>
        <p:nvPicPr>
          <p:cNvPr id="7" name="Picture 6" descr="Rectangle (49)">
            <a:extLst>
              <a:ext uri="{FF2B5EF4-FFF2-40B4-BE49-F238E27FC236}">
                <a16:creationId xmlns:a16="http://schemas.microsoft.com/office/drawing/2014/main" id="{E066B373-266A-E5D9-140E-6213BDAA8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789" y="83353"/>
            <a:ext cx="1624976" cy="61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1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D1AA-07FA-0564-DDD6-A61BB82F43B3}"/>
              </a:ext>
            </a:extLst>
          </p:cNvPr>
          <p:cNvSpPr>
            <a:spLocks noGrp="1"/>
          </p:cNvSpPr>
          <p:nvPr>
            <p:ph type="title"/>
          </p:nvPr>
        </p:nvSpPr>
        <p:spPr>
          <a:xfrm>
            <a:off x="1053959" y="-254000"/>
            <a:ext cx="9905998" cy="1478570"/>
          </a:xfrm>
        </p:spPr>
        <p:txBody>
          <a:bodyPr>
            <a:normAutofit/>
          </a:bodyPr>
          <a:lstStyle/>
          <a:p>
            <a:pPr algn="ctr"/>
            <a:r>
              <a:rPr lang="en-US" sz="4000" b="1">
                <a:latin typeface="Calibri Light" panose="020F0302020204030204" pitchFamily="34" charset="0"/>
                <a:cs typeface="Calibri Light" panose="020F0302020204030204" pitchFamily="34" charset="0"/>
              </a:rPr>
              <a:t>DASHBOARDS</a:t>
            </a:r>
            <a:endParaRPr lang="en-IN" sz="4000" b="1">
              <a:latin typeface="Calibri Light" panose="020F0302020204030204" pitchFamily="34" charset="0"/>
              <a:cs typeface="Calibri Light" panose="020F0302020204030204" pitchFamily="34" charset="0"/>
            </a:endParaRPr>
          </a:p>
        </p:txBody>
      </p:sp>
      <p:pic>
        <p:nvPicPr>
          <p:cNvPr id="5" name="Content Placeholder 4" descr="A screenshot of a computer">
            <a:extLst>
              <a:ext uri="{FF2B5EF4-FFF2-40B4-BE49-F238E27FC236}">
                <a16:creationId xmlns:a16="http://schemas.microsoft.com/office/drawing/2014/main" id="{75BC52E5-F7F5-16AD-D6A9-075F1F89F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48" y="1538170"/>
            <a:ext cx="5625644" cy="3688423"/>
          </a:xfrm>
        </p:spPr>
      </p:pic>
      <p:pic>
        <p:nvPicPr>
          <p:cNvPr id="6" name="Picture 5" descr="Rectangle (49)">
            <a:extLst>
              <a:ext uri="{FF2B5EF4-FFF2-40B4-BE49-F238E27FC236}">
                <a16:creationId xmlns:a16="http://schemas.microsoft.com/office/drawing/2014/main" id="{4496DE45-A887-2D9B-D969-FE7C2E137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9" y="59600"/>
            <a:ext cx="1624976" cy="6123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DAB7EA-6049-6446-6AAB-0EDCCD155384}"/>
              </a:ext>
            </a:extLst>
          </p:cNvPr>
          <p:cNvPicPr>
            <a:picLocks noChangeAspect="1"/>
          </p:cNvPicPr>
          <p:nvPr/>
        </p:nvPicPr>
        <p:blipFill rotWithShape="1">
          <a:blip r:embed="rId4"/>
          <a:srcRect l="11714" t="15697" r="16742" b="14398"/>
          <a:stretch/>
        </p:blipFill>
        <p:spPr>
          <a:xfrm>
            <a:off x="6096000" y="1538169"/>
            <a:ext cx="5924764" cy="3688424"/>
          </a:xfrm>
          <a:prstGeom prst="rect">
            <a:avLst/>
          </a:prstGeom>
        </p:spPr>
      </p:pic>
    </p:spTree>
    <p:extLst>
      <p:ext uri="{BB962C8B-B14F-4D97-AF65-F5344CB8AC3E}">
        <p14:creationId xmlns:p14="http://schemas.microsoft.com/office/powerpoint/2010/main" val="81719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0E68-5F14-935F-8BDD-C1C59C836225}"/>
              </a:ext>
            </a:extLst>
          </p:cNvPr>
          <p:cNvSpPr>
            <a:spLocks noGrp="1"/>
          </p:cNvSpPr>
          <p:nvPr>
            <p:ph type="ctrTitle"/>
          </p:nvPr>
        </p:nvSpPr>
        <p:spPr>
          <a:xfrm>
            <a:off x="1876424" y="1419226"/>
            <a:ext cx="8791575" cy="2133599"/>
          </a:xfrm>
        </p:spPr>
        <p:txBody>
          <a:bodyPr>
            <a:normAutofit/>
          </a:bodyPr>
          <a:lstStyle/>
          <a:p>
            <a:pPr algn="ctr"/>
            <a:r>
              <a:rPr lang="en-US" sz="6600" b="1">
                <a:latin typeface="Calibri Light" panose="020F0302020204030204" pitchFamily="34" charset="0"/>
                <a:cs typeface="Calibri Light" panose="020F0302020204030204" pitchFamily="34" charset="0"/>
              </a:rPr>
              <a:t>THANK YOU</a:t>
            </a:r>
            <a:endParaRPr lang="en-IN" sz="6600" b="1">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67875042-298B-89F5-1AD3-175731B062BD}"/>
              </a:ext>
            </a:extLst>
          </p:cNvPr>
          <p:cNvPicPr>
            <a:picLocks noChangeAspect="1"/>
          </p:cNvPicPr>
          <p:nvPr/>
        </p:nvPicPr>
        <p:blipFill>
          <a:blip r:embed="rId2"/>
          <a:stretch>
            <a:fillRect/>
          </a:stretch>
        </p:blipFill>
        <p:spPr>
          <a:xfrm>
            <a:off x="2364253" y="48802"/>
            <a:ext cx="1627773" cy="609653"/>
          </a:xfrm>
          <a:prstGeom prst="rect">
            <a:avLst/>
          </a:prstGeom>
        </p:spPr>
      </p:pic>
    </p:spTree>
    <p:extLst>
      <p:ext uri="{BB962C8B-B14F-4D97-AF65-F5344CB8AC3E}">
        <p14:creationId xmlns:p14="http://schemas.microsoft.com/office/powerpoint/2010/main" val="1254052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136</Words>
  <Application>Microsoft Office PowerPoint</Application>
  <PresentationFormat>Widescreen</PresentationFormat>
  <Paragraphs>22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 Light</vt:lpstr>
      <vt:lpstr>Times New Roman</vt:lpstr>
      <vt:lpstr>Tw Cen MT</vt:lpstr>
      <vt:lpstr>Wingdings</vt:lpstr>
      <vt:lpstr>Circuit</vt:lpstr>
      <vt:lpstr>                COVID-19 data analytics   </vt:lpstr>
      <vt:lpstr>PowerPoint Presentation</vt:lpstr>
      <vt:lpstr>TECHNOLOGIES </vt:lpstr>
      <vt:lpstr>architecture</vt:lpstr>
      <vt:lpstr>Azure Data Factory Pipeline</vt:lpstr>
      <vt:lpstr>Transformation using DATA flows</vt:lpstr>
      <vt:lpstr>DASHBOARDS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analytics   Use case - COVID-19 data analytics and reporting with Azure Databricks and Azure SQL</dc:title>
  <dc:creator>Anuya Labdi</dc:creator>
  <cp:lastModifiedBy>Nupur Agrawal</cp:lastModifiedBy>
  <cp:revision>1</cp:revision>
  <dcterms:created xsi:type="dcterms:W3CDTF">2024-02-16T13:12:24Z</dcterms:created>
  <dcterms:modified xsi:type="dcterms:W3CDTF">2024-02-22T05:46:54Z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4186ff-6105-49c9-a34e-39b846c71822_Enabled">
    <vt:lpwstr>true</vt:lpwstr>
  </property>
  <property fmtid="{D5CDD505-2E9C-101B-9397-08002B2CF9AE}" pid="3" name="MSIP_Label_6e4186ff-6105-49c9-a34e-39b846c71822_SetDate">
    <vt:lpwstr>2024-02-18T07:04:35Z</vt:lpwstr>
  </property>
  <property fmtid="{D5CDD505-2E9C-101B-9397-08002B2CF9AE}" pid="4" name="MSIP_Label_6e4186ff-6105-49c9-a34e-39b846c71822_Method">
    <vt:lpwstr>Standard</vt:lpwstr>
  </property>
  <property fmtid="{D5CDD505-2E9C-101B-9397-08002B2CF9AE}" pid="5" name="MSIP_Label_6e4186ff-6105-49c9-a34e-39b846c71822_Name">
    <vt:lpwstr>Internal</vt:lpwstr>
  </property>
  <property fmtid="{D5CDD505-2E9C-101B-9397-08002B2CF9AE}" pid="6" name="MSIP_Label_6e4186ff-6105-49c9-a34e-39b846c71822_SiteId">
    <vt:lpwstr>5501edf8-56e7-47c5-8cde-a3f87fe1ec0d</vt:lpwstr>
  </property>
  <property fmtid="{D5CDD505-2E9C-101B-9397-08002B2CF9AE}" pid="7" name="MSIP_Label_6e4186ff-6105-49c9-a34e-39b846c71822_ActionId">
    <vt:lpwstr>d15c0eaf-c4c2-4caf-8666-07eebbf8dddb</vt:lpwstr>
  </property>
  <property fmtid="{D5CDD505-2E9C-101B-9397-08002B2CF9AE}" pid="8" name="MSIP_Label_6e4186ff-6105-49c9-a34e-39b846c71822_ContentBits">
    <vt:lpwstr>0</vt:lpwstr>
  </property>
</Properties>
</file>