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44" Type="http://schemas.openxmlformats.org/officeDocument/2006/relationships/font" Target="fonts/SourceCodePro-bold.fntdata"/><Relationship Id="rId21" Type="http://schemas.openxmlformats.org/officeDocument/2006/relationships/slide" Target="slides/slide17.xml"/><Relationship Id="rId43" Type="http://schemas.openxmlformats.org/officeDocument/2006/relationships/font" Target="fonts/SourceCodePro-regular.fntdata"/><Relationship Id="rId24" Type="http://schemas.openxmlformats.org/officeDocument/2006/relationships/slide" Target="slides/slide20.xml"/><Relationship Id="rId46" Type="http://schemas.openxmlformats.org/officeDocument/2006/relationships/font" Target="fonts/SourceCodePro-boldItalic.fntdata"/><Relationship Id="rId23" Type="http://schemas.openxmlformats.org/officeDocument/2006/relationships/slide" Target="slides/slide19.xml"/><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swald-bold.fntdata"/><Relationship Id="rId25" Type="http://schemas.openxmlformats.org/officeDocument/2006/relationships/slide" Target="slides/slide21.xml"/><Relationship Id="rId47" Type="http://schemas.openxmlformats.org/officeDocument/2006/relationships/font" Target="fonts/Oswald-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fae2a16a_2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afae2a16a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afae2a16a_2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afae2a16a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afae2a16a_2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afae2a16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afae2a16a_3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afae2a16a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afae2a16a_2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afae2a16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afae2a16a_2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afae2a16a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afae2a16a_2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afae2a16a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afae2a16a_2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afae2a16a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afae2a16a_2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afae2a16a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afae2a16a_2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afae2a16a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afae2a16a_2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afae2a16a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afae2a16a_2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afae2a16a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afae2a16a_2_2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afae2a16a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afae2a16a_2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afae2a16a_2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afae2a16a_2_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afae2a16a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afae2a16a_2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afae2a16a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afae2a16a_2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afae2a16a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afae2a16a_3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afae2a16a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afae2a16a_2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afae2a16a_2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afae2a16a_2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afae2a16a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afae2a16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afae2a16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afae2a16a_2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afae2a16a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fae2a16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fae2a16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afae2a16a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afae2a16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afae2a16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afae2a1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24.jp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jpg"/><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jpg"/><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1.jpg"/><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4.jpg"/><Relationship Id="rId4" Type="http://schemas.openxmlformats.org/officeDocument/2006/relationships/image" Target="../media/image3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7.jp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5.jpg"/><Relationship Id="rId4" Type="http://schemas.openxmlformats.org/officeDocument/2006/relationships/image" Target="../media/image3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ctrTitle"/>
          </p:nvPr>
        </p:nvSpPr>
        <p:spPr>
          <a:xfrm>
            <a:off x="1203750" y="297125"/>
            <a:ext cx="67365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00000"/>
                </a:solidFill>
                <a:latin typeface="Oswald"/>
                <a:ea typeface="Oswald"/>
                <a:cs typeface="Oswald"/>
                <a:sym typeface="Oswald"/>
              </a:rPr>
              <a:t>CampusKart (OLX for IIT Ropar) DEP.X5</a:t>
            </a:r>
            <a:endParaRPr sz="6000">
              <a:solidFill>
                <a:srgbClr val="000000"/>
              </a:solidFill>
              <a:latin typeface="Oswald"/>
              <a:ea typeface="Oswald"/>
              <a:cs typeface="Oswald"/>
              <a:sym typeface="Oswald"/>
            </a:endParaRPr>
          </a:p>
          <a:p>
            <a:pPr indent="0" lvl="0" marL="0" rtl="0" algn="l">
              <a:spcBef>
                <a:spcPts val="0"/>
              </a:spcBef>
              <a:spcAft>
                <a:spcPts val="0"/>
              </a:spcAft>
              <a:buNone/>
            </a:pPr>
            <a:r>
              <a:t/>
            </a:r>
            <a:endParaRPr>
              <a:solidFill>
                <a:srgbClr val="000000"/>
              </a:solidFill>
            </a:endParaRPr>
          </a:p>
        </p:txBody>
      </p:sp>
      <p:sp>
        <p:nvSpPr>
          <p:cNvPr id="89" name="Google Shape;89;p12"/>
          <p:cNvSpPr txBox="1"/>
          <p:nvPr/>
        </p:nvSpPr>
        <p:spPr>
          <a:xfrm>
            <a:off x="124500" y="3255975"/>
            <a:ext cx="8895000" cy="1154400"/>
          </a:xfrm>
          <a:prstGeom prst="rect">
            <a:avLst/>
          </a:prstGeom>
          <a:noFill/>
          <a:ln>
            <a:noFill/>
          </a:ln>
        </p:spPr>
        <p:txBody>
          <a:bodyPr anchorCtr="0" anchor="t" bIns="91425" lIns="91425" spcFirstLastPara="1" rIns="91425" wrap="square" tIns="91425">
            <a:spAutoFit/>
          </a:bodyPr>
          <a:lstStyle/>
          <a:p>
            <a:pPr indent="-361950" lvl="0" marL="2628900" rtl="0" algn="l">
              <a:spcBef>
                <a:spcPts val="0"/>
              </a:spcBef>
              <a:spcAft>
                <a:spcPts val="0"/>
              </a:spcAft>
              <a:buClr>
                <a:srgbClr val="424242"/>
              </a:buClr>
              <a:buSzPts val="2100"/>
              <a:buFont typeface="Oswald"/>
              <a:buChar char="●"/>
            </a:pPr>
            <a:r>
              <a:rPr lang="en" sz="2100">
                <a:solidFill>
                  <a:srgbClr val="424242"/>
                </a:solidFill>
                <a:latin typeface="Oswald"/>
                <a:ea typeface="Oswald"/>
                <a:cs typeface="Oswald"/>
                <a:sym typeface="Oswald"/>
              </a:rPr>
              <a:t>Antara Agarwal - 2019CSB1076</a:t>
            </a:r>
            <a:endParaRPr sz="2100">
              <a:solidFill>
                <a:srgbClr val="424242"/>
              </a:solidFill>
              <a:latin typeface="Oswald"/>
              <a:ea typeface="Oswald"/>
              <a:cs typeface="Oswald"/>
              <a:sym typeface="Oswald"/>
            </a:endParaRPr>
          </a:p>
          <a:p>
            <a:pPr indent="-361950" lvl="0" marL="2628900" rtl="0" algn="l">
              <a:spcBef>
                <a:spcPts val="0"/>
              </a:spcBef>
              <a:spcAft>
                <a:spcPts val="0"/>
              </a:spcAft>
              <a:buClr>
                <a:srgbClr val="424242"/>
              </a:buClr>
              <a:buSzPts val="2100"/>
              <a:buFont typeface="Oswald"/>
              <a:buChar char="●"/>
            </a:pPr>
            <a:r>
              <a:rPr lang="en" sz="2100">
                <a:solidFill>
                  <a:srgbClr val="424242"/>
                </a:solidFill>
                <a:latin typeface="Oswald"/>
                <a:ea typeface="Oswald"/>
                <a:cs typeface="Oswald"/>
                <a:sym typeface="Oswald"/>
              </a:rPr>
              <a:t>Krithika Goyal - 2019CSB1094 </a:t>
            </a:r>
            <a:endParaRPr sz="2100">
              <a:solidFill>
                <a:srgbClr val="424242"/>
              </a:solidFill>
              <a:latin typeface="Oswald"/>
              <a:ea typeface="Oswald"/>
              <a:cs typeface="Oswald"/>
              <a:sym typeface="Oswald"/>
            </a:endParaRPr>
          </a:p>
          <a:p>
            <a:pPr indent="-361950" lvl="0" marL="2628900" rtl="0" algn="l">
              <a:spcBef>
                <a:spcPts val="0"/>
              </a:spcBef>
              <a:spcAft>
                <a:spcPts val="0"/>
              </a:spcAft>
              <a:buClr>
                <a:srgbClr val="424242"/>
              </a:buClr>
              <a:buSzPts val="2100"/>
              <a:buFont typeface="Oswald"/>
              <a:buChar char="●"/>
            </a:pPr>
            <a:r>
              <a:rPr lang="en" sz="2100">
                <a:solidFill>
                  <a:srgbClr val="424242"/>
                </a:solidFill>
                <a:latin typeface="Oswald"/>
                <a:ea typeface="Oswald"/>
                <a:cs typeface="Oswald"/>
                <a:sym typeface="Oswald"/>
              </a:rPr>
              <a:t>Nupur Rathi - 2019CSB1104 </a:t>
            </a:r>
            <a:endParaRPr sz="2100">
              <a:solidFill>
                <a:srgbClr val="42424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1"/>
          <p:cNvSpPr txBox="1"/>
          <p:nvPr/>
        </p:nvSpPr>
        <p:spPr>
          <a:xfrm>
            <a:off x="4223275" y="2124350"/>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Show</a:t>
            </a:r>
            <a:r>
              <a:rPr lang="en">
                <a:latin typeface="Lato"/>
                <a:ea typeface="Lato"/>
                <a:cs typeface="Lato"/>
                <a:sym typeface="Lato"/>
              </a:rPr>
              <a:t> Password Button</a:t>
            </a:r>
            <a:endParaRPr>
              <a:latin typeface="Lato"/>
              <a:ea typeface="Lato"/>
              <a:cs typeface="Lato"/>
              <a:sym typeface="Lato"/>
            </a:endParaRPr>
          </a:p>
        </p:txBody>
      </p:sp>
      <p:sp>
        <p:nvSpPr>
          <p:cNvPr id="163" name="Google Shape;163;p21"/>
          <p:cNvSpPr txBox="1"/>
          <p:nvPr/>
        </p:nvSpPr>
        <p:spPr>
          <a:xfrm>
            <a:off x="4055025" y="276145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Password must be at least 6 characters long</a:t>
            </a:r>
            <a:endParaRPr>
              <a:latin typeface="Lato"/>
              <a:ea typeface="Lato"/>
              <a:cs typeface="Lato"/>
              <a:sym typeface="Lato"/>
            </a:endParaRPr>
          </a:p>
        </p:txBody>
      </p:sp>
      <p:sp>
        <p:nvSpPr>
          <p:cNvPr id="164" name="Google Shape;164;p21"/>
          <p:cNvSpPr txBox="1"/>
          <p:nvPr/>
        </p:nvSpPr>
        <p:spPr>
          <a:xfrm>
            <a:off x="4836775" y="247725"/>
            <a:ext cx="20055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Registration</a:t>
            </a:r>
            <a:r>
              <a:rPr b="1" lang="en" u="sng">
                <a:latin typeface="Lato"/>
                <a:ea typeface="Lato"/>
                <a:cs typeface="Lato"/>
                <a:sym typeface="Lato"/>
              </a:rPr>
              <a:t> Screen</a:t>
            </a:r>
            <a:r>
              <a:rPr b="1" lang="en">
                <a:latin typeface="Lato"/>
                <a:ea typeface="Lato"/>
                <a:cs typeface="Lato"/>
                <a:sym typeface="Lato"/>
              </a:rPr>
              <a:t> </a:t>
            </a:r>
            <a:r>
              <a:rPr lang="en">
                <a:latin typeface="Lato"/>
                <a:ea typeface="Lato"/>
                <a:cs typeface="Lato"/>
                <a:sym typeface="Lato"/>
              </a:rPr>
              <a:t>with email verification</a:t>
            </a:r>
            <a:endParaRPr>
              <a:latin typeface="Lato"/>
              <a:ea typeface="Lato"/>
              <a:cs typeface="Lato"/>
              <a:sym typeface="Lato"/>
            </a:endParaRPr>
          </a:p>
        </p:txBody>
      </p:sp>
      <p:pic>
        <p:nvPicPr>
          <p:cNvPr id="165" name="Google Shape;165;p21"/>
          <p:cNvPicPr preferRelativeResize="0"/>
          <p:nvPr/>
        </p:nvPicPr>
        <p:blipFill>
          <a:blip r:embed="rId3">
            <a:alphaModFix/>
          </a:blip>
          <a:stretch>
            <a:fillRect/>
          </a:stretch>
        </p:blipFill>
        <p:spPr>
          <a:xfrm>
            <a:off x="734150" y="152400"/>
            <a:ext cx="2178361" cy="4838702"/>
          </a:xfrm>
          <a:prstGeom prst="rect">
            <a:avLst/>
          </a:prstGeom>
          <a:noFill/>
          <a:ln cap="flat" cmpd="sng" w="9525">
            <a:solidFill>
              <a:srgbClr val="000000"/>
            </a:solidFill>
            <a:prstDash val="solid"/>
            <a:round/>
            <a:headEnd len="sm" w="sm" type="none"/>
            <a:tailEnd len="sm" w="sm" type="none"/>
          </a:ln>
        </p:spPr>
      </p:pic>
      <p:cxnSp>
        <p:nvCxnSpPr>
          <p:cNvPr id="166" name="Google Shape;166;p21"/>
          <p:cNvCxnSpPr/>
          <p:nvPr/>
        </p:nvCxnSpPr>
        <p:spPr>
          <a:xfrm>
            <a:off x="2688775" y="2324000"/>
            <a:ext cx="1462800" cy="900"/>
          </a:xfrm>
          <a:prstGeom prst="straightConnector1">
            <a:avLst/>
          </a:prstGeom>
          <a:noFill/>
          <a:ln cap="flat" cmpd="sng" w="9525">
            <a:solidFill>
              <a:srgbClr val="000000"/>
            </a:solidFill>
            <a:prstDash val="solid"/>
            <a:round/>
            <a:headEnd len="med" w="med" type="none"/>
            <a:tailEnd len="med" w="med" type="triangle"/>
          </a:ln>
        </p:spPr>
      </p:cxnSp>
      <p:cxnSp>
        <p:nvCxnSpPr>
          <p:cNvPr id="167" name="Google Shape;167;p21"/>
          <p:cNvCxnSpPr/>
          <p:nvPr/>
        </p:nvCxnSpPr>
        <p:spPr>
          <a:xfrm>
            <a:off x="2688775" y="1886550"/>
            <a:ext cx="1462800" cy="900"/>
          </a:xfrm>
          <a:prstGeom prst="straightConnector1">
            <a:avLst/>
          </a:prstGeom>
          <a:noFill/>
          <a:ln cap="flat" cmpd="sng" w="9525">
            <a:solidFill>
              <a:srgbClr val="000000"/>
            </a:solidFill>
            <a:prstDash val="solid"/>
            <a:round/>
            <a:headEnd len="med" w="med" type="none"/>
            <a:tailEnd len="med" w="med" type="triangle"/>
          </a:ln>
        </p:spPr>
      </p:cxnSp>
      <p:sp>
        <p:nvSpPr>
          <p:cNvPr id="168" name="Google Shape;168;p21"/>
          <p:cNvSpPr txBox="1"/>
          <p:nvPr/>
        </p:nvSpPr>
        <p:spPr>
          <a:xfrm>
            <a:off x="4223275" y="1686900"/>
            <a:ext cx="35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Email</a:t>
            </a:r>
            <a:r>
              <a:rPr lang="en">
                <a:latin typeface="Lato"/>
                <a:ea typeface="Lato"/>
                <a:cs typeface="Lato"/>
                <a:sym typeface="Lato"/>
              </a:rPr>
              <a:t> must be from IIT Ropar Domain</a:t>
            </a:r>
            <a:endParaRPr>
              <a:latin typeface="Lato"/>
              <a:ea typeface="Lato"/>
              <a:cs typeface="Lato"/>
              <a:sym typeface="Lato"/>
            </a:endParaRPr>
          </a:p>
        </p:txBody>
      </p:sp>
      <p:cxnSp>
        <p:nvCxnSpPr>
          <p:cNvPr id="169" name="Google Shape;169;p21"/>
          <p:cNvCxnSpPr>
            <a:endCxn id="163" idx="1"/>
          </p:cNvCxnSpPr>
          <p:nvPr/>
        </p:nvCxnSpPr>
        <p:spPr>
          <a:xfrm>
            <a:off x="1883025" y="2452450"/>
            <a:ext cx="2172000" cy="616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2"/>
          <p:cNvSpPr txBox="1"/>
          <p:nvPr/>
        </p:nvSpPr>
        <p:spPr>
          <a:xfrm>
            <a:off x="4223275" y="2124350"/>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Show Password Button</a:t>
            </a:r>
            <a:endParaRPr>
              <a:latin typeface="Lato"/>
              <a:ea typeface="Lato"/>
              <a:cs typeface="Lato"/>
              <a:sym typeface="Lato"/>
            </a:endParaRPr>
          </a:p>
        </p:txBody>
      </p:sp>
      <p:sp>
        <p:nvSpPr>
          <p:cNvPr id="176" name="Google Shape;176;p22"/>
          <p:cNvSpPr txBox="1"/>
          <p:nvPr/>
        </p:nvSpPr>
        <p:spPr>
          <a:xfrm>
            <a:off x="4881675" y="2853900"/>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Forgot Password </a:t>
            </a:r>
            <a:endParaRPr>
              <a:latin typeface="Lato"/>
              <a:ea typeface="Lato"/>
              <a:cs typeface="Lato"/>
              <a:sym typeface="Lato"/>
            </a:endParaRPr>
          </a:p>
        </p:txBody>
      </p:sp>
      <p:sp>
        <p:nvSpPr>
          <p:cNvPr id="177" name="Google Shape;177;p22"/>
          <p:cNvSpPr txBox="1"/>
          <p:nvPr/>
        </p:nvSpPr>
        <p:spPr>
          <a:xfrm>
            <a:off x="4836775" y="2477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Login </a:t>
            </a:r>
            <a:r>
              <a:rPr b="1" lang="en" u="sng">
                <a:latin typeface="Lato"/>
                <a:ea typeface="Lato"/>
                <a:cs typeface="Lato"/>
                <a:sym typeface="Lato"/>
              </a:rPr>
              <a:t>Screen</a:t>
            </a:r>
            <a:endParaRPr>
              <a:latin typeface="Lato"/>
              <a:ea typeface="Lato"/>
              <a:cs typeface="Lato"/>
              <a:sym typeface="Lato"/>
            </a:endParaRPr>
          </a:p>
        </p:txBody>
      </p:sp>
      <p:sp>
        <p:nvSpPr>
          <p:cNvPr id="178" name="Google Shape;178;p22"/>
          <p:cNvSpPr txBox="1"/>
          <p:nvPr/>
        </p:nvSpPr>
        <p:spPr>
          <a:xfrm>
            <a:off x="4151575" y="1816650"/>
            <a:ext cx="35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Email must be from IIT Ropar Domain</a:t>
            </a:r>
            <a:endParaRPr>
              <a:latin typeface="Lato"/>
              <a:ea typeface="Lato"/>
              <a:cs typeface="Lato"/>
              <a:sym typeface="Lato"/>
            </a:endParaRPr>
          </a:p>
        </p:txBody>
      </p:sp>
      <p:cxnSp>
        <p:nvCxnSpPr>
          <p:cNvPr id="179" name="Google Shape;179;p22"/>
          <p:cNvCxnSpPr/>
          <p:nvPr/>
        </p:nvCxnSpPr>
        <p:spPr>
          <a:xfrm>
            <a:off x="1769550" y="3090825"/>
            <a:ext cx="0" cy="531000"/>
          </a:xfrm>
          <a:prstGeom prst="straightConnector1">
            <a:avLst/>
          </a:prstGeom>
          <a:noFill/>
          <a:ln cap="flat" cmpd="sng" w="9525">
            <a:solidFill>
              <a:srgbClr val="000000"/>
            </a:solidFill>
            <a:prstDash val="solid"/>
            <a:round/>
            <a:headEnd len="med" w="med" type="none"/>
            <a:tailEnd len="med" w="med" type="none"/>
          </a:ln>
        </p:spPr>
      </p:cxnSp>
      <p:sp>
        <p:nvSpPr>
          <p:cNvPr id="180" name="Google Shape;180;p22"/>
          <p:cNvSpPr/>
          <p:nvPr/>
        </p:nvSpPr>
        <p:spPr>
          <a:xfrm>
            <a:off x="680400" y="88775"/>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2"/>
          <p:cNvPicPr preferRelativeResize="0"/>
          <p:nvPr/>
        </p:nvPicPr>
        <p:blipFill>
          <a:blip r:embed="rId3">
            <a:alphaModFix/>
          </a:blip>
          <a:stretch>
            <a:fillRect/>
          </a:stretch>
        </p:blipFill>
        <p:spPr>
          <a:xfrm>
            <a:off x="690125" y="88775"/>
            <a:ext cx="2158849" cy="4795351"/>
          </a:xfrm>
          <a:prstGeom prst="rect">
            <a:avLst/>
          </a:prstGeom>
          <a:noFill/>
          <a:ln>
            <a:noFill/>
          </a:ln>
        </p:spPr>
      </p:pic>
      <p:cxnSp>
        <p:nvCxnSpPr>
          <p:cNvPr id="182" name="Google Shape;182;p22"/>
          <p:cNvCxnSpPr/>
          <p:nvPr/>
        </p:nvCxnSpPr>
        <p:spPr>
          <a:xfrm>
            <a:off x="2617075" y="2371200"/>
            <a:ext cx="1534500" cy="600"/>
          </a:xfrm>
          <a:prstGeom prst="straightConnector1">
            <a:avLst/>
          </a:prstGeom>
          <a:noFill/>
          <a:ln cap="flat" cmpd="sng" w="9525">
            <a:solidFill>
              <a:srgbClr val="000000"/>
            </a:solidFill>
            <a:prstDash val="solid"/>
            <a:round/>
            <a:headEnd len="med" w="med" type="none"/>
            <a:tailEnd len="med" w="med" type="triangle"/>
          </a:ln>
        </p:spPr>
      </p:cxnSp>
      <p:cxnSp>
        <p:nvCxnSpPr>
          <p:cNvPr id="183" name="Google Shape;183;p22"/>
          <p:cNvCxnSpPr/>
          <p:nvPr/>
        </p:nvCxnSpPr>
        <p:spPr>
          <a:xfrm>
            <a:off x="2617075" y="2016150"/>
            <a:ext cx="1534500" cy="600"/>
          </a:xfrm>
          <a:prstGeom prst="straightConnector1">
            <a:avLst/>
          </a:prstGeom>
          <a:noFill/>
          <a:ln cap="flat" cmpd="sng" w="9525">
            <a:solidFill>
              <a:srgbClr val="000000"/>
            </a:solidFill>
            <a:prstDash val="solid"/>
            <a:round/>
            <a:headEnd len="med" w="med" type="none"/>
            <a:tailEnd len="med" w="med" type="triangle"/>
          </a:ln>
        </p:spPr>
      </p:cxnSp>
      <p:cxnSp>
        <p:nvCxnSpPr>
          <p:cNvPr id="184" name="Google Shape;184;p22"/>
          <p:cNvCxnSpPr/>
          <p:nvPr/>
        </p:nvCxnSpPr>
        <p:spPr>
          <a:xfrm>
            <a:off x="2073475" y="2997250"/>
            <a:ext cx="2763300" cy="9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3"/>
          <p:cNvSpPr/>
          <p:nvPr/>
        </p:nvSpPr>
        <p:spPr>
          <a:xfrm>
            <a:off x="413475" y="15240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3"/>
          <p:cNvPicPr preferRelativeResize="0"/>
          <p:nvPr/>
        </p:nvPicPr>
        <p:blipFill>
          <a:blip r:embed="rId3">
            <a:alphaModFix/>
          </a:blip>
          <a:stretch>
            <a:fillRect/>
          </a:stretch>
        </p:blipFill>
        <p:spPr>
          <a:xfrm>
            <a:off x="413450" y="152400"/>
            <a:ext cx="2178361" cy="4838702"/>
          </a:xfrm>
          <a:prstGeom prst="rect">
            <a:avLst/>
          </a:prstGeom>
          <a:noFill/>
          <a:ln cap="flat" cmpd="sng" w="9525">
            <a:solidFill>
              <a:srgbClr val="000000"/>
            </a:solidFill>
            <a:prstDash val="solid"/>
            <a:round/>
            <a:headEnd len="sm" w="sm" type="none"/>
            <a:tailEnd len="sm" w="sm" type="none"/>
          </a:ln>
        </p:spPr>
      </p:pic>
      <p:sp>
        <p:nvSpPr>
          <p:cNvPr id="192" name="Google Shape;192;p23"/>
          <p:cNvSpPr txBox="1"/>
          <p:nvPr/>
        </p:nvSpPr>
        <p:spPr>
          <a:xfrm>
            <a:off x="3569250" y="2569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Homepage</a:t>
            </a:r>
            <a:endParaRPr>
              <a:latin typeface="Lato"/>
              <a:ea typeface="Lato"/>
              <a:cs typeface="Lato"/>
              <a:sym typeface="Lato"/>
            </a:endParaRPr>
          </a:p>
        </p:txBody>
      </p:sp>
      <p:cxnSp>
        <p:nvCxnSpPr>
          <p:cNvPr id="193" name="Google Shape;193;p23"/>
          <p:cNvCxnSpPr/>
          <p:nvPr/>
        </p:nvCxnSpPr>
        <p:spPr>
          <a:xfrm flipH="1" rot="10800000">
            <a:off x="1729325" y="2018200"/>
            <a:ext cx="1362000" cy="11100"/>
          </a:xfrm>
          <a:prstGeom prst="straightConnector1">
            <a:avLst/>
          </a:prstGeom>
          <a:noFill/>
          <a:ln cap="flat" cmpd="sng" w="9525">
            <a:solidFill>
              <a:srgbClr val="000000"/>
            </a:solidFill>
            <a:prstDash val="solid"/>
            <a:round/>
            <a:headEnd len="med" w="med" type="none"/>
            <a:tailEnd len="med" w="med" type="triangle"/>
          </a:ln>
        </p:spPr>
      </p:cxnSp>
      <p:cxnSp>
        <p:nvCxnSpPr>
          <p:cNvPr id="194" name="Google Shape;194;p23"/>
          <p:cNvCxnSpPr/>
          <p:nvPr/>
        </p:nvCxnSpPr>
        <p:spPr>
          <a:xfrm>
            <a:off x="2037900" y="2919475"/>
            <a:ext cx="1470600" cy="1200"/>
          </a:xfrm>
          <a:prstGeom prst="straightConnector1">
            <a:avLst/>
          </a:prstGeom>
          <a:noFill/>
          <a:ln cap="flat" cmpd="sng" w="9525">
            <a:solidFill>
              <a:srgbClr val="000000"/>
            </a:solidFill>
            <a:prstDash val="solid"/>
            <a:round/>
            <a:headEnd len="med" w="med" type="none"/>
            <a:tailEnd len="med" w="med" type="triangle"/>
          </a:ln>
        </p:spPr>
      </p:cxnSp>
      <p:sp>
        <p:nvSpPr>
          <p:cNvPr id="195" name="Google Shape;195;p23"/>
          <p:cNvSpPr txBox="1"/>
          <p:nvPr/>
        </p:nvSpPr>
        <p:spPr>
          <a:xfrm>
            <a:off x="3427175" y="756688"/>
            <a:ext cx="261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Recent Products are displayed here.  User can tap on the carousel image to navigate to product page.</a:t>
            </a:r>
            <a:endParaRPr>
              <a:latin typeface="Lato"/>
              <a:ea typeface="Lato"/>
              <a:cs typeface="Lato"/>
              <a:sym typeface="Lato"/>
            </a:endParaRPr>
          </a:p>
        </p:txBody>
      </p:sp>
      <p:sp>
        <p:nvSpPr>
          <p:cNvPr id="196" name="Google Shape;196;p23"/>
          <p:cNvSpPr/>
          <p:nvPr/>
        </p:nvSpPr>
        <p:spPr>
          <a:xfrm>
            <a:off x="6452950" y="15240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3495550" y="2753275"/>
            <a:ext cx="229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Various Categories are present, clicking on the </a:t>
            </a:r>
            <a:r>
              <a:rPr lang="en">
                <a:latin typeface="Lato"/>
                <a:ea typeface="Lato"/>
                <a:cs typeface="Lato"/>
                <a:sym typeface="Lato"/>
              </a:rPr>
              <a:t>categories</a:t>
            </a:r>
            <a:r>
              <a:rPr lang="en">
                <a:latin typeface="Lato"/>
                <a:ea typeface="Lato"/>
                <a:cs typeface="Lato"/>
                <a:sym typeface="Lato"/>
              </a:rPr>
              <a:t> leads us to the list of all the products in that category.</a:t>
            </a:r>
            <a:endParaRPr>
              <a:latin typeface="Lato"/>
              <a:ea typeface="Lato"/>
              <a:cs typeface="Lato"/>
              <a:sym typeface="Lato"/>
            </a:endParaRPr>
          </a:p>
        </p:txBody>
      </p:sp>
      <p:pic>
        <p:nvPicPr>
          <p:cNvPr id="198" name="Google Shape;198;p23"/>
          <p:cNvPicPr preferRelativeResize="0"/>
          <p:nvPr/>
        </p:nvPicPr>
        <p:blipFill>
          <a:blip r:embed="rId4">
            <a:alphaModFix/>
          </a:blip>
          <a:stretch>
            <a:fillRect/>
          </a:stretch>
        </p:blipFill>
        <p:spPr>
          <a:xfrm>
            <a:off x="6452950" y="152400"/>
            <a:ext cx="2178349" cy="4838687"/>
          </a:xfrm>
          <a:prstGeom prst="rect">
            <a:avLst/>
          </a:prstGeom>
          <a:noFill/>
          <a:ln cap="flat" cmpd="sng" w="9525">
            <a:solidFill>
              <a:srgbClr val="000000"/>
            </a:solidFill>
            <a:prstDash val="solid"/>
            <a:round/>
            <a:headEnd len="sm" w="sm" type="none"/>
            <a:tailEnd len="sm" w="sm" type="none"/>
          </a:ln>
        </p:spPr>
      </p:pic>
      <p:cxnSp>
        <p:nvCxnSpPr>
          <p:cNvPr id="199" name="Google Shape;199;p23"/>
          <p:cNvCxnSpPr/>
          <p:nvPr/>
        </p:nvCxnSpPr>
        <p:spPr>
          <a:xfrm rot="10800000">
            <a:off x="5602750" y="3398425"/>
            <a:ext cx="1019400" cy="9000"/>
          </a:xfrm>
          <a:prstGeom prst="straightConnector1">
            <a:avLst/>
          </a:prstGeom>
          <a:noFill/>
          <a:ln cap="flat" cmpd="sng" w="9525">
            <a:solidFill>
              <a:srgbClr val="000000"/>
            </a:solidFill>
            <a:prstDash val="solid"/>
            <a:round/>
            <a:headEnd len="med" w="med" type="none"/>
            <a:tailEnd len="med" w="med" type="triangle"/>
          </a:ln>
        </p:spPr>
      </p:cxnSp>
      <p:cxnSp>
        <p:nvCxnSpPr>
          <p:cNvPr id="200" name="Google Shape;200;p23"/>
          <p:cNvCxnSpPr/>
          <p:nvPr/>
        </p:nvCxnSpPr>
        <p:spPr>
          <a:xfrm rot="10800000">
            <a:off x="5881500" y="1157400"/>
            <a:ext cx="1163400" cy="18300"/>
          </a:xfrm>
          <a:prstGeom prst="straightConnector1">
            <a:avLst/>
          </a:prstGeom>
          <a:noFill/>
          <a:ln cap="flat" cmpd="sng" w="9525">
            <a:solidFill>
              <a:srgbClr val="000000"/>
            </a:solidFill>
            <a:prstDash val="solid"/>
            <a:round/>
            <a:headEnd len="med" w="med" type="none"/>
            <a:tailEnd len="med" w="med" type="triangle"/>
          </a:ln>
        </p:spPr>
      </p:cxnSp>
      <p:sp>
        <p:nvSpPr>
          <p:cNvPr id="201" name="Google Shape;201;p23"/>
          <p:cNvSpPr txBox="1"/>
          <p:nvPr/>
        </p:nvSpPr>
        <p:spPr>
          <a:xfrm>
            <a:off x="3091325" y="1729163"/>
            <a:ext cx="239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When no products are present, the user is prompted to upload a product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4"/>
          <p:cNvPicPr preferRelativeResize="0"/>
          <p:nvPr/>
        </p:nvPicPr>
        <p:blipFill rotWithShape="1">
          <a:blip r:embed="rId3">
            <a:alphaModFix/>
          </a:blip>
          <a:srcRect b="83598" l="2105" r="1768" t="0"/>
          <a:stretch/>
        </p:blipFill>
        <p:spPr>
          <a:xfrm>
            <a:off x="349125" y="3540038"/>
            <a:ext cx="2094000" cy="793626"/>
          </a:xfrm>
          <a:prstGeom prst="rect">
            <a:avLst/>
          </a:prstGeom>
          <a:noFill/>
          <a:ln cap="flat" cmpd="sng" w="9525">
            <a:solidFill>
              <a:srgbClr val="000000"/>
            </a:solidFill>
            <a:prstDash val="solid"/>
            <a:round/>
            <a:headEnd len="sm" w="sm" type="none"/>
            <a:tailEnd len="sm" w="sm" type="none"/>
          </a:ln>
        </p:spPr>
      </p:pic>
      <p:sp>
        <p:nvSpPr>
          <p:cNvPr id="208" name="Google Shape;208;p24"/>
          <p:cNvSpPr txBox="1"/>
          <p:nvPr/>
        </p:nvSpPr>
        <p:spPr>
          <a:xfrm>
            <a:off x="3284975" y="220175"/>
            <a:ext cx="20055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App Bar and</a:t>
            </a:r>
            <a:endParaRPr b="1" u="sng">
              <a:latin typeface="Lato"/>
              <a:ea typeface="Lato"/>
              <a:cs typeface="Lato"/>
              <a:sym typeface="Lato"/>
            </a:endParaRPr>
          </a:p>
          <a:p>
            <a:pPr indent="457200" lvl="0" marL="0" rtl="0" algn="l">
              <a:spcBef>
                <a:spcPts val="0"/>
              </a:spcBef>
              <a:spcAft>
                <a:spcPts val="0"/>
              </a:spcAft>
              <a:buNone/>
            </a:pPr>
            <a:r>
              <a:rPr b="1" lang="en" u="sng">
                <a:latin typeface="Lato"/>
                <a:ea typeface="Lato"/>
                <a:cs typeface="Lato"/>
                <a:sym typeface="Lato"/>
              </a:rPr>
              <a:t> Bottom Bar</a:t>
            </a:r>
            <a:endParaRPr>
              <a:latin typeface="Lato"/>
              <a:ea typeface="Lato"/>
              <a:cs typeface="Lato"/>
              <a:sym typeface="Lato"/>
            </a:endParaRPr>
          </a:p>
        </p:txBody>
      </p:sp>
      <p:cxnSp>
        <p:nvCxnSpPr>
          <p:cNvPr id="209" name="Google Shape;209;p24"/>
          <p:cNvCxnSpPr/>
          <p:nvPr/>
        </p:nvCxnSpPr>
        <p:spPr>
          <a:xfrm flipH="1" rot="10800000">
            <a:off x="2202750" y="4008163"/>
            <a:ext cx="1362000" cy="11100"/>
          </a:xfrm>
          <a:prstGeom prst="straightConnector1">
            <a:avLst/>
          </a:prstGeom>
          <a:noFill/>
          <a:ln cap="flat" cmpd="sng" w="9525">
            <a:solidFill>
              <a:srgbClr val="000000"/>
            </a:solidFill>
            <a:prstDash val="solid"/>
            <a:round/>
            <a:headEnd len="med" w="med" type="none"/>
            <a:tailEnd len="med" w="med" type="triangle"/>
          </a:ln>
        </p:spPr>
      </p:cxnSp>
      <p:cxnSp>
        <p:nvCxnSpPr>
          <p:cNvPr id="210" name="Google Shape;210;p24"/>
          <p:cNvCxnSpPr/>
          <p:nvPr/>
        </p:nvCxnSpPr>
        <p:spPr>
          <a:xfrm>
            <a:off x="2094150" y="4207663"/>
            <a:ext cx="1478700" cy="192000"/>
          </a:xfrm>
          <a:prstGeom prst="straightConnector1">
            <a:avLst/>
          </a:prstGeom>
          <a:noFill/>
          <a:ln cap="flat" cmpd="sng" w="9525">
            <a:solidFill>
              <a:srgbClr val="000000"/>
            </a:solidFill>
            <a:prstDash val="solid"/>
            <a:round/>
            <a:headEnd len="med" w="med" type="none"/>
            <a:tailEnd len="med" w="med" type="triangle"/>
          </a:ln>
        </p:spPr>
      </p:cxnSp>
      <p:sp>
        <p:nvSpPr>
          <p:cNvPr id="211" name="Google Shape;211;p24"/>
          <p:cNvSpPr txBox="1"/>
          <p:nvPr/>
        </p:nvSpPr>
        <p:spPr>
          <a:xfrm>
            <a:off x="4806750" y="3501475"/>
            <a:ext cx="1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Bottom Bar</a:t>
            </a:r>
            <a:endParaRPr>
              <a:latin typeface="Lato"/>
              <a:ea typeface="Lato"/>
              <a:cs typeface="Lato"/>
              <a:sym typeface="Lato"/>
            </a:endParaRPr>
          </a:p>
        </p:txBody>
      </p:sp>
      <p:sp>
        <p:nvSpPr>
          <p:cNvPr id="212" name="Google Shape;212;p24"/>
          <p:cNvSpPr txBox="1"/>
          <p:nvPr/>
        </p:nvSpPr>
        <p:spPr>
          <a:xfrm>
            <a:off x="3526550" y="4296725"/>
            <a:ext cx="1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 Bar</a:t>
            </a:r>
            <a:endParaRPr>
              <a:latin typeface="Lato"/>
              <a:ea typeface="Lato"/>
              <a:cs typeface="Lato"/>
              <a:sym typeface="Lato"/>
            </a:endParaRPr>
          </a:p>
        </p:txBody>
      </p:sp>
      <p:pic>
        <p:nvPicPr>
          <p:cNvPr id="213" name="Google Shape;213;p24"/>
          <p:cNvPicPr preferRelativeResize="0"/>
          <p:nvPr/>
        </p:nvPicPr>
        <p:blipFill rotWithShape="1">
          <a:blip r:embed="rId4">
            <a:alphaModFix/>
          </a:blip>
          <a:srcRect b="6078" l="0" r="0" t="89069"/>
          <a:stretch/>
        </p:blipFill>
        <p:spPr>
          <a:xfrm>
            <a:off x="6737675" y="3622775"/>
            <a:ext cx="2178349" cy="234752"/>
          </a:xfrm>
          <a:prstGeom prst="rect">
            <a:avLst/>
          </a:prstGeom>
          <a:noFill/>
          <a:ln cap="flat" cmpd="sng" w="9525">
            <a:solidFill>
              <a:srgbClr val="000000"/>
            </a:solidFill>
            <a:prstDash val="solid"/>
            <a:round/>
            <a:headEnd len="sm" w="sm" type="none"/>
            <a:tailEnd len="sm" w="sm" type="none"/>
          </a:ln>
        </p:spPr>
      </p:pic>
      <p:cxnSp>
        <p:nvCxnSpPr>
          <p:cNvPr id="214" name="Google Shape;214;p24"/>
          <p:cNvCxnSpPr/>
          <p:nvPr/>
        </p:nvCxnSpPr>
        <p:spPr>
          <a:xfrm rot="10800000">
            <a:off x="5905750" y="3692425"/>
            <a:ext cx="860400" cy="18300"/>
          </a:xfrm>
          <a:prstGeom prst="straightConnector1">
            <a:avLst/>
          </a:prstGeom>
          <a:noFill/>
          <a:ln cap="flat" cmpd="sng" w="9525">
            <a:solidFill>
              <a:srgbClr val="000000"/>
            </a:solidFill>
            <a:prstDash val="solid"/>
            <a:round/>
            <a:headEnd len="med" w="med" type="none"/>
            <a:tailEnd len="med" w="med" type="triangle"/>
          </a:ln>
        </p:spPr>
      </p:cxnSp>
      <p:sp>
        <p:nvSpPr>
          <p:cNvPr id="215" name="Google Shape;215;p24"/>
          <p:cNvSpPr txBox="1"/>
          <p:nvPr/>
        </p:nvSpPr>
        <p:spPr>
          <a:xfrm>
            <a:off x="3660800" y="3813625"/>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App bar</a:t>
            </a:r>
            <a:endParaRPr>
              <a:latin typeface="Lato"/>
              <a:ea typeface="Lato"/>
              <a:cs typeface="Lato"/>
              <a:sym typeface="Lato"/>
            </a:endParaRPr>
          </a:p>
        </p:txBody>
      </p:sp>
      <p:cxnSp>
        <p:nvCxnSpPr>
          <p:cNvPr id="216" name="Google Shape;216;p24"/>
          <p:cNvCxnSpPr/>
          <p:nvPr/>
        </p:nvCxnSpPr>
        <p:spPr>
          <a:xfrm rot="10800000">
            <a:off x="1396050" y="2718600"/>
            <a:ext cx="385800" cy="1038000"/>
          </a:xfrm>
          <a:prstGeom prst="straightConnector1">
            <a:avLst/>
          </a:prstGeom>
          <a:noFill/>
          <a:ln cap="flat" cmpd="sng" w="9525">
            <a:solidFill>
              <a:srgbClr val="000000"/>
            </a:solidFill>
            <a:prstDash val="solid"/>
            <a:round/>
            <a:headEnd len="med" w="med" type="none"/>
            <a:tailEnd len="med" w="med" type="triangle"/>
          </a:ln>
        </p:spPr>
      </p:cxnSp>
      <p:cxnSp>
        <p:nvCxnSpPr>
          <p:cNvPr id="217" name="Google Shape;217;p24"/>
          <p:cNvCxnSpPr/>
          <p:nvPr/>
        </p:nvCxnSpPr>
        <p:spPr>
          <a:xfrm rot="10800000">
            <a:off x="1846200" y="2029975"/>
            <a:ext cx="211200" cy="1735800"/>
          </a:xfrm>
          <a:prstGeom prst="straightConnector1">
            <a:avLst/>
          </a:prstGeom>
          <a:noFill/>
          <a:ln cap="flat" cmpd="sng" w="9525">
            <a:solidFill>
              <a:srgbClr val="000000"/>
            </a:solidFill>
            <a:prstDash val="solid"/>
            <a:round/>
            <a:headEnd len="med" w="med" type="none"/>
            <a:tailEnd len="med" w="med" type="triangle"/>
          </a:ln>
        </p:spPr>
      </p:cxnSp>
      <p:cxnSp>
        <p:nvCxnSpPr>
          <p:cNvPr id="218" name="Google Shape;218;p24"/>
          <p:cNvCxnSpPr/>
          <p:nvPr/>
        </p:nvCxnSpPr>
        <p:spPr>
          <a:xfrm flipH="1" rot="10800000">
            <a:off x="2351300" y="1671788"/>
            <a:ext cx="18300" cy="2094000"/>
          </a:xfrm>
          <a:prstGeom prst="straightConnector1">
            <a:avLst/>
          </a:prstGeom>
          <a:noFill/>
          <a:ln cap="flat" cmpd="sng" w="9525">
            <a:solidFill>
              <a:srgbClr val="000000"/>
            </a:solidFill>
            <a:prstDash val="solid"/>
            <a:round/>
            <a:headEnd len="med" w="med" type="none"/>
            <a:tailEnd len="med" w="med" type="triangle"/>
          </a:ln>
        </p:spPr>
      </p:cxnSp>
      <p:sp>
        <p:nvSpPr>
          <p:cNvPr id="219" name="Google Shape;219;p24"/>
          <p:cNvSpPr txBox="1"/>
          <p:nvPr/>
        </p:nvSpPr>
        <p:spPr>
          <a:xfrm>
            <a:off x="266500" y="24359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Notifications</a:t>
            </a:r>
            <a:endParaRPr>
              <a:latin typeface="Lato"/>
              <a:ea typeface="Lato"/>
              <a:cs typeface="Lato"/>
              <a:sym typeface="Lato"/>
            </a:endParaRPr>
          </a:p>
        </p:txBody>
      </p:sp>
      <p:sp>
        <p:nvSpPr>
          <p:cNvPr id="220" name="Google Shape;220;p24"/>
          <p:cNvSpPr txBox="1"/>
          <p:nvPr/>
        </p:nvSpPr>
        <p:spPr>
          <a:xfrm>
            <a:off x="863375" y="1414375"/>
            <a:ext cx="181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Your Uploaded Products</a:t>
            </a:r>
            <a:endParaRPr>
              <a:latin typeface="Lato"/>
              <a:ea typeface="Lato"/>
              <a:cs typeface="Lato"/>
              <a:sym typeface="Lato"/>
            </a:endParaRPr>
          </a:p>
        </p:txBody>
      </p:sp>
      <p:sp>
        <p:nvSpPr>
          <p:cNvPr id="221" name="Google Shape;221;p24"/>
          <p:cNvSpPr txBox="1"/>
          <p:nvPr/>
        </p:nvSpPr>
        <p:spPr>
          <a:xfrm>
            <a:off x="2148450" y="1174175"/>
            <a:ext cx="14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Wishlist</a:t>
            </a:r>
            <a:endParaRPr>
              <a:latin typeface="Lato"/>
              <a:ea typeface="Lato"/>
              <a:cs typeface="Lato"/>
              <a:sym typeface="Lato"/>
            </a:endParaRPr>
          </a:p>
        </p:txBody>
      </p:sp>
      <p:cxnSp>
        <p:nvCxnSpPr>
          <p:cNvPr id="222" name="Google Shape;222;p24"/>
          <p:cNvCxnSpPr/>
          <p:nvPr/>
        </p:nvCxnSpPr>
        <p:spPr>
          <a:xfrm rot="10800000">
            <a:off x="6557975" y="2911700"/>
            <a:ext cx="477600" cy="780600"/>
          </a:xfrm>
          <a:prstGeom prst="straightConnector1">
            <a:avLst/>
          </a:prstGeom>
          <a:noFill/>
          <a:ln cap="flat" cmpd="sng" w="9525">
            <a:solidFill>
              <a:srgbClr val="000000"/>
            </a:solidFill>
            <a:prstDash val="solid"/>
            <a:round/>
            <a:headEnd len="med" w="med" type="none"/>
            <a:tailEnd len="med" w="med" type="triangle"/>
          </a:ln>
        </p:spPr>
      </p:cxnSp>
      <p:cxnSp>
        <p:nvCxnSpPr>
          <p:cNvPr id="223" name="Google Shape;223;p24"/>
          <p:cNvCxnSpPr>
            <a:stCxn id="213" idx="0"/>
          </p:cNvCxnSpPr>
          <p:nvPr/>
        </p:nvCxnSpPr>
        <p:spPr>
          <a:xfrm rot="10800000">
            <a:off x="7494750" y="1974575"/>
            <a:ext cx="332100" cy="1648200"/>
          </a:xfrm>
          <a:prstGeom prst="straightConnector1">
            <a:avLst/>
          </a:prstGeom>
          <a:noFill/>
          <a:ln cap="flat" cmpd="sng" w="9525">
            <a:solidFill>
              <a:srgbClr val="000000"/>
            </a:solidFill>
            <a:prstDash val="solid"/>
            <a:round/>
            <a:headEnd len="med" w="med" type="none"/>
            <a:tailEnd len="med" w="med" type="triangle"/>
          </a:ln>
        </p:spPr>
      </p:cxnSp>
      <p:cxnSp>
        <p:nvCxnSpPr>
          <p:cNvPr id="224" name="Google Shape;224;p24"/>
          <p:cNvCxnSpPr/>
          <p:nvPr/>
        </p:nvCxnSpPr>
        <p:spPr>
          <a:xfrm rot="10800000">
            <a:off x="8532775" y="1616450"/>
            <a:ext cx="18300" cy="2039100"/>
          </a:xfrm>
          <a:prstGeom prst="straightConnector1">
            <a:avLst/>
          </a:prstGeom>
          <a:noFill/>
          <a:ln cap="flat" cmpd="sng" w="9525">
            <a:solidFill>
              <a:srgbClr val="000000"/>
            </a:solidFill>
            <a:prstDash val="solid"/>
            <a:round/>
            <a:headEnd len="med" w="med" type="none"/>
            <a:tailEnd len="med" w="med" type="triangle"/>
          </a:ln>
        </p:spPr>
      </p:cxnSp>
      <p:sp>
        <p:nvSpPr>
          <p:cNvPr id="225" name="Google Shape;225;p24"/>
          <p:cNvSpPr txBox="1"/>
          <p:nvPr/>
        </p:nvSpPr>
        <p:spPr>
          <a:xfrm>
            <a:off x="5804800" y="2598575"/>
            <a:ext cx="1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Homepage</a:t>
            </a:r>
            <a:endParaRPr>
              <a:latin typeface="Lato"/>
              <a:ea typeface="Lato"/>
              <a:cs typeface="Lato"/>
              <a:sym typeface="Lato"/>
            </a:endParaRPr>
          </a:p>
        </p:txBody>
      </p:sp>
      <p:sp>
        <p:nvSpPr>
          <p:cNvPr id="226" name="Google Shape;226;p24"/>
          <p:cNvSpPr txBox="1"/>
          <p:nvPr/>
        </p:nvSpPr>
        <p:spPr>
          <a:xfrm>
            <a:off x="6466125" y="1574375"/>
            <a:ext cx="15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Upload</a:t>
            </a:r>
            <a:r>
              <a:rPr lang="en">
                <a:latin typeface="Lato"/>
                <a:ea typeface="Lato"/>
                <a:cs typeface="Lato"/>
                <a:sym typeface="Lato"/>
              </a:rPr>
              <a:t> Product</a:t>
            </a:r>
            <a:endParaRPr>
              <a:latin typeface="Lato"/>
              <a:ea typeface="Lato"/>
              <a:cs typeface="Lato"/>
              <a:sym typeface="Lato"/>
            </a:endParaRPr>
          </a:p>
        </p:txBody>
      </p:sp>
      <p:sp>
        <p:nvSpPr>
          <p:cNvPr id="227" name="Google Shape;227;p24"/>
          <p:cNvSpPr txBox="1"/>
          <p:nvPr/>
        </p:nvSpPr>
        <p:spPr>
          <a:xfrm>
            <a:off x="7871400" y="1174175"/>
            <a:ext cx="12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Profile Page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5"/>
          <p:cNvSpPr/>
          <p:nvPr/>
        </p:nvSpPr>
        <p:spPr>
          <a:xfrm>
            <a:off x="1120700"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5"/>
          <p:cNvPicPr preferRelativeResize="0"/>
          <p:nvPr/>
        </p:nvPicPr>
        <p:blipFill>
          <a:blip r:embed="rId3">
            <a:alphaModFix/>
          </a:blip>
          <a:stretch>
            <a:fillRect/>
          </a:stretch>
        </p:blipFill>
        <p:spPr>
          <a:xfrm>
            <a:off x="1120675" y="116161"/>
            <a:ext cx="2178301" cy="4838589"/>
          </a:xfrm>
          <a:prstGeom prst="rect">
            <a:avLst/>
          </a:prstGeom>
          <a:noFill/>
          <a:ln>
            <a:noFill/>
          </a:ln>
        </p:spPr>
      </p:pic>
      <p:cxnSp>
        <p:nvCxnSpPr>
          <p:cNvPr id="235" name="Google Shape;235;p25"/>
          <p:cNvCxnSpPr>
            <a:endCxn id="236" idx="1"/>
          </p:cNvCxnSpPr>
          <p:nvPr/>
        </p:nvCxnSpPr>
        <p:spPr>
          <a:xfrm>
            <a:off x="2590200" y="1671750"/>
            <a:ext cx="1120500" cy="1306500"/>
          </a:xfrm>
          <a:prstGeom prst="straightConnector1">
            <a:avLst/>
          </a:prstGeom>
          <a:noFill/>
          <a:ln cap="flat" cmpd="sng" w="9525">
            <a:solidFill>
              <a:srgbClr val="000000"/>
            </a:solidFill>
            <a:prstDash val="solid"/>
            <a:round/>
            <a:headEnd len="med" w="med" type="none"/>
            <a:tailEnd len="med" w="med" type="triangle"/>
          </a:ln>
        </p:spPr>
      </p:cxnSp>
      <p:sp>
        <p:nvSpPr>
          <p:cNvPr id="236" name="Google Shape;236;p25"/>
          <p:cNvSpPr txBox="1"/>
          <p:nvPr/>
        </p:nvSpPr>
        <p:spPr>
          <a:xfrm>
            <a:off x="3710700" y="2562600"/>
            <a:ext cx="227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When no products are present in the category list, this is shown.</a:t>
            </a:r>
            <a:endParaRPr>
              <a:latin typeface="Lato"/>
              <a:ea typeface="Lato"/>
              <a:cs typeface="Lato"/>
              <a:sym typeface="Lato"/>
            </a:endParaRPr>
          </a:p>
        </p:txBody>
      </p:sp>
      <p:cxnSp>
        <p:nvCxnSpPr>
          <p:cNvPr id="237" name="Google Shape;237;p25"/>
          <p:cNvCxnSpPr/>
          <p:nvPr/>
        </p:nvCxnSpPr>
        <p:spPr>
          <a:xfrm rot="10800000">
            <a:off x="5740675" y="1497000"/>
            <a:ext cx="872400" cy="9300"/>
          </a:xfrm>
          <a:prstGeom prst="straightConnector1">
            <a:avLst/>
          </a:prstGeom>
          <a:noFill/>
          <a:ln cap="flat" cmpd="sng" w="9525">
            <a:solidFill>
              <a:srgbClr val="000000"/>
            </a:solidFill>
            <a:prstDash val="solid"/>
            <a:round/>
            <a:headEnd len="med" w="med" type="none"/>
            <a:tailEnd len="med" w="med" type="triangle"/>
          </a:ln>
        </p:spPr>
      </p:cxnSp>
      <p:sp>
        <p:nvSpPr>
          <p:cNvPr id="238" name="Google Shape;238;p25"/>
          <p:cNvSpPr txBox="1"/>
          <p:nvPr/>
        </p:nvSpPr>
        <p:spPr>
          <a:xfrm>
            <a:off x="4098625" y="1148125"/>
            <a:ext cx="204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Products in the ‘Bicycles’ Category</a:t>
            </a:r>
            <a:endParaRPr>
              <a:latin typeface="Lato"/>
              <a:ea typeface="Lato"/>
              <a:cs typeface="Lato"/>
              <a:sym typeface="Lato"/>
            </a:endParaRPr>
          </a:p>
        </p:txBody>
      </p:sp>
      <p:sp>
        <p:nvSpPr>
          <p:cNvPr id="239" name="Google Shape;239;p25"/>
          <p:cNvSpPr txBox="1"/>
          <p:nvPr/>
        </p:nvSpPr>
        <p:spPr>
          <a:xfrm>
            <a:off x="3846900" y="22017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Category List</a:t>
            </a:r>
            <a:endParaRPr>
              <a:latin typeface="Lato"/>
              <a:ea typeface="Lato"/>
              <a:cs typeface="Lato"/>
              <a:sym typeface="Lato"/>
            </a:endParaRPr>
          </a:p>
        </p:txBody>
      </p:sp>
      <p:sp>
        <p:nvSpPr>
          <p:cNvPr id="240" name="Google Shape;240;p25"/>
          <p:cNvSpPr/>
          <p:nvPr/>
        </p:nvSpPr>
        <p:spPr>
          <a:xfrm>
            <a:off x="6400300" y="116050"/>
            <a:ext cx="21198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5"/>
          <p:cNvPicPr preferRelativeResize="0"/>
          <p:nvPr/>
        </p:nvPicPr>
        <p:blipFill>
          <a:blip r:embed="rId4">
            <a:alphaModFix/>
          </a:blip>
          <a:stretch>
            <a:fillRect/>
          </a:stretch>
        </p:blipFill>
        <p:spPr>
          <a:xfrm>
            <a:off x="6400300" y="116050"/>
            <a:ext cx="2119899" cy="47913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26"/>
          <p:cNvSpPr/>
          <p:nvPr/>
        </p:nvSpPr>
        <p:spPr>
          <a:xfrm>
            <a:off x="471850"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txBox="1"/>
          <p:nvPr/>
        </p:nvSpPr>
        <p:spPr>
          <a:xfrm>
            <a:off x="3262500" y="3680325"/>
            <a:ext cx="232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Various Sort options present for the products list</a:t>
            </a:r>
            <a:endParaRPr>
              <a:latin typeface="Lato"/>
              <a:ea typeface="Lato"/>
              <a:cs typeface="Lato"/>
              <a:sym typeface="Lato"/>
            </a:endParaRPr>
          </a:p>
        </p:txBody>
      </p:sp>
      <p:sp>
        <p:nvSpPr>
          <p:cNvPr id="249" name="Google Shape;249;p26"/>
          <p:cNvSpPr txBox="1"/>
          <p:nvPr/>
        </p:nvSpPr>
        <p:spPr>
          <a:xfrm>
            <a:off x="2866588" y="256000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Filtering by price range and if the user is open to negotiation</a:t>
            </a:r>
            <a:endParaRPr>
              <a:latin typeface="Lato"/>
              <a:ea typeface="Lato"/>
              <a:cs typeface="Lato"/>
              <a:sym typeface="Lato"/>
            </a:endParaRPr>
          </a:p>
        </p:txBody>
      </p:sp>
      <p:sp>
        <p:nvSpPr>
          <p:cNvPr id="250" name="Google Shape;250;p26"/>
          <p:cNvSpPr txBox="1"/>
          <p:nvPr/>
        </p:nvSpPr>
        <p:spPr>
          <a:xfrm>
            <a:off x="3480100" y="2595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Sorting and Filtering</a:t>
            </a:r>
            <a:endParaRPr b="1" u="sng">
              <a:latin typeface="Lato"/>
              <a:ea typeface="Lato"/>
              <a:cs typeface="Lato"/>
              <a:sym typeface="Lato"/>
            </a:endParaRPr>
          </a:p>
        </p:txBody>
      </p:sp>
      <p:pic>
        <p:nvPicPr>
          <p:cNvPr id="251" name="Google Shape;251;p26"/>
          <p:cNvPicPr preferRelativeResize="0"/>
          <p:nvPr/>
        </p:nvPicPr>
        <p:blipFill>
          <a:blip r:embed="rId3">
            <a:alphaModFix/>
          </a:blip>
          <a:stretch>
            <a:fillRect/>
          </a:stretch>
        </p:blipFill>
        <p:spPr>
          <a:xfrm>
            <a:off x="471850" y="116125"/>
            <a:ext cx="2178301" cy="4838559"/>
          </a:xfrm>
          <a:prstGeom prst="rect">
            <a:avLst/>
          </a:prstGeom>
          <a:noFill/>
          <a:ln>
            <a:noFill/>
          </a:ln>
        </p:spPr>
      </p:pic>
      <p:sp>
        <p:nvSpPr>
          <p:cNvPr id="252" name="Google Shape;252;p26"/>
          <p:cNvSpPr/>
          <p:nvPr/>
        </p:nvSpPr>
        <p:spPr>
          <a:xfrm>
            <a:off x="60400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26"/>
          <p:cNvPicPr preferRelativeResize="0"/>
          <p:nvPr/>
        </p:nvPicPr>
        <p:blipFill>
          <a:blip r:embed="rId4">
            <a:alphaModFix/>
          </a:blip>
          <a:stretch>
            <a:fillRect/>
          </a:stretch>
        </p:blipFill>
        <p:spPr>
          <a:xfrm>
            <a:off x="6040076" y="116138"/>
            <a:ext cx="2178301" cy="4838523"/>
          </a:xfrm>
          <a:prstGeom prst="rect">
            <a:avLst/>
          </a:prstGeom>
          <a:noFill/>
          <a:ln cap="flat" cmpd="sng" w="9525">
            <a:solidFill>
              <a:srgbClr val="000000"/>
            </a:solidFill>
            <a:prstDash val="solid"/>
            <a:round/>
            <a:headEnd len="sm" w="sm" type="none"/>
            <a:tailEnd len="sm" w="sm" type="none"/>
          </a:ln>
        </p:spPr>
      </p:pic>
      <p:cxnSp>
        <p:nvCxnSpPr>
          <p:cNvPr id="254" name="Google Shape;254;p26"/>
          <p:cNvCxnSpPr/>
          <p:nvPr/>
        </p:nvCxnSpPr>
        <p:spPr>
          <a:xfrm>
            <a:off x="1734450" y="3882150"/>
            <a:ext cx="1509900" cy="1200"/>
          </a:xfrm>
          <a:prstGeom prst="straightConnector1">
            <a:avLst/>
          </a:prstGeom>
          <a:noFill/>
          <a:ln cap="flat" cmpd="sng" w="9525">
            <a:solidFill>
              <a:srgbClr val="000000"/>
            </a:solidFill>
            <a:prstDash val="solid"/>
            <a:round/>
            <a:headEnd len="med" w="med" type="none"/>
            <a:tailEnd len="med" w="med" type="triangle"/>
          </a:ln>
        </p:spPr>
      </p:cxnSp>
      <p:cxnSp>
        <p:nvCxnSpPr>
          <p:cNvPr id="255" name="Google Shape;255;p26"/>
          <p:cNvCxnSpPr/>
          <p:nvPr/>
        </p:nvCxnSpPr>
        <p:spPr>
          <a:xfrm rot="10800000">
            <a:off x="5265200" y="2849300"/>
            <a:ext cx="842700" cy="2919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27"/>
          <p:cNvSpPr/>
          <p:nvPr/>
        </p:nvSpPr>
        <p:spPr>
          <a:xfrm>
            <a:off x="896550" y="116050"/>
            <a:ext cx="2130600" cy="4732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nvSpPr>
        <p:spPr>
          <a:xfrm>
            <a:off x="3661400" y="1009888"/>
            <a:ext cx="200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Product pictures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(shown in a carousel)</a:t>
            </a:r>
            <a:endParaRPr>
              <a:latin typeface="Lato"/>
              <a:ea typeface="Lato"/>
              <a:cs typeface="Lato"/>
              <a:sym typeface="Lato"/>
            </a:endParaRPr>
          </a:p>
        </p:txBody>
      </p:sp>
      <p:sp>
        <p:nvSpPr>
          <p:cNvPr id="263" name="Google Shape;263;p27"/>
          <p:cNvSpPr txBox="1"/>
          <p:nvPr/>
        </p:nvSpPr>
        <p:spPr>
          <a:xfrm>
            <a:off x="3756575" y="2119125"/>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Wishlist</a:t>
            </a:r>
            <a:r>
              <a:rPr lang="en">
                <a:latin typeface="Lato"/>
                <a:ea typeface="Lato"/>
                <a:cs typeface="Lato"/>
                <a:sym typeface="Lato"/>
              </a:rPr>
              <a:t> (like) button</a:t>
            </a:r>
            <a:endParaRPr>
              <a:latin typeface="Lato"/>
              <a:ea typeface="Lato"/>
              <a:cs typeface="Lato"/>
              <a:sym typeface="Lato"/>
            </a:endParaRPr>
          </a:p>
        </p:txBody>
      </p:sp>
      <p:sp>
        <p:nvSpPr>
          <p:cNvPr id="264" name="Google Shape;264;p27"/>
          <p:cNvSpPr txBox="1"/>
          <p:nvPr/>
        </p:nvSpPr>
        <p:spPr>
          <a:xfrm>
            <a:off x="3899925" y="11605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Product Page</a:t>
            </a:r>
            <a:endParaRPr b="1" u="sng">
              <a:latin typeface="Lato"/>
              <a:ea typeface="Lato"/>
              <a:cs typeface="Lato"/>
              <a:sym typeface="Lato"/>
            </a:endParaRPr>
          </a:p>
        </p:txBody>
      </p:sp>
      <p:pic>
        <p:nvPicPr>
          <p:cNvPr id="265" name="Google Shape;265;p27"/>
          <p:cNvPicPr preferRelativeResize="0"/>
          <p:nvPr/>
        </p:nvPicPr>
        <p:blipFill>
          <a:blip r:embed="rId3">
            <a:alphaModFix/>
          </a:blip>
          <a:stretch>
            <a:fillRect/>
          </a:stretch>
        </p:blipFill>
        <p:spPr>
          <a:xfrm>
            <a:off x="896575" y="116038"/>
            <a:ext cx="2130551" cy="4732524"/>
          </a:xfrm>
          <a:prstGeom prst="rect">
            <a:avLst/>
          </a:prstGeom>
          <a:noFill/>
          <a:ln>
            <a:noFill/>
          </a:ln>
        </p:spPr>
      </p:pic>
      <p:cxnSp>
        <p:nvCxnSpPr>
          <p:cNvPr id="266" name="Google Shape;266;p27"/>
          <p:cNvCxnSpPr/>
          <p:nvPr/>
        </p:nvCxnSpPr>
        <p:spPr>
          <a:xfrm flipH="1" rot="10800000">
            <a:off x="2790675" y="1234500"/>
            <a:ext cx="828300" cy="6000"/>
          </a:xfrm>
          <a:prstGeom prst="straightConnector1">
            <a:avLst/>
          </a:prstGeom>
          <a:noFill/>
          <a:ln cap="flat" cmpd="sng" w="9525">
            <a:solidFill>
              <a:srgbClr val="000000"/>
            </a:solidFill>
            <a:prstDash val="solid"/>
            <a:round/>
            <a:headEnd len="med" w="med" type="none"/>
            <a:tailEnd len="med" w="med" type="triangle"/>
          </a:ln>
        </p:spPr>
      </p:cxnSp>
      <p:sp>
        <p:nvSpPr>
          <p:cNvPr id="267" name="Google Shape;267;p27"/>
          <p:cNvSpPr/>
          <p:nvPr/>
        </p:nvSpPr>
        <p:spPr>
          <a:xfrm>
            <a:off x="6594500" y="152350"/>
            <a:ext cx="2154600" cy="4732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7"/>
          <p:cNvPicPr preferRelativeResize="0"/>
          <p:nvPr/>
        </p:nvPicPr>
        <p:blipFill>
          <a:blip r:embed="rId4">
            <a:alphaModFix/>
          </a:blip>
          <a:stretch>
            <a:fillRect/>
          </a:stretch>
        </p:blipFill>
        <p:spPr>
          <a:xfrm>
            <a:off x="6618350" y="152363"/>
            <a:ext cx="2130599" cy="4732570"/>
          </a:xfrm>
          <a:prstGeom prst="rect">
            <a:avLst/>
          </a:prstGeom>
          <a:noFill/>
          <a:ln cap="flat" cmpd="sng" w="9525">
            <a:solidFill>
              <a:srgbClr val="000000"/>
            </a:solidFill>
            <a:prstDash val="solid"/>
            <a:round/>
            <a:headEnd len="sm" w="sm" type="none"/>
            <a:tailEnd len="sm" w="sm" type="none"/>
          </a:ln>
        </p:spPr>
      </p:pic>
      <p:cxnSp>
        <p:nvCxnSpPr>
          <p:cNvPr id="269" name="Google Shape;269;p27"/>
          <p:cNvCxnSpPr/>
          <p:nvPr/>
        </p:nvCxnSpPr>
        <p:spPr>
          <a:xfrm>
            <a:off x="2919275" y="2282175"/>
            <a:ext cx="837300" cy="600"/>
          </a:xfrm>
          <a:prstGeom prst="straightConnector1">
            <a:avLst/>
          </a:prstGeom>
          <a:noFill/>
          <a:ln cap="flat" cmpd="sng" w="9525">
            <a:solidFill>
              <a:srgbClr val="000000"/>
            </a:solidFill>
            <a:prstDash val="solid"/>
            <a:round/>
            <a:headEnd len="med" w="med" type="none"/>
            <a:tailEnd len="med" w="med" type="triangle"/>
          </a:ln>
        </p:spPr>
      </p:cxnSp>
      <p:sp>
        <p:nvSpPr>
          <p:cNvPr id="270" name="Google Shape;270;p27"/>
          <p:cNvSpPr txBox="1"/>
          <p:nvPr/>
        </p:nvSpPr>
        <p:spPr>
          <a:xfrm>
            <a:off x="3501313" y="2781125"/>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Description and Price</a:t>
            </a:r>
            <a:endParaRPr>
              <a:latin typeface="Lato"/>
              <a:ea typeface="Lato"/>
              <a:cs typeface="Lato"/>
              <a:sym typeface="Lato"/>
            </a:endParaRPr>
          </a:p>
        </p:txBody>
      </p:sp>
      <p:sp>
        <p:nvSpPr>
          <p:cNvPr id="271" name="Google Shape;271;p27"/>
          <p:cNvSpPr txBox="1"/>
          <p:nvPr/>
        </p:nvSpPr>
        <p:spPr>
          <a:xfrm>
            <a:off x="3756575" y="4209500"/>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Contact the seller</a:t>
            </a:r>
            <a:endParaRPr>
              <a:latin typeface="Lato"/>
              <a:ea typeface="Lato"/>
              <a:cs typeface="Lato"/>
              <a:sym typeface="Lato"/>
            </a:endParaRPr>
          </a:p>
        </p:txBody>
      </p:sp>
      <p:cxnSp>
        <p:nvCxnSpPr>
          <p:cNvPr id="272" name="Google Shape;272;p27"/>
          <p:cNvCxnSpPr/>
          <p:nvPr/>
        </p:nvCxnSpPr>
        <p:spPr>
          <a:xfrm>
            <a:off x="2664025" y="2980925"/>
            <a:ext cx="837300" cy="600"/>
          </a:xfrm>
          <a:prstGeom prst="straightConnector1">
            <a:avLst/>
          </a:prstGeom>
          <a:noFill/>
          <a:ln cap="flat" cmpd="sng" w="9525">
            <a:solidFill>
              <a:srgbClr val="000000"/>
            </a:solidFill>
            <a:prstDash val="solid"/>
            <a:round/>
            <a:headEnd len="med" w="med" type="none"/>
            <a:tailEnd len="med" w="med" type="triangle"/>
          </a:ln>
        </p:spPr>
      </p:cxnSp>
      <p:cxnSp>
        <p:nvCxnSpPr>
          <p:cNvPr id="273" name="Google Shape;273;p27"/>
          <p:cNvCxnSpPr/>
          <p:nvPr/>
        </p:nvCxnSpPr>
        <p:spPr>
          <a:xfrm>
            <a:off x="2919275" y="4409300"/>
            <a:ext cx="837300" cy="600"/>
          </a:xfrm>
          <a:prstGeom prst="straightConnector1">
            <a:avLst/>
          </a:prstGeom>
          <a:noFill/>
          <a:ln cap="flat" cmpd="sng" w="9525">
            <a:solidFill>
              <a:srgbClr val="000000"/>
            </a:solidFill>
            <a:prstDash val="solid"/>
            <a:round/>
            <a:headEnd len="med" w="med" type="none"/>
            <a:tailEnd len="med" w="med" type="triangle"/>
          </a:ln>
        </p:spPr>
      </p:cxnSp>
      <p:cxnSp>
        <p:nvCxnSpPr>
          <p:cNvPr id="274" name="Google Shape;274;p27"/>
          <p:cNvCxnSpPr/>
          <p:nvPr/>
        </p:nvCxnSpPr>
        <p:spPr>
          <a:xfrm flipH="1">
            <a:off x="5272175" y="2461400"/>
            <a:ext cx="1735800" cy="18186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8"/>
          <p:cNvSpPr/>
          <p:nvPr/>
        </p:nvSpPr>
        <p:spPr>
          <a:xfrm>
            <a:off x="648825" y="116050"/>
            <a:ext cx="2130600" cy="47796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28"/>
          <p:cNvCxnSpPr/>
          <p:nvPr/>
        </p:nvCxnSpPr>
        <p:spPr>
          <a:xfrm flipH="1" rot="10800000">
            <a:off x="2601550" y="2764550"/>
            <a:ext cx="796800" cy="3300"/>
          </a:xfrm>
          <a:prstGeom prst="straightConnector1">
            <a:avLst/>
          </a:prstGeom>
          <a:noFill/>
          <a:ln cap="flat" cmpd="sng" w="9525">
            <a:solidFill>
              <a:srgbClr val="000000"/>
            </a:solidFill>
            <a:prstDash val="solid"/>
            <a:round/>
            <a:headEnd len="med" w="med" type="none"/>
            <a:tailEnd len="med" w="med" type="triangle"/>
          </a:ln>
        </p:spPr>
      </p:cxnSp>
      <p:sp>
        <p:nvSpPr>
          <p:cNvPr id="282" name="Google Shape;282;p28"/>
          <p:cNvSpPr txBox="1"/>
          <p:nvPr/>
        </p:nvSpPr>
        <p:spPr>
          <a:xfrm>
            <a:off x="3441748" y="2623475"/>
            <a:ext cx="222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Contact the seller via SMS </a:t>
            </a:r>
            <a:r>
              <a:rPr lang="en">
                <a:latin typeface="Lato"/>
                <a:ea typeface="Lato"/>
                <a:cs typeface="Lato"/>
                <a:sym typeface="Lato"/>
              </a:rPr>
              <a:t>- predefined message is suggested to user</a:t>
            </a:r>
            <a:endParaRPr>
              <a:latin typeface="Lato"/>
              <a:ea typeface="Lato"/>
              <a:cs typeface="Lato"/>
              <a:sym typeface="Lato"/>
            </a:endParaRPr>
          </a:p>
        </p:txBody>
      </p:sp>
      <p:sp>
        <p:nvSpPr>
          <p:cNvPr id="283" name="Google Shape;283;p28"/>
          <p:cNvSpPr txBox="1"/>
          <p:nvPr/>
        </p:nvSpPr>
        <p:spPr>
          <a:xfrm>
            <a:off x="3788650" y="1505200"/>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Contact the seller via Whatsapp - predefined message is suggested to user</a:t>
            </a:r>
            <a:endParaRPr>
              <a:latin typeface="Lato"/>
              <a:ea typeface="Lato"/>
              <a:cs typeface="Lato"/>
              <a:sym typeface="Lato"/>
            </a:endParaRPr>
          </a:p>
        </p:txBody>
      </p:sp>
      <p:sp>
        <p:nvSpPr>
          <p:cNvPr id="284" name="Google Shape;284;p28"/>
          <p:cNvSpPr txBox="1"/>
          <p:nvPr/>
        </p:nvSpPr>
        <p:spPr>
          <a:xfrm>
            <a:off x="3569250" y="28445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Contact the Seller (1)</a:t>
            </a:r>
            <a:endParaRPr b="1" u="sng">
              <a:latin typeface="Lato"/>
              <a:ea typeface="Lato"/>
              <a:cs typeface="Lato"/>
              <a:sym typeface="Lato"/>
            </a:endParaRPr>
          </a:p>
        </p:txBody>
      </p:sp>
      <p:pic>
        <p:nvPicPr>
          <p:cNvPr id="285" name="Google Shape;285;p28"/>
          <p:cNvPicPr preferRelativeResize="0"/>
          <p:nvPr/>
        </p:nvPicPr>
        <p:blipFill>
          <a:blip r:embed="rId3">
            <a:alphaModFix/>
          </a:blip>
          <a:stretch>
            <a:fillRect/>
          </a:stretch>
        </p:blipFill>
        <p:spPr>
          <a:xfrm>
            <a:off x="648850" y="116038"/>
            <a:ext cx="2130551" cy="4732524"/>
          </a:xfrm>
          <a:prstGeom prst="rect">
            <a:avLst/>
          </a:prstGeom>
          <a:noFill/>
          <a:ln>
            <a:noFill/>
          </a:ln>
        </p:spPr>
      </p:pic>
      <p:sp>
        <p:nvSpPr>
          <p:cNvPr id="286" name="Google Shape;286;p28"/>
          <p:cNvSpPr/>
          <p:nvPr/>
        </p:nvSpPr>
        <p:spPr>
          <a:xfrm>
            <a:off x="6329475" y="116050"/>
            <a:ext cx="2130600" cy="4732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28"/>
          <p:cNvPicPr preferRelativeResize="0"/>
          <p:nvPr/>
        </p:nvPicPr>
        <p:blipFill>
          <a:blip r:embed="rId4">
            <a:alphaModFix/>
          </a:blip>
          <a:stretch>
            <a:fillRect/>
          </a:stretch>
        </p:blipFill>
        <p:spPr>
          <a:xfrm>
            <a:off x="6329475" y="116064"/>
            <a:ext cx="2130551" cy="4732472"/>
          </a:xfrm>
          <a:prstGeom prst="rect">
            <a:avLst/>
          </a:prstGeom>
          <a:noFill/>
          <a:ln cap="flat" cmpd="sng" w="9525">
            <a:solidFill>
              <a:srgbClr val="000000"/>
            </a:solidFill>
            <a:prstDash val="solid"/>
            <a:round/>
            <a:headEnd len="sm" w="sm" type="none"/>
            <a:tailEnd len="sm" w="sm" type="none"/>
          </a:ln>
        </p:spPr>
      </p:pic>
      <p:cxnSp>
        <p:nvCxnSpPr>
          <p:cNvPr id="288" name="Google Shape;288;p28"/>
          <p:cNvCxnSpPr/>
          <p:nvPr/>
        </p:nvCxnSpPr>
        <p:spPr>
          <a:xfrm rot="10800000">
            <a:off x="5630200" y="1763375"/>
            <a:ext cx="964500" cy="93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29"/>
          <p:cNvSpPr/>
          <p:nvPr/>
        </p:nvSpPr>
        <p:spPr>
          <a:xfrm>
            <a:off x="847550" y="116050"/>
            <a:ext cx="2130600" cy="4732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29"/>
          <p:cNvCxnSpPr/>
          <p:nvPr/>
        </p:nvCxnSpPr>
        <p:spPr>
          <a:xfrm flipH="1" rot="10800000">
            <a:off x="2978125" y="1571475"/>
            <a:ext cx="815100" cy="3300"/>
          </a:xfrm>
          <a:prstGeom prst="straightConnector1">
            <a:avLst/>
          </a:prstGeom>
          <a:noFill/>
          <a:ln cap="flat" cmpd="sng" w="9525">
            <a:solidFill>
              <a:srgbClr val="000000"/>
            </a:solidFill>
            <a:prstDash val="solid"/>
            <a:round/>
            <a:headEnd len="med" w="med" type="none"/>
            <a:tailEnd len="med" w="med" type="triangle"/>
          </a:ln>
        </p:spPr>
      </p:cxnSp>
      <p:sp>
        <p:nvSpPr>
          <p:cNvPr id="296" name="Google Shape;296;p29"/>
          <p:cNvSpPr txBox="1"/>
          <p:nvPr/>
        </p:nvSpPr>
        <p:spPr>
          <a:xfrm>
            <a:off x="3793225" y="1265325"/>
            <a:ext cx="221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Contact the Seller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via Email -</a:t>
            </a:r>
            <a:r>
              <a:rPr lang="en">
                <a:latin typeface="Lato"/>
                <a:ea typeface="Lato"/>
                <a:cs typeface="Lato"/>
                <a:sym typeface="Lato"/>
              </a:rPr>
              <a:t> predefined email is suggested to user</a:t>
            </a:r>
            <a:endParaRPr>
              <a:latin typeface="Lato"/>
              <a:ea typeface="Lato"/>
              <a:cs typeface="Lato"/>
              <a:sym typeface="Lato"/>
            </a:endParaRPr>
          </a:p>
        </p:txBody>
      </p:sp>
      <p:sp>
        <p:nvSpPr>
          <p:cNvPr id="297" name="Google Shape;297;p29"/>
          <p:cNvSpPr txBox="1"/>
          <p:nvPr/>
        </p:nvSpPr>
        <p:spPr>
          <a:xfrm>
            <a:off x="4020925" y="2282200"/>
            <a:ext cx="17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Call the seller</a:t>
            </a:r>
            <a:endParaRPr>
              <a:latin typeface="Lato"/>
              <a:ea typeface="Lato"/>
              <a:cs typeface="Lato"/>
              <a:sym typeface="Lato"/>
            </a:endParaRPr>
          </a:p>
        </p:txBody>
      </p:sp>
      <p:sp>
        <p:nvSpPr>
          <p:cNvPr id="298" name="Google Shape;298;p29"/>
          <p:cNvSpPr txBox="1"/>
          <p:nvPr/>
        </p:nvSpPr>
        <p:spPr>
          <a:xfrm>
            <a:off x="3569250" y="2753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Contact the Seller (2)</a:t>
            </a:r>
            <a:endParaRPr b="1" u="sng">
              <a:latin typeface="Lato"/>
              <a:ea typeface="Lato"/>
              <a:cs typeface="Lato"/>
              <a:sym typeface="Lato"/>
            </a:endParaRPr>
          </a:p>
        </p:txBody>
      </p:sp>
      <p:pic>
        <p:nvPicPr>
          <p:cNvPr id="299" name="Google Shape;299;p29"/>
          <p:cNvPicPr preferRelativeResize="0"/>
          <p:nvPr/>
        </p:nvPicPr>
        <p:blipFill>
          <a:blip r:embed="rId3">
            <a:alphaModFix/>
          </a:blip>
          <a:stretch>
            <a:fillRect/>
          </a:stretch>
        </p:blipFill>
        <p:spPr>
          <a:xfrm>
            <a:off x="847575" y="116038"/>
            <a:ext cx="2130551" cy="4732524"/>
          </a:xfrm>
          <a:prstGeom prst="rect">
            <a:avLst/>
          </a:prstGeom>
          <a:noFill/>
          <a:ln>
            <a:noFill/>
          </a:ln>
        </p:spPr>
      </p:pic>
      <p:sp>
        <p:nvSpPr>
          <p:cNvPr id="300" name="Google Shape;300;p29"/>
          <p:cNvSpPr/>
          <p:nvPr/>
        </p:nvSpPr>
        <p:spPr>
          <a:xfrm>
            <a:off x="6450600" y="116050"/>
            <a:ext cx="2130600" cy="4732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29"/>
          <p:cNvPicPr preferRelativeResize="0"/>
          <p:nvPr/>
        </p:nvPicPr>
        <p:blipFill>
          <a:blip r:embed="rId4">
            <a:alphaModFix/>
          </a:blip>
          <a:stretch>
            <a:fillRect/>
          </a:stretch>
        </p:blipFill>
        <p:spPr>
          <a:xfrm>
            <a:off x="6450625" y="116038"/>
            <a:ext cx="2130560" cy="4732524"/>
          </a:xfrm>
          <a:prstGeom prst="rect">
            <a:avLst/>
          </a:prstGeom>
          <a:noFill/>
          <a:ln cap="flat" cmpd="sng" w="9525">
            <a:solidFill>
              <a:srgbClr val="000000"/>
            </a:solidFill>
            <a:prstDash val="solid"/>
            <a:round/>
            <a:headEnd len="sm" w="sm" type="none"/>
            <a:tailEnd len="sm" w="sm" type="none"/>
          </a:ln>
        </p:spPr>
      </p:pic>
      <p:cxnSp>
        <p:nvCxnSpPr>
          <p:cNvPr id="302" name="Google Shape;302;p29"/>
          <p:cNvCxnSpPr/>
          <p:nvPr/>
        </p:nvCxnSpPr>
        <p:spPr>
          <a:xfrm flipH="1">
            <a:off x="5244525" y="2470725"/>
            <a:ext cx="1460400" cy="207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0"/>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nvSpPr>
        <p:spPr>
          <a:xfrm>
            <a:off x="3889500" y="2131300"/>
            <a:ext cx="13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 by title</a:t>
            </a:r>
            <a:endParaRPr>
              <a:latin typeface="Lato"/>
              <a:ea typeface="Lato"/>
              <a:cs typeface="Lato"/>
              <a:sym typeface="Lato"/>
            </a:endParaRPr>
          </a:p>
        </p:txBody>
      </p:sp>
      <p:sp>
        <p:nvSpPr>
          <p:cNvPr id="310" name="Google Shape;310;p30"/>
          <p:cNvSpPr txBox="1"/>
          <p:nvPr/>
        </p:nvSpPr>
        <p:spPr>
          <a:xfrm>
            <a:off x="4381625" y="1016825"/>
            <a:ext cx="14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 by user</a:t>
            </a:r>
            <a:endParaRPr>
              <a:latin typeface="Lato"/>
              <a:ea typeface="Lato"/>
              <a:cs typeface="Lato"/>
              <a:sym typeface="Lato"/>
            </a:endParaRPr>
          </a:p>
        </p:txBody>
      </p:sp>
      <p:sp>
        <p:nvSpPr>
          <p:cNvPr id="311" name="Google Shape;311;p30"/>
          <p:cNvSpPr txBox="1"/>
          <p:nvPr/>
        </p:nvSpPr>
        <p:spPr>
          <a:xfrm>
            <a:off x="3266175" y="15240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Searching Feature</a:t>
            </a:r>
            <a:endParaRPr b="1" u="sng">
              <a:latin typeface="Lato"/>
              <a:ea typeface="Lato"/>
              <a:cs typeface="Lato"/>
              <a:sym typeface="Lato"/>
            </a:endParaRPr>
          </a:p>
        </p:txBody>
      </p:sp>
      <p:pic>
        <p:nvPicPr>
          <p:cNvPr id="312" name="Google Shape;312;p30"/>
          <p:cNvPicPr preferRelativeResize="0"/>
          <p:nvPr/>
        </p:nvPicPr>
        <p:blipFill>
          <a:blip r:embed="rId3">
            <a:alphaModFix/>
          </a:blip>
          <a:stretch>
            <a:fillRect/>
          </a:stretch>
        </p:blipFill>
        <p:spPr>
          <a:xfrm>
            <a:off x="273675" y="116125"/>
            <a:ext cx="2178301" cy="4838559"/>
          </a:xfrm>
          <a:prstGeom prst="rect">
            <a:avLst/>
          </a:prstGeom>
          <a:noFill/>
          <a:ln>
            <a:noFill/>
          </a:ln>
        </p:spPr>
      </p:pic>
      <p:sp>
        <p:nvSpPr>
          <p:cNvPr id="313" name="Google Shape;313;p30"/>
          <p:cNvSpPr/>
          <p:nvPr/>
        </p:nvSpPr>
        <p:spPr>
          <a:xfrm>
            <a:off x="6773825" y="15240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30"/>
          <p:cNvPicPr preferRelativeResize="0"/>
          <p:nvPr/>
        </p:nvPicPr>
        <p:blipFill>
          <a:blip r:embed="rId4">
            <a:alphaModFix/>
          </a:blip>
          <a:stretch>
            <a:fillRect/>
          </a:stretch>
        </p:blipFill>
        <p:spPr>
          <a:xfrm>
            <a:off x="6773825" y="152400"/>
            <a:ext cx="2178301" cy="4838528"/>
          </a:xfrm>
          <a:prstGeom prst="rect">
            <a:avLst/>
          </a:prstGeom>
          <a:noFill/>
          <a:ln cap="flat" cmpd="sng" w="9525">
            <a:solidFill>
              <a:srgbClr val="000000"/>
            </a:solidFill>
            <a:prstDash val="solid"/>
            <a:round/>
            <a:headEnd len="sm" w="sm" type="none"/>
            <a:tailEnd len="sm" w="sm" type="none"/>
          </a:ln>
        </p:spPr>
      </p:pic>
      <p:pic>
        <p:nvPicPr>
          <p:cNvPr id="315" name="Google Shape;315;p30"/>
          <p:cNvPicPr preferRelativeResize="0"/>
          <p:nvPr/>
        </p:nvPicPr>
        <p:blipFill>
          <a:blip r:embed="rId5">
            <a:alphaModFix/>
          </a:blip>
          <a:stretch>
            <a:fillRect/>
          </a:stretch>
        </p:blipFill>
        <p:spPr>
          <a:xfrm>
            <a:off x="3532000" y="2979275"/>
            <a:ext cx="2080000" cy="1895263"/>
          </a:xfrm>
          <a:prstGeom prst="rect">
            <a:avLst/>
          </a:prstGeom>
          <a:noFill/>
          <a:ln>
            <a:noFill/>
          </a:ln>
        </p:spPr>
      </p:pic>
      <p:cxnSp>
        <p:nvCxnSpPr>
          <p:cNvPr id="316" name="Google Shape;316;p30"/>
          <p:cNvCxnSpPr>
            <a:stCxn id="309" idx="2"/>
            <a:endCxn id="315" idx="0"/>
          </p:cNvCxnSpPr>
          <p:nvPr/>
        </p:nvCxnSpPr>
        <p:spPr>
          <a:xfrm>
            <a:off x="4572000" y="2531500"/>
            <a:ext cx="0" cy="447900"/>
          </a:xfrm>
          <a:prstGeom prst="straightConnector1">
            <a:avLst/>
          </a:prstGeom>
          <a:noFill/>
          <a:ln cap="flat" cmpd="sng" w="9525">
            <a:solidFill>
              <a:srgbClr val="000000"/>
            </a:solidFill>
            <a:prstDash val="solid"/>
            <a:round/>
            <a:headEnd len="med" w="med" type="none"/>
            <a:tailEnd len="med" w="med" type="triangle"/>
          </a:ln>
        </p:spPr>
      </p:cxnSp>
      <p:cxnSp>
        <p:nvCxnSpPr>
          <p:cNvPr id="317" name="Google Shape;317;p30"/>
          <p:cNvCxnSpPr/>
          <p:nvPr/>
        </p:nvCxnSpPr>
        <p:spPr>
          <a:xfrm flipH="1" rot="10800000">
            <a:off x="5804800" y="1212275"/>
            <a:ext cx="936900" cy="9300"/>
          </a:xfrm>
          <a:prstGeom prst="straightConnector1">
            <a:avLst/>
          </a:prstGeom>
          <a:noFill/>
          <a:ln cap="flat" cmpd="sng" w="9525">
            <a:solidFill>
              <a:srgbClr val="000000"/>
            </a:solidFill>
            <a:prstDash val="solid"/>
            <a:round/>
            <a:headEnd len="med" w="med" type="none"/>
            <a:tailEnd len="med" w="med" type="triangle"/>
          </a:ln>
        </p:spPr>
      </p:cxnSp>
      <p:sp>
        <p:nvSpPr>
          <p:cNvPr id="318" name="Google Shape;318;p30"/>
          <p:cNvSpPr txBox="1"/>
          <p:nvPr/>
        </p:nvSpPr>
        <p:spPr>
          <a:xfrm>
            <a:off x="2856450" y="1630050"/>
            <a:ext cx="11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Searching</a:t>
            </a:r>
            <a:endParaRPr>
              <a:latin typeface="Lato"/>
              <a:ea typeface="Lato"/>
              <a:cs typeface="Lato"/>
              <a:sym typeface="Lato"/>
            </a:endParaRPr>
          </a:p>
        </p:txBody>
      </p:sp>
      <p:cxnSp>
        <p:nvCxnSpPr>
          <p:cNvPr id="319" name="Google Shape;319;p30"/>
          <p:cNvCxnSpPr>
            <a:endCxn id="318" idx="1"/>
          </p:cNvCxnSpPr>
          <p:nvPr/>
        </p:nvCxnSpPr>
        <p:spPr>
          <a:xfrm flipH="1" rot="10800000">
            <a:off x="2029950" y="1830150"/>
            <a:ext cx="826500" cy="3834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3"/>
          <p:cNvSpPr txBox="1"/>
          <p:nvPr/>
        </p:nvSpPr>
        <p:spPr>
          <a:xfrm>
            <a:off x="311700" y="289925"/>
            <a:ext cx="8520600" cy="733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Oswald"/>
                <a:ea typeface="Oswald"/>
                <a:cs typeface="Oswald"/>
                <a:sym typeface="Oswald"/>
              </a:rPr>
              <a:t>Problem Statement</a:t>
            </a:r>
            <a:endParaRPr sz="3000" u="sng">
              <a:latin typeface="Oswald"/>
              <a:ea typeface="Oswald"/>
              <a:cs typeface="Oswald"/>
              <a:sym typeface="Oswald"/>
            </a:endParaRPr>
          </a:p>
        </p:txBody>
      </p:sp>
      <p:sp>
        <p:nvSpPr>
          <p:cNvPr id="96" name="Google Shape;96;p13"/>
          <p:cNvSpPr txBox="1"/>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rgbClr val="000000"/>
              </a:buClr>
              <a:buSzPts val="1700"/>
              <a:buFont typeface="Arial"/>
              <a:buChar char="●"/>
            </a:pPr>
            <a:r>
              <a:rPr lang="en" sz="1700"/>
              <a:t>There is no specific platform for exchanging products in IIT Ropar for the IIT Ropar community. Most exchanges for items like lab coats and cycles are done via shared google sheets or broadcasted emails.</a:t>
            </a:r>
            <a:endParaRPr sz="1700"/>
          </a:p>
          <a:p>
            <a:pPr indent="-336550" lvl="0" marL="457200" rtl="0" algn="l">
              <a:lnSpc>
                <a:spcPct val="150000"/>
              </a:lnSpc>
              <a:spcBef>
                <a:spcPts val="0"/>
              </a:spcBef>
              <a:spcAft>
                <a:spcPts val="0"/>
              </a:spcAft>
              <a:buClr>
                <a:srgbClr val="000000"/>
              </a:buClr>
              <a:buSzPts val="1700"/>
              <a:buFont typeface="Arial"/>
              <a:buChar char="●"/>
            </a:pPr>
            <a:r>
              <a:rPr lang="en" sz="1700"/>
              <a:t>We created CampusKart, an application that allows students, faculty, and support staff to simply offer their products for sale to individuals who are interested in purchasing them.</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31"/>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txBox="1"/>
          <p:nvPr/>
        </p:nvSpPr>
        <p:spPr>
          <a:xfrm>
            <a:off x="2700250" y="99835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name, email address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and profile picture</a:t>
            </a:r>
            <a:endParaRPr>
              <a:latin typeface="Lato"/>
              <a:ea typeface="Lato"/>
              <a:cs typeface="Lato"/>
              <a:sym typeface="Lato"/>
            </a:endParaRPr>
          </a:p>
        </p:txBody>
      </p:sp>
      <p:sp>
        <p:nvSpPr>
          <p:cNvPr id="327" name="Google Shape;327;p31"/>
          <p:cNvSpPr txBox="1"/>
          <p:nvPr/>
        </p:nvSpPr>
        <p:spPr>
          <a:xfrm>
            <a:off x="3003425" y="2872275"/>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Phone number</a:t>
            </a:r>
            <a:endParaRPr>
              <a:latin typeface="Lato"/>
              <a:ea typeface="Lato"/>
              <a:cs typeface="Lato"/>
              <a:sym typeface="Lato"/>
            </a:endParaRPr>
          </a:p>
        </p:txBody>
      </p:sp>
      <p:sp>
        <p:nvSpPr>
          <p:cNvPr id="328" name="Google Shape;328;p31"/>
          <p:cNvSpPr txBox="1"/>
          <p:nvPr/>
        </p:nvSpPr>
        <p:spPr>
          <a:xfrm>
            <a:off x="3610150" y="22015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Profile Page</a:t>
            </a:r>
            <a:endParaRPr b="1" u="sng">
              <a:latin typeface="Lato"/>
              <a:ea typeface="Lato"/>
              <a:cs typeface="Lato"/>
              <a:sym typeface="Lato"/>
            </a:endParaRPr>
          </a:p>
        </p:txBody>
      </p:sp>
      <p:sp>
        <p:nvSpPr>
          <p:cNvPr id="329" name="Google Shape;329;p31"/>
          <p:cNvSpPr/>
          <p:nvPr/>
        </p:nvSpPr>
        <p:spPr>
          <a:xfrm>
            <a:off x="6773825" y="15240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31"/>
          <p:cNvPicPr preferRelativeResize="0"/>
          <p:nvPr/>
        </p:nvPicPr>
        <p:blipFill>
          <a:blip r:embed="rId3">
            <a:alphaModFix/>
          </a:blip>
          <a:stretch>
            <a:fillRect/>
          </a:stretch>
        </p:blipFill>
        <p:spPr>
          <a:xfrm>
            <a:off x="273675" y="116050"/>
            <a:ext cx="2178301" cy="4838523"/>
          </a:xfrm>
          <a:prstGeom prst="rect">
            <a:avLst/>
          </a:prstGeom>
          <a:noFill/>
          <a:ln>
            <a:noFill/>
          </a:ln>
        </p:spPr>
      </p:pic>
      <p:pic>
        <p:nvPicPr>
          <p:cNvPr id="331" name="Google Shape;331;p31"/>
          <p:cNvPicPr preferRelativeResize="0"/>
          <p:nvPr/>
        </p:nvPicPr>
        <p:blipFill>
          <a:blip r:embed="rId4">
            <a:alphaModFix/>
          </a:blip>
          <a:stretch>
            <a:fillRect/>
          </a:stretch>
        </p:blipFill>
        <p:spPr>
          <a:xfrm>
            <a:off x="6773825" y="152400"/>
            <a:ext cx="2178301" cy="4838564"/>
          </a:xfrm>
          <a:prstGeom prst="rect">
            <a:avLst/>
          </a:prstGeom>
          <a:noFill/>
          <a:ln>
            <a:noFill/>
          </a:ln>
        </p:spPr>
      </p:pic>
      <p:cxnSp>
        <p:nvCxnSpPr>
          <p:cNvPr id="332" name="Google Shape;332;p31"/>
          <p:cNvCxnSpPr/>
          <p:nvPr/>
        </p:nvCxnSpPr>
        <p:spPr>
          <a:xfrm flipH="1" rot="10800000">
            <a:off x="1738150" y="1230875"/>
            <a:ext cx="962100" cy="600"/>
          </a:xfrm>
          <a:prstGeom prst="straightConnector1">
            <a:avLst/>
          </a:prstGeom>
          <a:noFill/>
          <a:ln cap="flat" cmpd="sng" w="9525">
            <a:solidFill>
              <a:srgbClr val="000000"/>
            </a:solidFill>
            <a:prstDash val="solid"/>
            <a:round/>
            <a:headEnd len="med" w="med" type="none"/>
            <a:tailEnd len="med" w="med" type="triangle"/>
          </a:ln>
        </p:spPr>
      </p:cxnSp>
      <p:cxnSp>
        <p:nvCxnSpPr>
          <p:cNvPr id="333" name="Google Shape;333;p31"/>
          <p:cNvCxnSpPr/>
          <p:nvPr/>
        </p:nvCxnSpPr>
        <p:spPr>
          <a:xfrm>
            <a:off x="2289125" y="2984425"/>
            <a:ext cx="714300" cy="9900"/>
          </a:xfrm>
          <a:prstGeom prst="straightConnector1">
            <a:avLst/>
          </a:prstGeom>
          <a:noFill/>
          <a:ln cap="flat" cmpd="sng" w="9525">
            <a:solidFill>
              <a:srgbClr val="000000"/>
            </a:solidFill>
            <a:prstDash val="solid"/>
            <a:round/>
            <a:headEnd len="med" w="med" type="none"/>
            <a:tailEnd len="med" w="med" type="triangle"/>
          </a:ln>
        </p:spPr>
      </p:cxnSp>
      <p:cxnSp>
        <p:nvCxnSpPr>
          <p:cNvPr id="334" name="Google Shape;334;p31"/>
          <p:cNvCxnSpPr/>
          <p:nvPr/>
        </p:nvCxnSpPr>
        <p:spPr>
          <a:xfrm rot="10800000">
            <a:off x="6218100" y="2792175"/>
            <a:ext cx="744000" cy="0"/>
          </a:xfrm>
          <a:prstGeom prst="straightConnector1">
            <a:avLst/>
          </a:prstGeom>
          <a:noFill/>
          <a:ln cap="flat" cmpd="sng" w="9525">
            <a:solidFill>
              <a:srgbClr val="000000"/>
            </a:solidFill>
            <a:prstDash val="solid"/>
            <a:round/>
            <a:headEnd len="med" w="med" type="none"/>
            <a:tailEnd len="med" w="med" type="triangle"/>
          </a:ln>
        </p:spPr>
      </p:cxnSp>
      <p:cxnSp>
        <p:nvCxnSpPr>
          <p:cNvPr id="335" name="Google Shape;335;p31"/>
          <p:cNvCxnSpPr/>
          <p:nvPr/>
        </p:nvCxnSpPr>
        <p:spPr>
          <a:xfrm rot="10800000">
            <a:off x="6218100" y="3146625"/>
            <a:ext cx="744000" cy="0"/>
          </a:xfrm>
          <a:prstGeom prst="straightConnector1">
            <a:avLst/>
          </a:prstGeom>
          <a:noFill/>
          <a:ln cap="flat" cmpd="sng" w="9525">
            <a:solidFill>
              <a:srgbClr val="000000"/>
            </a:solidFill>
            <a:prstDash val="solid"/>
            <a:round/>
            <a:headEnd len="med" w="med" type="none"/>
            <a:tailEnd len="med" w="med" type="triangle"/>
          </a:ln>
        </p:spPr>
      </p:cxnSp>
      <p:sp>
        <p:nvSpPr>
          <p:cNvPr id="336" name="Google Shape;336;p31"/>
          <p:cNvSpPr txBox="1"/>
          <p:nvPr/>
        </p:nvSpPr>
        <p:spPr>
          <a:xfrm>
            <a:off x="5319250" y="2592075"/>
            <a:ext cx="11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Wishlist</a:t>
            </a:r>
            <a:endParaRPr>
              <a:latin typeface="Lato"/>
              <a:ea typeface="Lato"/>
              <a:cs typeface="Lato"/>
              <a:sym typeface="Lato"/>
            </a:endParaRPr>
          </a:p>
        </p:txBody>
      </p:sp>
      <p:sp>
        <p:nvSpPr>
          <p:cNvPr id="337" name="Google Shape;337;p31"/>
          <p:cNvSpPr txBox="1"/>
          <p:nvPr/>
        </p:nvSpPr>
        <p:spPr>
          <a:xfrm>
            <a:off x="5277550" y="2994325"/>
            <a:ext cx="119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Uploaded products</a:t>
            </a:r>
            <a:endParaRPr>
              <a:latin typeface="Lato"/>
              <a:ea typeface="Lato"/>
              <a:cs typeface="Lato"/>
              <a:sym typeface="Lato"/>
            </a:endParaRPr>
          </a:p>
        </p:txBody>
      </p:sp>
      <p:cxnSp>
        <p:nvCxnSpPr>
          <p:cNvPr id="338" name="Google Shape;338;p31"/>
          <p:cNvCxnSpPr/>
          <p:nvPr/>
        </p:nvCxnSpPr>
        <p:spPr>
          <a:xfrm flipH="1">
            <a:off x="5410000" y="3903550"/>
            <a:ext cx="1542900" cy="9300"/>
          </a:xfrm>
          <a:prstGeom prst="straightConnector1">
            <a:avLst/>
          </a:prstGeom>
          <a:noFill/>
          <a:ln cap="flat" cmpd="sng" w="9525">
            <a:solidFill>
              <a:srgbClr val="000000"/>
            </a:solidFill>
            <a:prstDash val="solid"/>
            <a:round/>
            <a:headEnd len="med" w="med" type="none"/>
            <a:tailEnd len="med" w="med" type="triangle"/>
          </a:ln>
        </p:spPr>
      </p:cxnSp>
      <p:sp>
        <p:nvSpPr>
          <p:cNvPr id="339" name="Google Shape;339;p31"/>
          <p:cNvSpPr txBox="1"/>
          <p:nvPr/>
        </p:nvSpPr>
        <p:spPr>
          <a:xfrm>
            <a:off x="3925900" y="3708100"/>
            <a:ext cx="14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Sign Out Button</a:t>
            </a:r>
            <a:endParaRPr>
              <a:latin typeface="Lato"/>
              <a:ea typeface="Lato"/>
              <a:cs typeface="Lato"/>
              <a:sym typeface="Lato"/>
            </a:endParaRPr>
          </a:p>
        </p:txBody>
      </p:sp>
      <p:sp>
        <p:nvSpPr>
          <p:cNvPr id="340" name="Google Shape;340;p31"/>
          <p:cNvSpPr txBox="1"/>
          <p:nvPr/>
        </p:nvSpPr>
        <p:spPr>
          <a:xfrm>
            <a:off x="2700250" y="1744075"/>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navigate to edit profile page</a:t>
            </a:r>
            <a:endParaRPr>
              <a:latin typeface="Lato"/>
              <a:ea typeface="Lato"/>
              <a:cs typeface="Lato"/>
              <a:sym typeface="Lato"/>
            </a:endParaRPr>
          </a:p>
        </p:txBody>
      </p:sp>
      <p:cxnSp>
        <p:nvCxnSpPr>
          <p:cNvPr id="341" name="Google Shape;341;p31"/>
          <p:cNvCxnSpPr>
            <a:endCxn id="340" idx="1"/>
          </p:cNvCxnSpPr>
          <p:nvPr/>
        </p:nvCxnSpPr>
        <p:spPr>
          <a:xfrm>
            <a:off x="1585150" y="1665175"/>
            <a:ext cx="1115100" cy="386700"/>
          </a:xfrm>
          <a:prstGeom prst="bentConnector3">
            <a:avLst>
              <a:gd fmla="val 50000" name="adj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32"/>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3040325" y="1227975"/>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edit their name, phone number and profile picture</a:t>
            </a:r>
            <a:endParaRPr>
              <a:latin typeface="Lato"/>
              <a:ea typeface="Lato"/>
              <a:cs typeface="Lato"/>
              <a:sym typeface="Lato"/>
            </a:endParaRPr>
          </a:p>
        </p:txBody>
      </p:sp>
      <p:sp>
        <p:nvSpPr>
          <p:cNvPr id="349" name="Google Shape;349;p32"/>
          <p:cNvSpPr txBox="1"/>
          <p:nvPr/>
        </p:nvSpPr>
        <p:spPr>
          <a:xfrm>
            <a:off x="3569250" y="22017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Edit Profile Page</a:t>
            </a:r>
            <a:endParaRPr b="1" u="sng">
              <a:latin typeface="Lato"/>
              <a:ea typeface="Lato"/>
              <a:cs typeface="Lato"/>
              <a:sym typeface="Lato"/>
            </a:endParaRPr>
          </a:p>
        </p:txBody>
      </p:sp>
      <p:pic>
        <p:nvPicPr>
          <p:cNvPr id="350" name="Google Shape;350;p32"/>
          <p:cNvPicPr preferRelativeResize="0"/>
          <p:nvPr/>
        </p:nvPicPr>
        <p:blipFill>
          <a:blip r:embed="rId3">
            <a:alphaModFix/>
          </a:blip>
          <a:stretch>
            <a:fillRect/>
          </a:stretch>
        </p:blipFill>
        <p:spPr>
          <a:xfrm>
            <a:off x="273675" y="116050"/>
            <a:ext cx="2178301" cy="4838528"/>
          </a:xfrm>
          <a:prstGeom prst="rect">
            <a:avLst/>
          </a:prstGeom>
          <a:noFill/>
          <a:ln>
            <a:noFill/>
          </a:ln>
        </p:spPr>
      </p:pic>
      <p:sp>
        <p:nvSpPr>
          <p:cNvPr id="351" name="Google Shape;351;p32"/>
          <p:cNvSpPr/>
          <p:nvPr/>
        </p:nvSpPr>
        <p:spPr>
          <a:xfrm>
            <a:off x="6703050" y="115963"/>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32"/>
          <p:cNvPicPr preferRelativeResize="0"/>
          <p:nvPr/>
        </p:nvPicPr>
        <p:blipFill>
          <a:blip r:embed="rId4">
            <a:alphaModFix/>
          </a:blip>
          <a:stretch>
            <a:fillRect/>
          </a:stretch>
        </p:blipFill>
        <p:spPr>
          <a:xfrm>
            <a:off x="6703050" y="115975"/>
            <a:ext cx="2178301" cy="4838528"/>
          </a:xfrm>
          <a:prstGeom prst="rect">
            <a:avLst/>
          </a:prstGeom>
          <a:noFill/>
          <a:ln cap="flat" cmpd="sng" w="9525">
            <a:solidFill>
              <a:srgbClr val="000000"/>
            </a:solidFill>
            <a:prstDash val="solid"/>
            <a:round/>
            <a:headEnd len="sm" w="sm" type="none"/>
            <a:tailEnd len="sm" w="sm" type="none"/>
          </a:ln>
        </p:spPr>
      </p:pic>
      <p:cxnSp>
        <p:nvCxnSpPr>
          <p:cNvPr id="353" name="Google Shape;353;p32"/>
          <p:cNvCxnSpPr/>
          <p:nvPr/>
        </p:nvCxnSpPr>
        <p:spPr>
          <a:xfrm flipH="1" rot="10800000">
            <a:off x="2133125" y="1423625"/>
            <a:ext cx="907200" cy="9900"/>
          </a:xfrm>
          <a:prstGeom prst="straightConnector1">
            <a:avLst/>
          </a:prstGeom>
          <a:noFill/>
          <a:ln cap="flat" cmpd="sng" w="9525">
            <a:solidFill>
              <a:srgbClr val="000000"/>
            </a:solidFill>
            <a:prstDash val="solid"/>
            <a:round/>
            <a:headEnd len="med" w="med" type="none"/>
            <a:tailEnd len="med" w="med" type="triangle"/>
          </a:ln>
        </p:spPr>
      </p:cxnSp>
      <p:cxnSp>
        <p:nvCxnSpPr>
          <p:cNvPr id="354" name="Google Shape;354;p32"/>
          <p:cNvCxnSpPr/>
          <p:nvPr/>
        </p:nvCxnSpPr>
        <p:spPr>
          <a:xfrm rot="10800000">
            <a:off x="5171050" y="1561425"/>
            <a:ext cx="1818600" cy="7164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33"/>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txBox="1"/>
          <p:nvPr/>
        </p:nvSpPr>
        <p:spPr>
          <a:xfrm>
            <a:off x="3154350" y="1097925"/>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Wishlist Products - user can tap on the product card to move to its product page</a:t>
            </a:r>
            <a:endParaRPr>
              <a:latin typeface="Lato"/>
              <a:ea typeface="Lato"/>
              <a:cs typeface="Lato"/>
              <a:sym typeface="Lato"/>
            </a:endParaRPr>
          </a:p>
        </p:txBody>
      </p:sp>
      <p:sp>
        <p:nvSpPr>
          <p:cNvPr id="362" name="Google Shape;362;p33"/>
          <p:cNvSpPr txBox="1"/>
          <p:nvPr/>
        </p:nvSpPr>
        <p:spPr>
          <a:xfrm>
            <a:off x="3610075" y="23855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Wishlist</a:t>
            </a:r>
            <a:endParaRPr b="1" u="sng">
              <a:latin typeface="Lato"/>
              <a:ea typeface="Lato"/>
              <a:cs typeface="Lato"/>
              <a:sym typeface="Lato"/>
            </a:endParaRPr>
          </a:p>
        </p:txBody>
      </p:sp>
      <p:pic>
        <p:nvPicPr>
          <p:cNvPr id="363" name="Google Shape;363;p33"/>
          <p:cNvPicPr preferRelativeResize="0"/>
          <p:nvPr/>
        </p:nvPicPr>
        <p:blipFill>
          <a:blip r:embed="rId3">
            <a:alphaModFix/>
          </a:blip>
          <a:stretch>
            <a:fillRect/>
          </a:stretch>
        </p:blipFill>
        <p:spPr>
          <a:xfrm>
            <a:off x="273675" y="116125"/>
            <a:ext cx="2178301" cy="4838548"/>
          </a:xfrm>
          <a:prstGeom prst="rect">
            <a:avLst/>
          </a:prstGeom>
          <a:noFill/>
          <a:ln>
            <a:noFill/>
          </a:ln>
        </p:spPr>
      </p:pic>
      <p:cxnSp>
        <p:nvCxnSpPr>
          <p:cNvPr id="364" name="Google Shape;364;p33"/>
          <p:cNvCxnSpPr/>
          <p:nvPr/>
        </p:nvCxnSpPr>
        <p:spPr>
          <a:xfrm>
            <a:off x="2283450" y="2389000"/>
            <a:ext cx="1069500" cy="234000"/>
          </a:xfrm>
          <a:prstGeom prst="straightConnector1">
            <a:avLst/>
          </a:prstGeom>
          <a:noFill/>
          <a:ln cap="flat" cmpd="sng" w="9525">
            <a:solidFill>
              <a:srgbClr val="000000"/>
            </a:solidFill>
            <a:prstDash val="solid"/>
            <a:round/>
            <a:headEnd len="med" w="med" type="none"/>
            <a:tailEnd len="med" w="med" type="triangle"/>
          </a:ln>
        </p:spPr>
      </p:cxnSp>
      <p:cxnSp>
        <p:nvCxnSpPr>
          <p:cNvPr id="365" name="Google Shape;365;p33"/>
          <p:cNvCxnSpPr/>
          <p:nvPr/>
        </p:nvCxnSpPr>
        <p:spPr>
          <a:xfrm flipH="1" rot="10800000">
            <a:off x="2181400" y="1513275"/>
            <a:ext cx="1053900" cy="600"/>
          </a:xfrm>
          <a:prstGeom prst="straightConnector1">
            <a:avLst/>
          </a:prstGeom>
          <a:noFill/>
          <a:ln cap="flat" cmpd="sng" w="9525">
            <a:solidFill>
              <a:srgbClr val="000000"/>
            </a:solidFill>
            <a:prstDash val="solid"/>
            <a:round/>
            <a:headEnd len="med" w="med" type="none"/>
            <a:tailEnd len="med" w="med" type="triangle"/>
          </a:ln>
        </p:spPr>
      </p:cxnSp>
      <p:sp>
        <p:nvSpPr>
          <p:cNvPr id="366" name="Google Shape;366;p33"/>
          <p:cNvSpPr txBox="1"/>
          <p:nvPr/>
        </p:nvSpPr>
        <p:spPr>
          <a:xfrm>
            <a:off x="3337350" y="2440600"/>
            <a:ext cx="144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remove the product from his wishlist</a:t>
            </a:r>
            <a:endParaRPr>
              <a:latin typeface="Lato"/>
              <a:ea typeface="Lato"/>
              <a:cs typeface="Lato"/>
              <a:sym typeface="Lato"/>
            </a:endParaRPr>
          </a:p>
        </p:txBody>
      </p:sp>
      <p:sp>
        <p:nvSpPr>
          <p:cNvPr id="367" name="Google Shape;367;p33"/>
          <p:cNvSpPr/>
          <p:nvPr/>
        </p:nvSpPr>
        <p:spPr>
          <a:xfrm>
            <a:off x="67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33"/>
          <p:cNvPicPr preferRelativeResize="0"/>
          <p:nvPr/>
        </p:nvPicPr>
        <p:blipFill>
          <a:blip r:embed="rId4">
            <a:alphaModFix/>
          </a:blip>
          <a:stretch>
            <a:fillRect/>
          </a:stretch>
        </p:blipFill>
        <p:spPr>
          <a:xfrm>
            <a:off x="6773675" y="116050"/>
            <a:ext cx="2178301" cy="4838523"/>
          </a:xfrm>
          <a:prstGeom prst="rect">
            <a:avLst/>
          </a:prstGeom>
          <a:noFill/>
          <a:ln>
            <a:noFill/>
          </a:ln>
        </p:spPr>
      </p:pic>
      <p:cxnSp>
        <p:nvCxnSpPr>
          <p:cNvPr id="369" name="Google Shape;369;p33"/>
          <p:cNvCxnSpPr/>
          <p:nvPr/>
        </p:nvCxnSpPr>
        <p:spPr>
          <a:xfrm flipH="1">
            <a:off x="4710250" y="2388400"/>
            <a:ext cx="3968700" cy="702000"/>
          </a:xfrm>
          <a:prstGeom prst="bentConnector3">
            <a:avLst>
              <a:gd fmla="val 50000" name="adj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34"/>
          <p:cNvSpPr txBox="1"/>
          <p:nvPr/>
        </p:nvSpPr>
        <p:spPr>
          <a:xfrm>
            <a:off x="3627450" y="1014525"/>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Your Uploaded Products list</a:t>
            </a:r>
            <a:endParaRPr>
              <a:latin typeface="Lato"/>
              <a:ea typeface="Lato"/>
              <a:cs typeface="Lato"/>
              <a:sym typeface="Lato"/>
            </a:endParaRPr>
          </a:p>
        </p:txBody>
      </p:sp>
      <p:sp>
        <p:nvSpPr>
          <p:cNvPr id="376" name="Google Shape;376;p34"/>
          <p:cNvSpPr txBox="1"/>
          <p:nvPr/>
        </p:nvSpPr>
        <p:spPr>
          <a:xfrm>
            <a:off x="3569250" y="238550"/>
            <a:ext cx="2247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Your Uploaded Products</a:t>
            </a:r>
            <a:endParaRPr b="1" u="sng">
              <a:latin typeface="Lato"/>
              <a:ea typeface="Lato"/>
              <a:cs typeface="Lato"/>
              <a:sym typeface="Lato"/>
            </a:endParaRPr>
          </a:p>
        </p:txBody>
      </p:sp>
      <p:sp>
        <p:nvSpPr>
          <p:cNvPr id="377" name="Google Shape;377;p34"/>
          <p:cNvSpPr/>
          <p:nvPr/>
        </p:nvSpPr>
        <p:spPr>
          <a:xfrm>
            <a:off x="5269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34"/>
          <p:cNvPicPr preferRelativeResize="0"/>
          <p:nvPr/>
        </p:nvPicPr>
        <p:blipFill>
          <a:blip r:embed="rId3">
            <a:alphaModFix/>
          </a:blip>
          <a:stretch>
            <a:fillRect/>
          </a:stretch>
        </p:blipFill>
        <p:spPr>
          <a:xfrm>
            <a:off x="526975" y="116138"/>
            <a:ext cx="2178301" cy="4838518"/>
          </a:xfrm>
          <a:prstGeom prst="rect">
            <a:avLst/>
          </a:prstGeom>
          <a:noFill/>
          <a:ln>
            <a:noFill/>
          </a:ln>
        </p:spPr>
      </p:pic>
      <p:cxnSp>
        <p:nvCxnSpPr>
          <p:cNvPr id="379" name="Google Shape;379;p34"/>
          <p:cNvCxnSpPr>
            <a:endCxn id="375" idx="1"/>
          </p:cNvCxnSpPr>
          <p:nvPr/>
        </p:nvCxnSpPr>
        <p:spPr>
          <a:xfrm>
            <a:off x="2326650" y="1208925"/>
            <a:ext cx="1300800" cy="5700"/>
          </a:xfrm>
          <a:prstGeom prst="straightConnector1">
            <a:avLst/>
          </a:prstGeom>
          <a:noFill/>
          <a:ln cap="flat" cmpd="sng" w="9525">
            <a:solidFill>
              <a:srgbClr val="000000"/>
            </a:solidFill>
            <a:prstDash val="solid"/>
            <a:round/>
            <a:headEnd len="med" w="med" type="none"/>
            <a:tailEnd len="med" w="med" type="triangle"/>
          </a:ln>
        </p:spPr>
      </p:cxnSp>
      <p:sp>
        <p:nvSpPr>
          <p:cNvPr id="380" name="Google Shape;380;p34"/>
          <p:cNvSpPr/>
          <p:nvPr/>
        </p:nvSpPr>
        <p:spPr>
          <a:xfrm>
            <a:off x="6681125" y="15240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34"/>
          <p:cNvPicPr preferRelativeResize="0"/>
          <p:nvPr/>
        </p:nvPicPr>
        <p:blipFill>
          <a:blip r:embed="rId4">
            <a:alphaModFix/>
          </a:blip>
          <a:stretch>
            <a:fillRect/>
          </a:stretch>
        </p:blipFill>
        <p:spPr>
          <a:xfrm>
            <a:off x="6681125" y="152400"/>
            <a:ext cx="2178301" cy="4838523"/>
          </a:xfrm>
          <a:prstGeom prst="rect">
            <a:avLst/>
          </a:prstGeom>
          <a:noFill/>
          <a:ln cap="flat" cmpd="sng" w="9525">
            <a:solidFill>
              <a:srgbClr val="000000"/>
            </a:solidFill>
            <a:prstDash val="solid"/>
            <a:round/>
            <a:headEnd len="sm" w="sm" type="none"/>
            <a:tailEnd len="sm" w="sm" type="none"/>
          </a:ln>
        </p:spPr>
      </p:pic>
      <p:cxnSp>
        <p:nvCxnSpPr>
          <p:cNvPr id="382" name="Google Shape;382;p34"/>
          <p:cNvCxnSpPr/>
          <p:nvPr/>
        </p:nvCxnSpPr>
        <p:spPr>
          <a:xfrm>
            <a:off x="2467625" y="2684275"/>
            <a:ext cx="1300800" cy="5700"/>
          </a:xfrm>
          <a:prstGeom prst="straightConnector1">
            <a:avLst/>
          </a:prstGeom>
          <a:noFill/>
          <a:ln cap="flat" cmpd="sng" w="9525">
            <a:solidFill>
              <a:srgbClr val="000000"/>
            </a:solidFill>
            <a:prstDash val="solid"/>
            <a:round/>
            <a:headEnd len="med" w="med" type="none"/>
            <a:tailEnd len="med" w="med" type="triangle"/>
          </a:ln>
        </p:spPr>
      </p:cxnSp>
      <p:sp>
        <p:nvSpPr>
          <p:cNvPr id="383" name="Google Shape;383;p34"/>
          <p:cNvSpPr txBox="1"/>
          <p:nvPr/>
        </p:nvSpPr>
        <p:spPr>
          <a:xfrm>
            <a:off x="3768425" y="2271475"/>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delete his uploaded products (like after he has sold it to someone)</a:t>
            </a:r>
            <a:endParaRPr>
              <a:latin typeface="Lato"/>
              <a:ea typeface="Lato"/>
              <a:cs typeface="Lato"/>
              <a:sym typeface="Lato"/>
            </a:endParaRPr>
          </a:p>
        </p:txBody>
      </p:sp>
      <p:sp>
        <p:nvSpPr>
          <p:cNvPr id="384" name="Google Shape;384;p34"/>
          <p:cNvSpPr txBox="1"/>
          <p:nvPr/>
        </p:nvSpPr>
        <p:spPr>
          <a:xfrm>
            <a:off x="3569250" y="375425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edit his uploaded products.</a:t>
            </a:r>
            <a:endParaRPr>
              <a:latin typeface="Lato"/>
              <a:ea typeface="Lato"/>
              <a:cs typeface="Lato"/>
              <a:sym typeface="Lato"/>
            </a:endParaRPr>
          </a:p>
        </p:txBody>
      </p:sp>
      <p:cxnSp>
        <p:nvCxnSpPr>
          <p:cNvPr id="385" name="Google Shape;385;p34"/>
          <p:cNvCxnSpPr>
            <a:endCxn id="384" idx="1"/>
          </p:cNvCxnSpPr>
          <p:nvPr/>
        </p:nvCxnSpPr>
        <p:spPr>
          <a:xfrm>
            <a:off x="2155350" y="3758450"/>
            <a:ext cx="1413900" cy="3036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35"/>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txBox="1"/>
          <p:nvPr/>
        </p:nvSpPr>
        <p:spPr>
          <a:xfrm>
            <a:off x="3569250" y="1843375"/>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Star marked fields are compulsory</a:t>
            </a:r>
            <a:endParaRPr>
              <a:latin typeface="Lato"/>
              <a:ea typeface="Lato"/>
              <a:cs typeface="Lato"/>
              <a:sym typeface="Lato"/>
            </a:endParaRPr>
          </a:p>
        </p:txBody>
      </p:sp>
      <p:sp>
        <p:nvSpPr>
          <p:cNvPr id="393" name="Google Shape;393;p35"/>
          <p:cNvSpPr txBox="1"/>
          <p:nvPr/>
        </p:nvSpPr>
        <p:spPr>
          <a:xfrm>
            <a:off x="3569238" y="3626850"/>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Upto 3 images can be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uploaded of a single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product</a:t>
            </a:r>
            <a:endParaRPr>
              <a:latin typeface="Lato"/>
              <a:ea typeface="Lato"/>
              <a:cs typeface="Lato"/>
              <a:sym typeface="Lato"/>
            </a:endParaRPr>
          </a:p>
        </p:txBody>
      </p:sp>
      <p:sp>
        <p:nvSpPr>
          <p:cNvPr id="394" name="Google Shape;394;p35"/>
          <p:cNvSpPr txBox="1"/>
          <p:nvPr/>
        </p:nvSpPr>
        <p:spPr>
          <a:xfrm>
            <a:off x="3569250" y="27530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Upload Product</a:t>
            </a:r>
            <a:endParaRPr b="1" u="sng">
              <a:latin typeface="Lato"/>
              <a:ea typeface="Lato"/>
              <a:cs typeface="Lato"/>
              <a:sym typeface="Lato"/>
            </a:endParaRPr>
          </a:p>
        </p:txBody>
      </p:sp>
      <p:sp>
        <p:nvSpPr>
          <p:cNvPr id="395" name="Google Shape;395;p35"/>
          <p:cNvSpPr/>
          <p:nvPr/>
        </p:nvSpPr>
        <p:spPr>
          <a:xfrm>
            <a:off x="6568550" y="61175"/>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35"/>
          <p:cNvPicPr preferRelativeResize="0"/>
          <p:nvPr/>
        </p:nvPicPr>
        <p:blipFill>
          <a:blip r:embed="rId3">
            <a:alphaModFix/>
          </a:blip>
          <a:stretch>
            <a:fillRect/>
          </a:stretch>
        </p:blipFill>
        <p:spPr>
          <a:xfrm>
            <a:off x="273675" y="116050"/>
            <a:ext cx="2178301" cy="4838538"/>
          </a:xfrm>
          <a:prstGeom prst="rect">
            <a:avLst/>
          </a:prstGeom>
          <a:noFill/>
          <a:ln>
            <a:noFill/>
          </a:ln>
        </p:spPr>
      </p:pic>
      <p:pic>
        <p:nvPicPr>
          <p:cNvPr id="397" name="Google Shape;397;p35"/>
          <p:cNvPicPr preferRelativeResize="0"/>
          <p:nvPr/>
        </p:nvPicPr>
        <p:blipFill>
          <a:blip r:embed="rId4">
            <a:alphaModFix/>
          </a:blip>
          <a:stretch>
            <a:fillRect/>
          </a:stretch>
        </p:blipFill>
        <p:spPr>
          <a:xfrm>
            <a:off x="6568550" y="61175"/>
            <a:ext cx="2178301" cy="4838523"/>
          </a:xfrm>
          <a:prstGeom prst="rect">
            <a:avLst/>
          </a:prstGeom>
          <a:noFill/>
          <a:ln>
            <a:noFill/>
          </a:ln>
        </p:spPr>
      </p:pic>
      <p:cxnSp>
        <p:nvCxnSpPr>
          <p:cNvPr id="398" name="Google Shape;398;p35"/>
          <p:cNvCxnSpPr/>
          <p:nvPr/>
        </p:nvCxnSpPr>
        <p:spPr>
          <a:xfrm>
            <a:off x="2004500" y="2047925"/>
            <a:ext cx="1509900" cy="1200"/>
          </a:xfrm>
          <a:prstGeom prst="straightConnector1">
            <a:avLst/>
          </a:prstGeom>
          <a:noFill/>
          <a:ln cap="flat" cmpd="sng" w="9525">
            <a:solidFill>
              <a:srgbClr val="000000"/>
            </a:solidFill>
            <a:prstDash val="solid"/>
            <a:round/>
            <a:headEnd len="med" w="med" type="none"/>
            <a:tailEnd len="med" w="med" type="triangle"/>
          </a:ln>
        </p:spPr>
      </p:cxnSp>
      <p:cxnSp>
        <p:nvCxnSpPr>
          <p:cNvPr id="399" name="Google Shape;399;p35"/>
          <p:cNvCxnSpPr/>
          <p:nvPr/>
        </p:nvCxnSpPr>
        <p:spPr>
          <a:xfrm rot="10800000">
            <a:off x="5510850" y="3866800"/>
            <a:ext cx="11757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36"/>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txBox="1"/>
          <p:nvPr/>
        </p:nvSpPr>
        <p:spPr>
          <a:xfrm>
            <a:off x="3808350" y="888125"/>
            <a:ext cx="26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can use any of these tools available to format the description of </a:t>
            </a:r>
            <a:r>
              <a:rPr lang="en">
                <a:latin typeface="Lato"/>
                <a:ea typeface="Lato"/>
                <a:cs typeface="Lato"/>
                <a:sym typeface="Lato"/>
              </a:rPr>
              <a:t>the</a:t>
            </a:r>
            <a:r>
              <a:rPr lang="en">
                <a:latin typeface="Lato"/>
                <a:ea typeface="Lato"/>
                <a:cs typeface="Lato"/>
                <a:sym typeface="Lato"/>
              </a:rPr>
              <a:t> product</a:t>
            </a:r>
            <a:endParaRPr>
              <a:latin typeface="Lato"/>
              <a:ea typeface="Lato"/>
              <a:cs typeface="Lato"/>
              <a:sym typeface="Lato"/>
            </a:endParaRPr>
          </a:p>
        </p:txBody>
      </p:sp>
      <p:sp>
        <p:nvSpPr>
          <p:cNvPr id="407" name="Google Shape;407;p36"/>
          <p:cNvSpPr txBox="1"/>
          <p:nvPr/>
        </p:nvSpPr>
        <p:spPr>
          <a:xfrm>
            <a:off x="3687650" y="3708100"/>
            <a:ext cx="26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Save the description</a:t>
            </a:r>
            <a:endParaRPr>
              <a:latin typeface="Lato"/>
              <a:ea typeface="Lato"/>
              <a:cs typeface="Lato"/>
              <a:sym typeface="Lato"/>
            </a:endParaRPr>
          </a:p>
        </p:txBody>
      </p:sp>
      <p:sp>
        <p:nvSpPr>
          <p:cNvPr id="408" name="Google Shape;408;p36"/>
          <p:cNvSpPr txBox="1"/>
          <p:nvPr/>
        </p:nvSpPr>
        <p:spPr>
          <a:xfrm>
            <a:off x="6097638" y="31200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Description Page</a:t>
            </a:r>
            <a:endParaRPr b="1" u="sng">
              <a:latin typeface="Lato"/>
              <a:ea typeface="Lato"/>
              <a:cs typeface="Lato"/>
              <a:sym typeface="Lato"/>
            </a:endParaRPr>
          </a:p>
        </p:txBody>
      </p:sp>
      <p:pic>
        <p:nvPicPr>
          <p:cNvPr id="409" name="Google Shape;409;p36"/>
          <p:cNvPicPr preferRelativeResize="0"/>
          <p:nvPr/>
        </p:nvPicPr>
        <p:blipFill>
          <a:blip r:embed="rId3">
            <a:alphaModFix/>
          </a:blip>
          <a:stretch>
            <a:fillRect/>
          </a:stretch>
        </p:blipFill>
        <p:spPr>
          <a:xfrm>
            <a:off x="273674" y="116049"/>
            <a:ext cx="2178301" cy="4838528"/>
          </a:xfrm>
          <a:prstGeom prst="rect">
            <a:avLst/>
          </a:prstGeom>
          <a:noFill/>
          <a:ln>
            <a:noFill/>
          </a:ln>
        </p:spPr>
      </p:pic>
      <p:cxnSp>
        <p:nvCxnSpPr>
          <p:cNvPr id="410" name="Google Shape;410;p36"/>
          <p:cNvCxnSpPr/>
          <p:nvPr/>
        </p:nvCxnSpPr>
        <p:spPr>
          <a:xfrm>
            <a:off x="2298450" y="1047775"/>
            <a:ext cx="1509900" cy="1200"/>
          </a:xfrm>
          <a:prstGeom prst="straightConnector1">
            <a:avLst/>
          </a:prstGeom>
          <a:noFill/>
          <a:ln cap="flat" cmpd="sng" w="9525">
            <a:solidFill>
              <a:srgbClr val="000000"/>
            </a:solidFill>
            <a:prstDash val="solid"/>
            <a:round/>
            <a:headEnd len="med" w="med" type="none"/>
            <a:tailEnd len="med" w="med" type="triangle"/>
          </a:ln>
        </p:spPr>
      </p:cxnSp>
      <p:cxnSp>
        <p:nvCxnSpPr>
          <p:cNvPr id="411" name="Google Shape;411;p36"/>
          <p:cNvCxnSpPr/>
          <p:nvPr/>
        </p:nvCxnSpPr>
        <p:spPr>
          <a:xfrm>
            <a:off x="2132975" y="3921275"/>
            <a:ext cx="1462800" cy="9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37"/>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txBox="1"/>
          <p:nvPr/>
        </p:nvSpPr>
        <p:spPr>
          <a:xfrm>
            <a:off x="2865725" y="2613200"/>
            <a:ext cx="152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Product upload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Successful. Products are live for 30 days</a:t>
            </a:r>
            <a:endParaRPr>
              <a:latin typeface="Lato"/>
              <a:ea typeface="Lato"/>
              <a:cs typeface="Lato"/>
              <a:sym typeface="Lato"/>
            </a:endParaRPr>
          </a:p>
        </p:txBody>
      </p:sp>
      <p:sp>
        <p:nvSpPr>
          <p:cNvPr id="419" name="Google Shape;419;p37"/>
          <p:cNvSpPr txBox="1"/>
          <p:nvPr/>
        </p:nvSpPr>
        <p:spPr>
          <a:xfrm>
            <a:off x="4518900" y="1951675"/>
            <a:ext cx="142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Product upload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failed</a:t>
            </a:r>
            <a:endParaRPr>
              <a:latin typeface="Lato"/>
              <a:ea typeface="Lato"/>
              <a:cs typeface="Lato"/>
              <a:sym typeface="Lato"/>
            </a:endParaRPr>
          </a:p>
        </p:txBody>
      </p:sp>
      <p:sp>
        <p:nvSpPr>
          <p:cNvPr id="420" name="Google Shape;420;p37"/>
          <p:cNvSpPr txBox="1"/>
          <p:nvPr/>
        </p:nvSpPr>
        <p:spPr>
          <a:xfrm>
            <a:off x="3508600" y="266100"/>
            <a:ext cx="2489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Product upload successful/</a:t>
            </a:r>
            <a:endParaRPr b="1" u="sng">
              <a:latin typeface="Lato"/>
              <a:ea typeface="Lato"/>
              <a:cs typeface="Lato"/>
              <a:sym typeface="Lato"/>
            </a:endParaRPr>
          </a:p>
          <a:p>
            <a:pPr indent="0" lvl="0" marL="0" rtl="0" algn="ctr">
              <a:spcBef>
                <a:spcPts val="0"/>
              </a:spcBef>
              <a:spcAft>
                <a:spcPts val="0"/>
              </a:spcAft>
              <a:buNone/>
            </a:pPr>
            <a:r>
              <a:rPr b="1" lang="en" u="sng">
                <a:latin typeface="Lato"/>
                <a:ea typeface="Lato"/>
                <a:cs typeface="Lato"/>
                <a:sym typeface="Lato"/>
              </a:rPr>
              <a:t>unsuccessful</a:t>
            </a:r>
            <a:endParaRPr b="1" u="sng">
              <a:latin typeface="Lato"/>
              <a:ea typeface="Lato"/>
              <a:cs typeface="Lato"/>
              <a:sym typeface="Lato"/>
            </a:endParaRPr>
          </a:p>
        </p:txBody>
      </p:sp>
      <p:sp>
        <p:nvSpPr>
          <p:cNvPr id="421" name="Google Shape;421;p37"/>
          <p:cNvSpPr/>
          <p:nvPr/>
        </p:nvSpPr>
        <p:spPr>
          <a:xfrm>
            <a:off x="6568550" y="61175"/>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37"/>
          <p:cNvPicPr preferRelativeResize="0"/>
          <p:nvPr/>
        </p:nvPicPr>
        <p:blipFill>
          <a:blip r:embed="rId3">
            <a:alphaModFix/>
          </a:blip>
          <a:stretch>
            <a:fillRect/>
          </a:stretch>
        </p:blipFill>
        <p:spPr>
          <a:xfrm>
            <a:off x="273675" y="116050"/>
            <a:ext cx="2178301" cy="4838528"/>
          </a:xfrm>
          <a:prstGeom prst="rect">
            <a:avLst/>
          </a:prstGeom>
          <a:noFill/>
          <a:ln>
            <a:noFill/>
          </a:ln>
        </p:spPr>
      </p:pic>
      <p:pic>
        <p:nvPicPr>
          <p:cNvPr id="423" name="Google Shape;423;p37"/>
          <p:cNvPicPr preferRelativeResize="0"/>
          <p:nvPr/>
        </p:nvPicPr>
        <p:blipFill>
          <a:blip r:embed="rId4">
            <a:alphaModFix/>
          </a:blip>
          <a:stretch>
            <a:fillRect/>
          </a:stretch>
        </p:blipFill>
        <p:spPr>
          <a:xfrm>
            <a:off x="6568550" y="61175"/>
            <a:ext cx="2178301" cy="4838528"/>
          </a:xfrm>
          <a:prstGeom prst="rect">
            <a:avLst/>
          </a:prstGeom>
          <a:noFill/>
          <a:ln>
            <a:noFill/>
          </a:ln>
        </p:spPr>
      </p:pic>
      <p:cxnSp>
        <p:nvCxnSpPr>
          <p:cNvPr id="424" name="Google Shape;424;p37"/>
          <p:cNvCxnSpPr/>
          <p:nvPr/>
        </p:nvCxnSpPr>
        <p:spPr>
          <a:xfrm flipH="1" rot="10800000">
            <a:off x="2133125" y="2806125"/>
            <a:ext cx="732600" cy="600"/>
          </a:xfrm>
          <a:prstGeom prst="straightConnector1">
            <a:avLst/>
          </a:prstGeom>
          <a:noFill/>
          <a:ln cap="flat" cmpd="sng" w="9525">
            <a:solidFill>
              <a:srgbClr val="000000"/>
            </a:solidFill>
            <a:prstDash val="solid"/>
            <a:round/>
            <a:headEnd len="med" w="med" type="none"/>
            <a:tailEnd len="med" w="med" type="triangle"/>
          </a:ln>
        </p:spPr>
      </p:cxnSp>
      <p:cxnSp>
        <p:nvCxnSpPr>
          <p:cNvPr id="425" name="Google Shape;425;p37"/>
          <p:cNvCxnSpPr/>
          <p:nvPr/>
        </p:nvCxnSpPr>
        <p:spPr>
          <a:xfrm rot="10800000">
            <a:off x="5872825" y="2259475"/>
            <a:ext cx="8634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38"/>
          <p:cNvSpPr txBox="1"/>
          <p:nvPr/>
        </p:nvSpPr>
        <p:spPr>
          <a:xfrm>
            <a:off x="3049400" y="260345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Notifications of all the products uploaded</a:t>
            </a:r>
            <a:endParaRPr>
              <a:latin typeface="Lato"/>
              <a:ea typeface="Lato"/>
              <a:cs typeface="Lato"/>
              <a:sym typeface="Lato"/>
            </a:endParaRPr>
          </a:p>
        </p:txBody>
      </p:sp>
      <p:sp>
        <p:nvSpPr>
          <p:cNvPr id="432" name="Google Shape;432;p38"/>
          <p:cNvSpPr txBox="1"/>
          <p:nvPr/>
        </p:nvSpPr>
        <p:spPr>
          <a:xfrm>
            <a:off x="3507513" y="312000"/>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Notifications</a:t>
            </a:r>
            <a:endParaRPr b="1" u="sng">
              <a:latin typeface="Lato"/>
              <a:ea typeface="Lato"/>
              <a:cs typeface="Lato"/>
              <a:sym typeface="Lato"/>
            </a:endParaRPr>
          </a:p>
        </p:txBody>
      </p:sp>
      <p:sp>
        <p:nvSpPr>
          <p:cNvPr id="433" name="Google Shape;433;p38"/>
          <p:cNvSpPr/>
          <p:nvPr/>
        </p:nvSpPr>
        <p:spPr>
          <a:xfrm>
            <a:off x="414700" y="88725"/>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38"/>
          <p:cNvPicPr preferRelativeResize="0"/>
          <p:nvPr/>
        </p:nvPicPr>
        <p:blipFill>
          <a:blip r:embed="rId3">
            <a:alphaModFix/>
          </a:blip>
          <a:stretch>
            <a:fillRect/>
          </a:stretch>
        </p:blipFill>
        <p:spPr>
          <a:xfrm>
            <a:off x="414700" y="88787"/>
            <a:ext cx="2178301" cy="4838564"/>
          </a:xfrm>
          <a:prstGeom prst="rect">
            <a:avLst/>
          </a:prstGeom>
          <a:noFill/>
          <a:ln>
            <a:noFill/>
          </a:ln>
        </p:spPr>
      </p:pic>
      <p:cxnSp>
        <p:nvCxnSpPr>
          <p:cNvPr id="435" name="Google Shape;435;p38"/>
          <p:cNvCxnSpPr/>
          <p:nvPr/>
        </p:nvCxnSpPr>
        <p:spPr>
          <a:xfrm flipH="1" rot="10800000">
            <a:off x="2314400" y="2820100"/>
            <a:ext cx="735000" cy="900"/>
          </a:xfrm>
          <a:prstGeom prst="straightConnector1">
            <a:avLst/>
          </a:prstGeom>
          <a:noFill/>
          <a:ln cap="flat" cmpd="sng" w="9525">
            <a:solidFill>
              <a:srgbClr val="000000"/>
            </a:solidFill>
            <a:prstDash val="solid"/>
            <a:round/>
            <a:headEnd len="med" w="med" type="none"/>
            <a:tailEnd len="med" w="med" type="triangle"/>
          </a:ln>
        </p:spPr>
      </p:cxnSp>
      <p:pic>
        <p:nvPicPr>
          <p:cNvPr id="436" name="Google Shape;436;p38"/>
          <p:cNvPicPr preferRelativeResize="0"/>
          <p:nvPr/>
        </p:nvPicPr>
        <p:blipFill>
          <a:blip r:embed="rId4">
            <a:alphaModFix/>
          </a:blip>
          <a:stretch>
            <a:fillRect/>
          </a:stretch>
        </p:blipFill>
        <p:spPr>
          <a:xfrm>
            <a:off x="6504125" y="136538"/>
            <a:ext cx="2178300" cy="4743072"/>
          </a:xfrm>
          <a:prstGeom prst="rect">
            <a:avLst/>
          </a:prstGeom>
          <a:noFill/>
          <a:ln>
            <a:noFill/>
          </a:ln>
        </p:spPr>
      </p:pic>
      <p:cxnSp>
        <p:nvCxnSpPr>
          <p:cNvPr id="437" name="Google Shape;437;p38"/>
          <p:cNvCxnSpPr/>
          <p:nvPr/>
        </p:nvCxnSpPr>
        <p:spPr>
          <a:xfrm rot="10800000">
            <a:off x="5405675" y="1585350"/>
            <a:ext cx="1372200" cy="8100"/>
          </a:xfrm>
          <a:prstGeom prst="straightConnector1">
            <a:avLst/>
          </a:prstGeom>
          <a:noFill/>
          <a:ln cap="flat" cmpd="sng" w="9525">
            <a:solidFill>
              <a:srgbClr val="000000"/>
            </a:solidFill>
            <a:prstDash val="solid"/>
            <a:round/>
            <a:headEnd len="med" w="med" type="none"/>
            <a:tailEnd len="med" w="med" type="triangle"/>
          </a:ln>
        </p:spPr>
      </p:cxnSp>
      <p:sp>
        <p:nvSpPr>
          <p:cNvPr id="438" name="Google Shape;438;p38"/>
          <p:cNvSpPr txBox="1"/>
          <p:nvPr/>
        </p:nvSpPr>
        <p:spPr>
          <a:xfrm>
            <a:off x="3703313" y="1389300"/>
            <a:ext cx="169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Push Notifications shown on screen</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39"/>
          <p:cNvSpPr/>
          <p:nvPr/>
        </p:nvSpPr>
        <p:spPr>
          <a:xfrm>
            <a:off x="273675"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txBox="1"/>
          <p:nvPr/>
        </p:nvSpPr>
        <p:spPr>
          <a:xfrm>
            <a:off x="3619550" y="1561125"/>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Pop up shown</a:t>
            </a:r>
            <a:r>
              <a:rPr lang="en">
                <a:latin typeface="Lato"/>
                <a:ea typeface="Lato"/>
                <a:cs typeface="Lato"/>
                <a:sym typeface="Lato"/>
              </a:rPr>
              <a:t> on</a:t>
            </a:r>
            <a:r>
              <a:rPr lang="en">
                <a:latin typeface="Lato"/>
                <a:ea typeface="Lato"/>
                <a:cs typeface="Lato"/>
                <a:sym typeface="Lato"/>
              </a:rPr>
              <a:t> forgot password .</a:t>
            </a:r>
            <a:endParaRPr>
              <a:latin typeface="Lato"/>
              <a:ea typeface="Lato"/>
              <a:cs typeface="Lato"/>
              <a:sym typeface="Lato"/>
            </a:endParaRPr>
          </a:p>
        </p:txBody>
      </p:sp>
      <p:sp>
        <p:nvSpPr>
          <p:cNvPr id="446" name="Google Shape;446;p39"/>
          <p:cNvSpPr txBox="1"/>
          <p:nvPr/>
        </p:nvSpPr>
        <p:spPr>
          <a:xfrm>
            <a:off x="2990600" y="2694275"/>
            <a:ext cx="247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Pop up shown when the seller has not provided their phone number and a buyer tries to contact them by calling, whatsapp or SMS.</a:t>
            </a:r>
            <a:endParaRPr>
              <a:latin typeface="Lato"/>
              <a:ea typeface="Lato"/>
              <a:cs typeface="Lato"/>
              <a:sym typeface="Lato"/>
            </a:endParaRPr>
          </a:p>
        </p:txBody>
      </p:sp>
      <p:sp>
        <p:nvSpPr>
          <p:cNvPr id="447" name="Google Shape;447;p39"/>
          <p:cNvSpPr txBox="1"/>
          <p:nvPr/>
        </p:nvSpPr>
        <p:spPr>
          <a:xfrm>
            <a:off x="3326400" y="2477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Pop Ups</a:t>
            </a:r>
            <a:endParaRPr b="1" u="sng">
              <a:latin typeface="Lato"/>
              <a:ea typeface="Lato"/>
              <a:cs typeface="Lato"/>
              <a:sym typeface="Lato"/>
            </a:endParaRPr>
          </a:p>
        </p:txBody>
      </p:sp>
      <p:sp>
        <p:nvSpPr>
          <p:cNvPr id="448" name="Google Shape;448;p39"/>
          <p:cNvSpPr/>
          <p:nvPr/>
        </p:nvSpPr>
        <p:spPr>
          <a:xfrm>
            <a:off x="6568550" y="61175"/>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9" name="Google Shape;449;p39"/>
          <p:cNvPicPr preferRelativeResize="0"/>
          <p:nvPr/>
        </p:nvPicPr>
        <p:blipFill>
          <a:blip r:embed="rId3">
            <a:alphaModFix/>
          </a:blip>
          <a:stretch>
            <a:fillRect/>
          </a:stretch>
        </p:blipFill>
        <p:spPr>
          <a:xfrm>
            <a:off x="273675" y="116050"/>
            <a:ext cx="2178301" cy="4838700"/>
          </a:xfrm>
          <a:prstGeom prst="rect">
            <a:avLst/>
          </a:prstGeom>
          <a:noFill/>
          <a:ln>
            <a:noFill/>
          </a:ln>
        </p:spPr>
      </p:pic>
      <p:pic>
        <p:nvPicPr>
          <p:cNvPr id="450" name="Google Shape;450;p39"/>
          <p:cNvPicPr preferRelativeResize="0"/>
          <p:nvPr/>
        </p:nvPicPr>
        <p:blipFill>
          <a:blip r:embed="rId4">
            <a:alphaModFix/>
          </a:blip>
          <a:stretch>
            <a:fillRect/>
          </a:stretch>
        </p:blipFill>
        <p:spPr>
          <a:xfrm>
            <a:off x="6568550" y="61174"/>
            <a:ext cx="2178301" cy="4838502"/>
          </a:xfrm>
          <a:prstGeom prst="rect">
            <a:avLst/>
          </a:prstGeom>
          <a:noFill/>
          <a:ln>
            <a:noFill/>
          </a:ln>
        </p:spPr>
      </p:pic>
      <p:cxnSp>
        <p:nvCxnSpPr>
          <p:cNvPr id="451" name="Google Shape;451;p39"/>
          <p:cNvCxnSpPr/>
          <p:nvPr/>
        </p:nvCxnSpPr>
        <p:spPr>
          <a:xfrm>
            <a:off x="2109650" y="1868325"/>
            <a:ext cx="1509900" cy="1200"/>
          </a:xfrm>
          <a:prstGeom prst="straightConnector1">
            <a:avLst/>
          </a:prstGeom>
          <a:noFill/>
          <a:ln cap="flat" cmpd="sng" w="9525">
            <a:solidFill>
              <a:srgbClr val="000000"/>
            </a:solidFill>
            <a:prstDash val="solid"/>
            <a:round/>
            <a:headEnd len="med" w="med" type="none"/>
            <a:tailEnd len="med" w="med" type="triangle"/>
          </a:ln>
        </p:spPr>
      </p:cxnSp>
      <p:cxnSp>
        <p:nvCxnSpPr>
          <p:cNvPr id="452" name="Google Shape;452;p39"/>
          <p:cNvCxnSpPr/>
          <p:nvPr/>
        </p:nvCxnSpPr>
        <p:spPr>
          <a:xfrm flipH="1">
            <a:off x="5408850" y="2870425"/>
            <a:ext cx="1762500" cy="150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40"/>
          <p:cNvSpPr txBox="1"/>
          <p:nvPr/>
        </p:nvSpPr>
        <p:spPr>
          <a:xfrm>
            <a:off x="311700" y="30425"/>
            <a:ext cx="8520600" cy="733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Oswald"/>
                <a:ea typeface="Oswald"/>
                <a:cs typeface="Oswald"/>
                <a:sym typeface="Oswald"/>
              </a:rPr>
              <a:t>Team Members and Individual Contributions</a:t>
            </a:r>
            <a:endParaRPr sz="3000" u="sng">
              <a:latin typeface="Oswald"/>
              <a:ea typeface="Oswald"/>
              <a:cs typeface="Oswald"/>
              <a:sym typeface="Oswald"/>
            </a:endParaRPr>
          </a:p>
        </p:txBody>
      </p:sp>
      <p:cxnSp>
        <p:nvCxnSpPr>
          <p:cNvPr id="459" name="Google Shape;459;p40"/>
          <p:cNvCxnSpPr/>
          <p:nvPr/>
        </p:nvCxnSpPr>
        <p:spPr>
          <a:xfrm>
            <a:off x="2928950" y="1186425"/>
            <a:ext cx="0" cy="3283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40"/>
          <p:cNvCxnSpPr/>
          <p:nvPr/>
        </p:nvCxnSpPr>
        <p:spPr>
          <a:xfrm>
            <a:off x="6173575" y="1186425"/>
            <a:ext cx="0" cy="3283500"/>
          </a:xfrm>
          <a:prstGeom prst="straightConnector1">
            <a:avLst/>
          </a:prstGeom>
          <a:noFill/>
          <a:ln cap="flat" cmpd="sng" w="9525">
            <a:solidFill>
              <a:schemeClr val="dk2"/>
            </a:solidFill>
            <a:prstDash val="solid"/>
            <a:round/>
            <a:headEnd len="med" w="med" type="none"/>
            <a:tailEnd len="med" w="med" type="none"/>
          </a:ln>
        </p:spPr>
      </p:cxnSp>
      <p:sp>
        <p:nvSpPr>
          <p:cNvPr id="461" name="Google Shape;461;p40"/>
          <p:cNvSpPr txBox="1"/>
          <p:nvPr/>
        </p:nvSpPr>
        <p:spPr>
          <a:xfrm>
            <a:off x="398000" y="1183825"/>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62" name="Google Shape;462;p40"/>
          <p:cNvSpPr txBox="1"/>
          <p:nvPr/>
        </p:nvSpPr>
        <p:spPr>
          <a:xfrm>
            <a:off x="76500" y="1186425"/>
            <a:ext cx="2775900" cy="3032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u="sng"/>
              <a:t>Antara Agarwal </a:t>
            </a:r>
            <a:endParaRPr u="sng"/>
          </a:p>
          <a:p>
            <a:pPr indent="-317500" lvl="0" marL="457200" rtl="0" algn="l">
              <a:lnSpc>
                <a:spcPct val="115000"/>
              </a:lnSpc>
              <a:spcBef>
                <a:spcPts val="1200"/>
              </a:spcBef>
              <a:spcAft>
                <a:spcPts val="0"/>
              </a:spcAft>
              <a:buSzPts val="1400"/>
              <a:buChar char="●"/>
            </a:pPr>
            <a:r>
              <a:rPr lang="en"/>
              <a:t>Edit profile - User can edit their phone number and name</a:t>
            </a:r>
            <a:endParaRPr/>
          </a:p>
          <a:p>
            <a:pPr indent="-317500" lvl="0" marL="457200" rtl="0" algn="l">
              <a:lnSpc>
                <a:spcPct val="115000"/>
              </a:lnSpc>
              <a:spcBef>
                <a:spcPts val="0"/>
              </a:spcBef>
              <a:spcAft>
                <a:spcPts val="0"/>
              </a:spcAft>
              <a:buSzPts val="1400"/>
              <a:buChar char="●"/>
            </a:pPr>
            <a:r>
              <a:rPr lang="en"/>
              <a:t>User authentication (Register, Login, forgot password, email verification)</a:t>
            </a:r>
            <a:endParaRPr/>
          </a:p>
          <a:p>
            <a:pPr indent="-317500" lvl="0" marL="457200" rtl="0" algn="l">
              <a:lnSpc>
                <a:spcPct val="115000"/>
              </a:lnSpc>
              <a:spcBef>
                <a:spcPts val="0"/>
              </a:spcBef>
              <a:spcAft>
                <a:spcPts val="0"/>
              </a:spcAft>
              <a:buSzPts val="1400"/>
              <a:buChar char="●"/>
            </a:pPr>
            <a:r>
              <a:rPr lang="en"/>
              <a:t>Wishlist</a:t>
            </a:r>
            <a:endParaRPr/>
          </a:p>
          <a:p>
            <a:pPr indent="-317500" lvl="0" marL="457200" rtl="0" algn="l">
              <a:lnSpc>
                <a:spcPct val="115000"/>
              </a:lnSpc>
              <a:spcBef>
                <a:spcPts val="0"/>
              </a:spcBef>
              <a:spcAft>
                <a:spcPts val="0"/>
              </a:spcAft>
              <a:buSzPts val="1400"/>
              <a:buChar char="●"/>
            </a:pPr>
            <a:r>
              <a:rPr lang="en"/>
              <a:t>Profile page - (display user details, sign-out) </a:t>
            </a:r>
            <a:endParaRPr/>
          </a:p>
        </p:txBody>
      </p:sp>
      <p:sp>
        <p:nvSpPr>
          <p:cNvPr id="463" name="Google Shape;463;p40"/>
          <p:cNvSpPr txBox="1"/>
          <p:nvPr/>
        </p:nvSpPr>
        <p:spPr>
          <a:xfrm>
            <a:off x="3163313" y="1179450"/>
            <a:ext cx="2775900" cy="2784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u="sng"/>
              <a:t>Krithika Goyal </a:t>
            </a:r>
            <a:endParaRPr u="sng"/>
          </a:p>
          <a:p>
            <a:pPr indent="-317500" lvl="0" marL="457200" rtl="0" algn="l">
              <a:lnSpc>
                <a:spcPct val="115000"/>
              </a:lnSpc>
              <a:spcBef>
                <a:spcPts val="1200"/>
              </a:spcBef>
              <a:spcAft>
                <a:spcPts val="0"/>
              </a:spcAft>
              <a:buSzPts val="1400"/>
              <a:buChar char="●"/>
            </a:pPr>
            <a:r>
              <a:rPr lang="en"/>
              <a:t>Search by title</a:t>
            </a:r>
            <a:endParaRPr/>
          </a:p>
          <a:p>
            <a:pPr indent="-317500" lvl="0" marL="457200" rtl="0" algn="l">
              <a:lnSpc>
                <a:spcPct val="115000"/>
              </a:lnSpc>
              <a:spcBef>
                <a:spcPts val="0"/>
              </a:spcBef>
              <a:spcAft>
                <a:spcPts val="0"/>
              </a:spcAft>
              <a:buSzPts val="1400"/>
              <a:buChar char="●"/>
            </a:pPr>
            <a:r>
              <a:rPr lang="en"/>
              <a:t>Search by user</a:t>
            </a:r>
            <a:endParaRPr/>
          </a:p>
          <a:p>
            <a:pPr indent="-317500" lvl="0" marL="457200" rtl="0" algn="l">
              <a:lnSpc>
                <a:spcPct val="115000"/>
              </a:lnSpc>
              <a:spcBef>
                <a:spcPts val="0"/>
              </a:spcBef>
              <a:spcAft>
                <a:spcPts val="0"/>
              </a:spcAft>
              <a:buSzPts val="1400"/>
              <a:buChar char="●"/>
            </a:pPr>
            <a:r>
              <a:rPr lang="en"/>
              <a:t>Product upload with images (also html editor for product description)</a:t>
            </a:r>
            <a:endParaRPr/>
          </a:p>
          <a:p>
            <a:pPr indent="-317500" lvl="0" marL="457200" rtl="0" algn="l">
              <a:lnSpc>
                <a:spcPct val="115000"/>
              </a:lnSpc>
              <a:spcBef>
                <a:spcPts val="0"/>
              </a:spcBef>
              <a:spcAft>
                <a:spcPts val="0"/>
              </a:spcAft>
              <a:buSzPts val="1400"/>
              <a:buChar char="●"/>
            </a:pPr>
            <a:r>
              <a:rPr lang="en"/>
              <a:t>Edit your uploaded products</a:t>
            </a:r>
            <a:endParaRPr/>
          </a:p>
          <a:p>
            <a:pPr indent="-317500" lvl="0" marL="457200" rtl="0" algn="l">
              <a:lnSpc>
                <a:spcPct val="115000"/>
              </a:lnSpc>
              <a:spcBef>
                <a:spcPts val="0"/>
              </a:spcBef>
              <a:spcAft>
                <a:spcPts val="0"/>
              </a:spcAft>
              <a:buSzPts val="1400"/>
              <a:buChar char="●"/>
            </a:pPr>
            <a:r>
              <a:rPr lang="en"/>
              <a:t>Select profile picture</a:t>
            </a:r>
            <a:endParaRPr/>
          </a:p>
          <a:p>
            <a:pPr indent="-317500" lvl="0" marL="457200" rtl="0" algn="l">
              <a:lnSpc>
                <a:spcPct val="115000"/>
              </a:lnSpc>
              <a:spcBef>
                <a:spcPts val="0"/>
              </a:spcBef>
              <a:spcAft>
                <a:spcPts val="0"/>
              </a:spcAft>
              <a:buSzPts val="1400"/>
              <a:buChar char="●"/>
            </a:pPr>
            <a:r>
              <a:rPr lang="en"/>
              <a:t>Notifications</a:t>
            </a:r>
            <a:endParaRPr/>
          </a:p>
        </p:txBody>
      </p:sp>
      <p:sp>
        <p:nvSpPr>
          <p:cNvPr id="464" name="Google Shape;464;p40"/>
          <p:cNvSpPr txBox="1"/>
          <p:nvPr/>
        </p:nvSpPr>
        <p:spPr>
          <a:xfrm>
            <a:off x="6250150" y="1129775"/>
            <a:ext cx="2775900" cy="3032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u="sng"/>
              <a:t>Nupur Rathi </a:t>
            </a:r>
            <a:endParaRPr u="sng"/>
          </a:p>
          <a:p>
            <a:pPr indent="-317500" lvl="0" marL="457200" rtl="0" algn="l">
              <a:lnSpc>
                <a:spcPct val="115000"/>
              </a:lnSpc>
              <a:spcBef>
                <a:spcPts val="1200"/>
              </a:spcBef>
              <a:spcAft>
                <a:spcPts val="0"/>
              </a:spcAft>
              <a:buSzPts val="1400"/>
              <a:buChar char="●"/>
            </a:pPr>
            <a:r>
              <a:rPr lang="en"/>
              <a:t>Fetch and Display products list and individual products</a:t>
            </a:r>
            <a:endParaRPr/>
          </a:p>
          <a:p>
            <a:pPr indent="-317500" lvl="0" marL="457200" rtl="0" algn="l">
              <a:lnSpc>
                <a:spcPct val="115000"/>
              </a:lnSpc>
              <a:spcBef>
                <a:spcPts val="0"/>
              </a:spcBef>
              <a:spcAft>
                <a:spcPts val="0"/>
              </a:spcAft>
              <a:buSzPts val="1400"/>
              <a:buChar char="●"/>
            </a:pPr>
            <a:r>
              <a:rPr lang="en"/>
              <a:t>Recent products</a:t>
            </a:r>
            <a:endParaRPr/>
          </a:p>
          <a:p>
            <a:pPr indent="-317500" lvl="0" marL="457200" rtl="0" algn="l">
              <a:lnSpc>
                <a:spcPct val="115000"/>
              </a:lnSpc>
              <a:spcBef>
                <a:spcPts val="0"/>
              </a:spcBef>
              <a:spcAft>
                <a:spcPts val="0"/>
              </a:spcAft>
              <a:buSzPts val="1400"/>
              <a:buChar char="●"/>
            </a:pPr>
            <a:r>
              <a:rPr lang="en"/>
              <a:t>Browse categories</a:t>
            </a:r>
            <a:endParaRPr/>
          </a:p>
          <a:p>
            <a:pPr indent="-317500" lvl="0" marL="457200" rtl="0" algn="l">
              <a:lnSpc>
                <a:spcPct val="115000"/>
              </a:lnSpc>
              <a:spcBef>
                <a:spcPts val="0"/>
              </a:spcBef>
              <a:spcAft>
                <a:spcPts val="0"/>
              </a:spcAft>
              <a:buSzPts val="1400"/>
              <a:buChar char="●"/>
            </a:pPr>
            <a:r>
              <a:rPr lang="en"/>
              <a:t>Sort and Filter products</a:t>
            </a:r>
            <a:endParaRPr/>
          </a:p>
          <a:p>
            <a:pPr indent="-317500" lvl="0" marL="457200" rtl="0" algn="l">
              <a:lnSpc>
                <a:spcPct val="115000"/>
              </a:lnSpc>
              <a:spcBef>
                <a:spcPts val="0"/>
              </a:spcBef>
              <a:spcAft>
                <a:spcPts val="0"/>
              </a:spcAft>
              <a:buSzPts val="1400"/>
              <a:buChar char="●"/>
            </a:pPr>
            <a:r>
              <a:rPr lang="en"/>
              <a:t>Contact the seller - whatsapp, SMS, call, email</a:t>
            </a:r>
            <a:endParaRPr/>
          </a:p>
          <a:p>
            <a:pPr indent="-317500" lvl="0" marL="457200" rtl="0" algn="l">
              <a:lnSpc>
                <a:spcPct val="115000"/>
              </a:lnSpc>
              <a:spcBef>
                <a:spcPts val="0"/>
              </a:spcBef>
              <a:spcAft>
                <a:spcPts val="0"/>
              </a:spcAft>
              <a:buSzPts val="1400"/>
              <a:buChar char="●"/>
            </a:pPr>
            <a:r>
              <a:rPr lang="en"/>
              <a:t>Your Uploaded products - display and delete</a:t>
            </a:r>
            <a:endParaRPr/>
          </a:p>
        </p:txBody>
      </p:sp>
      <p:sp>
        <p:nvSpPr>
          <p:cNvPr id="465" name="Google Shape;465;p40"/>
          <p:cNvSpPr txBox="1"/>
          <p:nvPr/>
        </p:nvSpPr>
        <p:spPr>
          <a:xfrm>
            <a:off x="244950" y="4469925"/>
            <a:ext cx="86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developed many small features like navigation stack push and pop, UI designing etc. and fixed many bugs together.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977625" y="3190350"/>
            <a:ext cx="296400" cy="31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977630" y="2658450"/>
            <a:ext cx="296400" cy="31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977625" y="2126550"/>
            <a:ext cx="296400" cy="31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4"/>
          <p:cNvSpPr txBox="1"/>
          <p:nvPr/>
        </p:nvSpPr>
        <p:spPr>
          <a:xfrm>
            <a:off x="217325" y="230950"/>
            <a:ext cx="8520600" cy="733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t>Tech Stack Used	</a:t>
            </a:r>
            <a:endParaRPr sz="3000" u="sng"/>
          </a:p>
        </p:txBody>
      </p:sp>
      <p:sp>
        <p:nvSpPr>
          <p:cNvPr id="106" name="Google Shape;106;p14"/>
          <p:cNvSpPr txBox="1"/>
          <p:nvPr/>
        </p:nvSpPr>
        <p:spPr>
          <a:xfrm>
            <a:off x="1568075" y="15312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Flutter for Frontend</a:t>
            </a:r>
            <a:endParaRPr sz="1800"/>
          </a:p>
        </p:txBody>
      </p:sp>
      <p:sp>
        <p:nvSpPr>
          <p:cNvPr id="107" name="Google Shape;107;p14"/>
          <p:cNvSpPr/>
          <p:nvPr/>
        </p:nvSpPr>
        <p:spPr>
          <a:xfrm>
            <a:off x="977625" y="1605375"/>
            <a:ext cx="296400" cy="31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1568075" y="20524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Django for Backend</a:t>
            </a:r>
            <a:endParaRPr sz="1800"/>
          </a:p>
        </p:txBody>
      </p:sp>
      <p:sp>
        <p:nvSpPr>
          <p:cNvPr id="109" name="Google Shape;109;p14"/>
          <p:cNvSpPr txBox="1"/>
          <p:nvPr/>
        </p:nvSpPr>
        <p:spPr>
          <a:xfrm>
            <a:off x="1568075" y="2573625"/>
            <a:ext cx="3386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PostgreSQL for database</a:t>
            </a:r>
            <a:endParaRPr/>
          </a:p>
        </p:txBody>
      </p:sp>
      <p:sp>
        <p:nvSpPr>
          <p:cNvPr id="110" name="Google Shape;110;p14"/>
          <p:cNvSpPr txBox="1"/>
          <p:nvPr/>
        </p:nvSpPr>
        <p:spPr>
          <a:xfrm>
            <a:off x="1568075" y="3094800"/>
            <a:ext cx="5665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Firebase for User Authentication and Notifications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1340700" y="147138"/>
            <a:ext cx="6462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Credits</a:t>
            </a:r>
            <a:endParaRPr>
              <a:solidFill>
                <a:srgbClr val="000000"/>
              </a:solidFill>
            </a:endParaRPr>
          </a:p>
        </p:txBody>
      </p:sp>
      <p:sp>
        <p:nvSpPr>
          <p:cNvPr id="471" name="Google Shape;471;p41"/>
          <p:cNvSpPr txBox="1"/>
          <p:nvPr>
            <p:ph idx="1" type="body"/>
          </p:nvPr>
        </p:nvSpPr>
        <p:spPr>
          <a:xfrm>
            <a:off x="902900" y="1381125"/>
            <a:ext cx="7657500" cy="27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t>
            </a:r>
            <a:r>
              <a:rPr lang="en"/>
              <a:t>our mentor</a:t>
            </a:r>
            <a:r>
              <a:rPr lang="en" sz="2400"/>
              <a:t> Dr. Puneet Goyal who </a:t>
            </a:r>
            <a:r>
              <a:rPr lang="en"/>
              <a:t>guided us throughout our project.</a:t>
            </a:r>
            <a:endParaRPr sz="2400"/>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rPr lang="en"/>
              <a:t>Also thanks to all our team members who worked hard and made this application possible.</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rPr lang="en"/>
              <a:t>						   </a:t>
            </a:r>
            <a:r>
              <a:rPr lang="en">
                <a:solidFill>
                  <a:schemeClr val="accent3"/>
                </a:solidFill>
              </a:rPr>
              <a:t>THANKS</a:t>
            </a:r>
            <a:endParaRPr>
              <a:solidFill>
                <a:schemeClr val="accent3"/>
              </a:solidFill>
            </a:endParaRPr>
          </a:p>
        </p:txBody>
      </p:sp>
      <p:sp>
        <p:nvSpPr>
          <p:cNvPr id="472" name="Google Shape;472;p4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5"/>
          <p:cNvPicPr preferRelativeResize="0"/>
          <p:nvPr/>
        </p:nvPicPr>
        <p:blipFill>
          <a:blip r:embed="rId3">
            <a:alphaModFix/>
          </a:blip>
          <a:stretch>
            <a:fillRect/>
          </a:stretch>
        </p:blipFill>
        <p:spPr>
          <a:xfrm>
            <a:off x="373925" y="198000"/>
            <a:ext cx="8417699" cy="4851125"/>
          </a:xfrm>
          <a:prstGeom prst="rect">
            <a:avLst/>
          </a:prstGeom>
          <a:noFill/>
          <a:ln>
            <a:noFill/>
          </a:ln>
        </p:spPr>
      </p:pic>
      <p:sp>
        <p:nvSpPr>
          <p:cNvPr id="116" name="Google Shape;116;p15"/>
          <p:cNvSpPr txBox="1"/>
          <p:nvPr/>
        </p:nvSpPr>
        <p:spPr>
          <a:xfrm>
            <a:off x="1587300" y="0"/>
            <a:ext cx="5969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swald"/>
                <a:ea typeface="Oswald"/>
                <a:cs typeface="Oswald"/>
                <a:sym typeface="Oswald"/>
              </a:rPr>
              <a:t>Database Schema</a:t>
            </a:r>
            <a:endParaRPr sz="2400">
              <a:solidFill>
                <a:schemeClr val="dk2"/>
              </a:solidFill>
              <a:latin typeface="Oswald"/>
              <a:ea typeface="Oswald"/>
              <a:cs typeface="Oswald"/>
              <a:sym typeface="Oswald"/>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6"/>
          <p:cNvSpPr txBox="1"/>
          <p:nvPr/>
        </p:nvSpPr>
        <p:spPr>
          <a:xfrm>
            <a:off x="311700" y="30425"/>
            <a:ext cx="8520600" cy="733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Oswald"/>
                <a:ea typeface="Oswald"/>
                <a:cs typeface="Oswald"/>
                <a:sym typeface="Oswald"/>
              </a:rPr>
              <a:t>Salient Features</a:t>
            </a:r>
            <a:endParaRPr sz="3000" u="sng">
              <a:latin typeface="Oswald"/>
              <a:ea typeface="Oswald"/>
              <a:cs typeface="Oswald"/>
              <a:sym typeface="Oswald"/>
            </a:endParaRPr>
          </a:p>
        </p:txBody>
      </p:sp>
      <p:sp>
        <p:nvSpPr>
          <p:cNvPr id="123" name="Google Shape;123;p16"/>
          <p:cNvSpPr txBox="1"/>
          <p:nvPr/>
        </p:nvSpPr>
        <p:spPr>
          <a:xfrm>
            <a:off x="311700" y="864750"/>
            <a:ext cx="8520600" cy="34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a:t>Registration with email verification using IIT Ropar email IDs.</a:t>
            </a:r>
            <a:endParaRPr/>
          </a:p>
          <a:p>
            <a:pPr indent="-317500" lvl="0" marL="457200" rtl="0" algn="l">
              <a:lnSpc>
                <a:spcPct val="115000"/>
              </a:lnSpc>
              <a:spcBef>
                <a:spcPts val="0"/>
              </a:spcBef>
              <a:spcAft>
                <a:spcPts val="0"/>
              </a:spcAft>
              <a:buClr>
                <a:srgbClr val="000000"/>
              </a:buClr>
              <a:buSzPts val="1400"/>
              <a:buFont typeface="Arial"/>
              <a:buChar char="●"/>
            </a:pPr>
            <a:r>
              <a:rPr lang="en"/>
              <a:t>Login using IIT Ropar email id and password.</a:t>
            </a:r>
            <a:endParaRPr/>
          </a:p>
          <a:p>
            <a:pPr indent="-317500" lvl="0" marL="457200" rtl="0" algn="l">
              <a:lnSpc>
                <a:spcPct val="115000"/>
              </a:lnSpc>
              <a:spcBef>
                <a:spcPts val="0"/>
              </a:spcBef>
              <a:spcAft>
                <a:spcPts val="0"/>
              </a:spcAft>
              <a:buClr>
                <a:srgbClr val="000000"/>
              </a:buClr>
              <a:buSzPts val="1400"/>
              <a:buFont typeface="Arial"/>
              <a:buChar char="●"/>
            </a:pPr>
            <a:r>
              <a:rPr lang="en"/>
              <a:t>Forgot password option available to change users account password.</a:t>
            </a:r>
            <a:endParaRPr/>
          </a:p>
          <a:p>
            <a:pPr indent="-317500" lvl="0" marL="457200" rtl="0" algn="l">
              <a:lnSpc>
                <a:spcPct val="115000"/>
              </a:lnSpc>
              <a:spcBef>
                <a:spcPts val="0"/>
              </a:spcBef>
              <a:spcAft>
                <a:spcPts val="0"/>
              </a:spcAft>
              <a:buClr>
                <a:srgbClr val="000000"/>
              </a:buClr>
              <a:buSzPts val="1400"/>
              <a:buFont typeface="Arial"/>
              <a:buChar char="●"/>
            </a:pPr>
            <a:r>
              <a:rPr lang="en"/>
              <a:t>Users can upload a product they want to sell along with multiple images.</a:t>
            </a:r>
            <a:endParaRPr/>
          </a:p>
          <a:p>
            <a:pPr indent="-317500" lvl="0" marL="457200" rtl="0" algn="l">
              <a:lnSpc>
                <a:spcPct val="115000"/>
              </a:lnSpc>
              <a:spcBef>
                <a:spcPts val="0"/>
              </a:spcBef>
              <a:spcAft>
                <a:spcPts val="0"/>
              </a:spcAft>
              <a:buClr>
                <a:srgbClr val="000000"/>
              </a:buClr>
              <a:buSzPts val="1400"/>
              <a:buFont typeface="Arial"/>
              <a:buChar char="●"/>
            </a:pPr>
            <a:r>
              <a:rPr lang="en"/>
              <a:t>The description given can be formatted in any way the user seems suitable.</a:t>
            </a:r>
            <a:endParaRPr/>
          </a:p>
          <a:p>
            <a:pPr indent="-317500" lvl="0" marL="457200" rtl="0" algn="l">
              <a:lnSpc>
                <a:spcPct val="115000"/>
              </a:lnSpc>
              <a:spcBef>
                <a:spcPts val="0"/>
              </a:spcBef>
              <a:spcAft>
                <a:spcPts val="0"/>
              </a:spcAft>
              <a:buClr>
                <a:srgbClr val="000000"/>
              </a:buClr>
              <a:buSzPts val="1400"/>
              <a:buFont typeface="Arial"/>
              <a:buChar char="●"/>
            </a:pPr>
            <a:r>
              <a:rPr lang="en"/>
              <a:t>Notification to all the registered users when a new product is uploaded.</a:t>
            </a:r>
            <a:endParaRPr/>
          </a:p>
          <a:p>
            <a:pPr indent="-317500" lvl="0" marL="457200" rtl="0" algn="l">
              <a:lnSpc>
                <a:spcPct val="115000"/>
              </a:lnSpc>
              <a:spcBef>
                <a:spcPts val="0"/>
              </a:spcBef>
              <a:spcAft>
                <a:spcPts val="0"/>
              </a:spcAft>
              <a:buClr>
                <a:srgbClr val="000000"/>
              </a:buClr>
              <a:buSzPts val="1400"/>
              <a:buFont typeface="Arial"/>
              <a:buChar char="●"/>
            </a:pPr>
            <a:r>
              <a:rPr lang="en"/>
              <a:t>Products will be live for one month.</a:t>
            </a:r>
            <a:endParaRPr/>
          </a:p>
          <a:p>
            <a:pPr indent="-317500" lvl="0" marL="457200" rtl="0" algn="l">
              <a:lnSpc>
                <a:spcPct val="115000"/>
              </a:lnSpc>
              <a:spcBef>
                <a:spcPts val="0"/>
              </a:spcBef>
              <a:spcAft>
                <a:spcPts val="0"/>
              </a:spcAft>
              <a:buClr>
                <a:srgbClr val="000000"/>
              </a:buClr>
              <a:buSzPts val="1400"/>
              <a:buFont typeface="Arial"/>
              <a:buChar char="●"/>
            </a:pPr>
            <a:r>
              <a:rPr lang="en"/>
              <a:t>Notification to the user 5 days before their product is to be deleted, and after product deletion.</a:t>
            </a:r>
            <a:endParaRPr/>
          </a:p>
          <a:p>
            <a:pPr indent="-317500" lvl="0" marL="457200" rtl="0" algn="l">
              <a:lnSpc>
                <a:spcPct val="115000"/>
              </a:lnSpc>
              <a:spcBef>
                <a:spcPts val="0"/>
              </a:spcBef>
              <a:spcAft>
                <a:spcPts val="0"/>
              </a:spcAft>
              <a:buClr>
                <a:srgbClr val="000000"/>
              </a:buClr>
              <a:buSzPts val="1400"/>
              <a:buFont typeface="Arial"/>
              <a:buChar char="●"/>
            </a:pPr>
            <a:r>
              <a:rPr lang="en"/>
              <a:t>Users can view, delete and edit their uploaded products.</a:t>
            </a:r>
            <a:endParaRPr/>
          </a:p>
          <a:p>
            <a:pPr indent="-317500" lvl="0" marL="457200" rtl="0" algn="l">
              <a:lnSpc>
                <a:spcPct val="115000"/>
              </a:lnSpc>
              <a:spcBef>
                <a:spcPts val="0"/>
              </a:spcBef>
              <a:spcAft>
                <a:spcPts val="0"/>
              </a:spcAft>
              <a:buClr>
                <a:srgbClr val="000000"/>
              </a:buClr>
              <a:buSzPts val="1400"/>
              <a:buFont typeface="Arial"/>
              <a:buChar char="●"/>
            </a:pPr>
            <a:r>
              <a:rPr lang="en"/>
              <a:t>Users can browse through the multiple products uploaded by others.​</a:t>
            </a:r>
            <a:endParaRPr/>
          </a:p>
          <a:p>
            <a:pPr indent="-317500" lvl="0" marL="457200" rtl="0" algn="l">
              <a:lnSpc>
                <a:spcPct val="115000"/>
              </a:lnSpc>
              <a:spcBef>
                <a:spcPts val="0"/>
              </a:spcBef>
              <a:spcAft>
                <a:spcPts val="0"/>
              </a:spcAft>
              <a:buClr>
                <a:srgbClr val="000000"/>
              </a:buClr>
              <a:buSzPts val="1400"/>
              <a:buFont typeface="Arial"/>
              <a:buChar char="●"/>
            </a:pPr>
            <a:r>
              <a:rPr lang="en"/>
              <a:t>Users can browse the products by category and search them by title or username.</a:t>
            </a:r>
            <a:endParaRPr/>
          </a:p>
          <a:p>
            <a:pPr indent="-317500" lvl="0" marL="457200" rtl="0" algn="l">
              <a:lnSpc>
                <a:spcPct val="115000"/>
              </a:lnSpc>
              <a:spcBef>
                <a:spcPts val="0"/>
              </a:spcBef>
              <a:spcAft>
                <a:spcPts val="0"/>
              </a:spcAft>
              <a:buClr>
                <a:srgbClr val="000000"/>
              </a:buClr>
              <a:buSzPts val="1400"/>
              <a:buFont typeface="Arial"/>
              <a:buChar char="●"/>
            </a:pPr>
            <a:r>
              <a:rPr lang="en"/>
              <a:t>Filter and Sort options are available.</a:t>
            </a:r>
            <a:endParaRPr/>
          </a:p>
          <a:p>
            <a:pPr indent="-317500" lvl="0" marL="457200" rtl="0" algn="l">
              <a:lnSpc>
                <a:spcPct val="115000"/>
              </a:lnSpc>
              <a:spcBef>
                <a:spcPts val="0"/>
              </a:spcBef>
              <a:spcAft>
                <a:spcPts val="0"/>
              </a:spcAft>
              <a:buClr>
                <a:srgbClr val="000000"/>
              </a:buClr>
              <a:buSzPts val="1400"/>
              <a:buFont typeface="Arial"/>
              <a:buChar char="●"/>
            </a:pPr>
            <a:r>
              <a:rPr lang="en"/>
              <a:t>Wishlist option to add products to wishlist. </a:t>
            </a:r>
            <a:endParaRPr/>
          </a:p>
          <a:p>
            <a:pPr indent="-317500" lvl="0" marL="457200" rtl="0" algn="l">
              <a:lnSpc>
                <a:spcPct val="115000"/>
              </a:lnSpc>
              <a:spcBef>
                <a:spcPts val="0"/>
              </a:spcBef>
              <a:spcAft>
                <a:spcPts val="0"/>
              </a:spcAft>
              <a:buClr>
                <a:srgbClr val="000000"/>
              </a:buClr>
              <a:buSzPts val="1400"/>
              <a:buFont typeface="Arial"/>
              <a:buChar char="●"/>
            </a:pPr>
            <a:r>
              <a:rPr lang="en"/>
              <a:t>Whatsapp, email, call or sms the seller to negotiate/ talk with them.</a:t>
            </a:r>
            <a:endParaRPr/>
          </a:p>
          <a:p>
            <a:pPr indent="-317500" lvl="0" marL="457200" rtl="0" algn="l">
              <a:lnSpc>
                <a:spcPct val="115000"/>
              </a:lnSpc>
              <a:spcBef>
                <a:spcPts val="0"/>
              </a:spcBef>
              <a:spcAft>
                <a:spcPts val="0"/>
              </a:spcAft>
              <a:buClr>
                <a:srgbClr val="000000"/>
              </a:buClr>
              <a:buSzPts val="1400"/>
              <a:buFont typeface="Arial"/>
              <a:buChar char="●"/>
            </a:pPr>
            <a:r>
              <a:rPr lang="en"/>
              <a:t>Users can edit their profile to update their name, phone number, and profile picture.</a:t>
            </a:r>
            <a:endParaRPr/>
          </a:p>
          <a:p>
            <a:pPr indent="-317500" lvl="0" marL="457200" rtl="0" algn="l">
              <a:lnSpc>
                <a:spcPct val="115000"/>
              </a:lnSpc>
              <a:spcBef>
                <a:spcPts val="0"/>
              </a:spcBef>
              <a:spcAft>
                <a:spcPts val="0"/>
              </a:spcAft>
              <a:buClr>
                <a:srgbClr val="000000"/>
              </a:buClr>
              <a:buSzPts val="1400"/>
              <a:buFont typeface="Arial"/>
              <a:buChar char="●"/>
            </a:pPr>
            <a:r>
              <a:rPr lang="en"/>
              <a:t>Recent products are shown in the carousel on the homepage.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404125" y="1974750"/>
            <a:ext cx="270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Oswald"/>
                <a:ea typeface="Oswald"/>
                <a:cs typeface="Oswald"/>
                <a:sym typeface="Oswald"/>
              </a:rPr>
              <a:t>Flowchart</a:t>
            </a:r>
            <a:endParaRPr sz="2400">
              <a:latin typeface="Oswald"/>
              <a:ea typeface="Oswald"/>
              <a:cs typeface="Oswald"/>
              <a:sym typeface="Oswald"/>
            </a:endParaRPr>
          </a:p>
          <a:p>
            <a:pPr indent="0" lvl="0" marL="0" rtl="0" algn="ctr">
              <a:spcBef>
                <a:spcPts val="0"/>
              </a:spcBef>
              <a:spcAft>
                <a:spcPts val="0"/>
              </a:spcAft>
              <a:buNone/>
            </a:pPr>
            <a:r>
              <a:rPr lang="en" sz="2400">
                <a:latin typeface="Oswald"/>
                <a:ea typeface="Oswald"/>
                <a:cs typeface="Oswald"/>
                <a:sym typeface="Oswald"/>
              </a:rPr>
              <a:t>Workflow of our app</a:t>
            </a:r>
            <a:endParaRPr sz="2400">
              <a:latin typeface="Oswald"/>
              <a:ea typeface="Oswald"/>
              <a:cs typeface="Oswald"/>
              <a:sym typeface="Oswald"/>
            </a:endParaRPr>
          </a:p>
        </p:txBody>
      </p:sp>
      <p:pic>
        <p:nvPicPr>
          <p:cNvPr id="129" name="Google Shape;129;p17"/>
          <p:cNvPicPr preferRelativeResize="0"/>
          <p:nvPr/>
        </p:nvPicPr>
        <p:blipFill>
          <a:blip r:embed="rId3">
            <a:alphaModFix/>
          </a:blip>
          <a:stretch>
            <a:fillRect/>
          </a:stretch>
        </p:blipFill>
        <p:spPr>
          <a:xfrm>
            <a:off x="3413025" y="39425"/>
            <a:ext cx="4880876" cy="4960875"/>
          </a:xfrm>
          <a:prstGeom prst="rect">
            <a:avLst/>
          </a:prstGeom>
          <a:noFill/>
          <a:ln>
            <a:noFill/>
          </a:ln>
        </p:spPr>
      </p:pic>
      <p:cxnSp>
        <p:nvCxnSpPr>
          <p:cNvPr id="130" name="Google Shape;130;p17"/>
          <p:cNvCxnSpPr/>
          <p:nvPr/>
        </p:nvCxnSpPr>
        <p:spPr>
          <a:xfrm>
            <a:off x="6429375" y="2816675"/>
            <a:ext cx="0" cy="1836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7"/>
          <p:cNvSpPr txBox="1"/>
          <p:nvPr/>
        </p:nvSpPr>
        <p:spPr>
          <a:xfrm>
            <a:off x="6204850" y="3000275"/>
            <a:ext cx="561300" cy="292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Sign out</a:t>
            </a:r>
            <a:endParaRPr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18"/>
          <p:cNvPicPr preferRelativeResize="0"/>
          <p:nvPr/>
        </p:nvPicPr>
        <p:blipFill>
          <a:blip r:embed="rId3">
            <a:alphaModFix/>
          </a:blip>
          <a:stretch>
            <a:fillRect/>
          </a:stretch>
        </p:blipFill>
        <p:spPr>
          <a:xfrm>
            <a:off x="484113" y="179950"/>
            <a:ext cx="8175775" cy="4575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9"/>
          <p:cNvSpPr txBox="1"/>
          <p:nvPr>
            <p:ph idx="4294967295" type="ctrTitle"/>
          </p:nvPr>
        </p:nvSpPr>
        <p:spPr>
          <a:xfrm>
            <a:off x="1260450" y="1203744"/>
            <a:ext cx="662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dk2"/>
                </a:solidFill>
              </a:rPr>
              <a:t>Screenshots</a:t>
            </a:r>
            <a:endParaRPr sz="7200">
              <a:solidFill>
                <a:schemeClr val="dk2"/>
              </a:solidFill>
            </a:endParaRPr>
          </a:p>
        </p:txBody>
      </p:sp>
      <p:sp>
        <p:nvSpPr>
          <p:cNvPr id="143" name="Google Shape;143;p19"/>
          <p:cNvSpPr txBox="1"/>
          <p:nvPr>
            <p:ph idx="4294967295" type="subTitle"/>
          </p:nvPr>
        </p:nvSpPr>
        <p:spPr>
          <a:xfrm>
            <a:off x="1260450" y="2623788"/>
            <a:ext cx="66231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chemeClr val="accent3"/>
                </a:solidFill>
              </a:rPr>
              <a:t>Images of our application with their description</a:t>
            </a:r>
            <a:endParaRPr sz="2400">
              <a:solidFill>
                <a:schemeClr val="accent3"/>
              </a:solidFill>
            </a:endParaRPr>
          </a:p>
        </p:txBody>
      </p:sp>
      <p:sp>
        <p:nvSpPr>
          <p:cNvPr id="144" name="Google Shape;144;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0"/>
          <p:cNvSpPr/>
          <p:nvPr/>
        </p:nvSpPr>
        <p:spPr>
          <a:xfrm>
            <a:off x="1120700" y="116050"/>
            <a:ext cx="2178300" cy="483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a:blip r:embed="rId3">
            <a:alphaModFix/>
          </a:blip>
          <a:stretch>
            <a:fillRect/>
          </a:stretch>
        </p:blipFill>
        <p:spPr>
          <a:xfrm>
            <a:off x="1120675" y="116050"/>
            <a:ext cx="2178361" cy="4838702"/>
          </a:xfrm>
          <a:prstGeom prst="rect">
            <a:avLst/>
          </a:prstGeom>
          <a:noFill/>
          <a:ln>
            <a:noFill/>
          </a:ln>
        </p:spPr>
      </p:pic>
      <p:cxnSp>
        <p:nvCxnSpPr>
          <p:cNvPr id="152" name="Google Shape;152;p20"/>
          <p:cNvCxnSpPr>
            <a:endCxn id="153" idx="1"/>
          </p:cNvCxnSpPr>
          <p:nvPr/>
        </p:nvCxnSpPr>
        <p:spPr>
          <a:xfrm>
            <a:off x="3079150" y="3031700"/>
            <a:ext cx="1509900" cy="1200"/>
          </a:xfrm>
          <a:prstGeom prst="straightConnector1">
            <a:avLst/>
          </a:prstGeom>
          <a:noFill/>
          <a:ln cap="flat" cmpd="sng" w="9525">
            <a:solidFill>
              <a:srgbClr val="000000"/>
            </a:solidFill>
            <a:prstDash val="solid"/>
            <a:round/>
            <a:headEnd len="med" w="med" type="none"/>
            <a:tailEnd len="med" w="med" type="triangle"/>
          </a:ln>
        </p:spPr>
      </p:cxnSp>
      <p:cxnSp>
        <p:nvCxnSpPr>
          <p:cNvPr id="154" name="Google Shape;154;p20"/>
          <p:cNvCxnSpPr/>
          <p:nvPr/>
        </p:nvCxnSpPr>
        <p:spPr>
          <a:xfrm>
            <a:off x="3079025" y="3526350"/>
            <a:ext cx="1462800" cy="900"/>
          </a:xfrm>
          <a:prstGeom prst="straightConnector1">
            <a:avLst/>
          </a:prstGeom>
          <a:noFill/>
          <a:ln cap="flat" cmpd="sng" w="9525">
            <a:solidFill>
              <a:srgbClr val="000000"/>
            </a:solidFill>
            <a:prstDash val="solid"/>
            <a:round/>
            <a:headEnd len="med" w="med" type="none"/>
            <a:tailEnd len="med" w="med" type="triangle"/>
          </a:ln>
        </p:spPr>
      </p:cxnSp>
      <p:sp>
        <p:nvSpPr>
          <p:cNvPr id="153" name="Google Shape;153;p20"/>
          <p:cNvSpPr txBox="1"/>
          <p:nvPr/>
        </p:nvSpPr>
        <p:spPr>
          <a:xfrm>
            <a:off x="4589050" y="272510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Log in button - user can log in to his/her account from here.</a:t>
            </a:r>
            <a:endParaRPr>
              <a:latin typeface="Lato"/>
              <a:ea typeface="Lato"/>
              <a:cs typeface="Lato"/>
              <a:sym typeface="Lato"/>
            </a:endParaRPr>
          </a:p>
        </p:txBody>
      </p:sp>
      <p:sp>
        <p:nvSpPr>
          <p:cNvPr id="155" name="Google Shape;155;p20"/>
          <p:cNvSpPr txBox="1"/>
          <p:nvPr/>
        </p:nvSpPr>
        <p:spPr>
          <a:xfrm>
            <a:off x="4541825" y="3340700"/>
            <a:ext cx="26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Register </a:t>
            </a:r>
            <a:r>
              <a:rPr lang="en">
                <a:latin typeface="Lato"/>
                <a:ea typeface="Lato"/>
                <a:cs typeface="Lato"/>
                <a:sym typeface="Lato"/>
              </a:rPr>
              <a:t>button - user can register from here.</a:t>
            </a:r>
            <a:endParaRPr>
              <a:latin typeface="Lato"/>
              <a:ea typeface="Lato"/>
              <a:cs typeface="Lato"/>
              <a:sym typeface="Lato"/>
            </a:endParaRPr>
          </a:p>
        </p:txBody>
      </p:sp>
      <p:sp>
        <p:nvSpPr>
          <p:cNvPr id="156" name="Google Shape;156;p20"/>
          <p:cNvSpPr txBox="1"/>
          <p:nvPr/>
        </p:nvSpPr>
        <p:spPr>
          <a:xfrm>
            <a:off x="4836775" y="247725"/>
            <a:ext cx="2005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Lato"/>
                <a:ea typeface="Lato"/>
                <a:cs typeface="Lato"/>
                <a:sym typeface="Lato"/>
              </a:rPr>
              <a:t>Welcome Screen</a:t>
            </a:r>
            <a:endParaRPr b="1" u="sng">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