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76" r:id="rId5"/>
    <p:sldId id="285" r:id="rId6"/>
    <p:sldId id="277" r:id="rId7"/>
    <p:sldId id="290" r:id="rId8"/>
    <p:sldId id="292" r:id="rId9"/>
    <p:sldId id="293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0" autoAdjust="0"/>
    <p:restoredTop sz="86372"/>
  </p:normalViewPr>
  <p:slideViewPr>
    <p:cSldViewPr snapToGrid="0">
      <p:cViewPr varScale="1">
        <p:scale>
          <a:sx n="70" d="100"/>
          <a:sy n="70" d="100"/>
        </p:scale>
        <p:origin x="192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41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03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03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8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04/11/18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565" y="2613117"/>
            <a:ext cx="7399283" cy="1177160"/>
          </a:xfrm>
          <a:noFill/>
        </p:spPr>
        <p:txBody>
          <a:bodyPr>
            <a:noAutofit/>
          </a:bodyPr>
          <a:lstStyle/>
          <a:p>
            <a:r>
              <a:rPr lang="en-IN" sz="4400" b="1" u="sng" dirty="0"/>
              <a:t>Time Series Case Study</a:t>
            </a:r>
            <a:br>
              <a:rPr lang="en-IN" sz="4400" b="1" u="sng" dirty="0"/>
            </a:br>
            <a:r>
              <a:rPr lang="en-IN" sz="4000" dirty="0"/>
              <a:t>Retail-Giant Sales Forecasting</a:t>
            </a:r>
            <a:br>
              <a:rPr lang="en-IN" sz="4000" dirty="0"/>
            </a:br>
            <a:r>
              <a:rPr lang="en-IN" sz="40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b="1" dirty="0"/>
              <a:t> </a:t>
            </a:r>
            <a:r>
              <a:rPr lang="en-IN" sz="1800" b="1" u="sng" dirty="0"/>
              <a:t>Group Members </a:t>
            </a:r>
            <a:r>
              <a:rPr lang="en-IN" sz="1800" b="1" dirty="0"/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/>
              <a:t>Oshin</a:t>
            </a:r>
            <a:r>
              <a:rPr lang="en-IN" sz="1800" dirty="0"/>
              <a:t> Sharma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Chirag Sharma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Pranav Haldar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Nupur Gupta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955B-D72C-804F-9602-CB92025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96" y="315989"/>
            <a:ext cx="9313817" cy="85613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FFB7-BEBF-D443-AAC9-0C556DBF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836638"/>
            <a:ext cx="11168742" cy="43442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Annual Seasonality of Retail data is clearly modelled by both classical decomposition and ARIMA time series forecasting.</a:t>
            </a:r>
          </a:p>
          <a:p>
            <a:r>
              <a:rPr lang="en-US" sz="2000" dirty="0"/>
              <a:t>Auto ARIMA has significantly lower MAPE values for all time series predicted than classical decomposition method. Thus, Auto ARIMA model has given better forecasted values.</a:t>
            </a:r>
          </a:p>
          <a:p>
            <a:endParaRPr lang="en-US" sz="2000" dirty="0"/>
          </a:p>
          <a:p>
            <a:r>
              <a:rPr lang="en-US" sz="2000" dirty="0"/>
              <a:t>Forecast values of Quantity and sales: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ECC0-2376-3C46-8A56-60F32B2D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78" y="3466103"/>
            <a:ext cx="5901527" cy="27330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5288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122218"/>
            <a:ext cx="11720945" cy="5444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>
                <a:solidFill>
                  <a:srgbClr val="0070C0"/>
                </a:solidFill>
                <a:latin typeface="+mn-lt"/>
              </a:rPr>
              <a:t>Background of Problem</a:t>
            </a:r>
            <a:r>
              <a:rPr lang="en-IN" sz="1800" b="1" dirty="0">
                <a:solidFill>
                  <a:srgbClr val="0070C0"/>
                </a:solidFill>
                <a:latin typeface="+mn-lt"/>
              </a:rPr>
              <a:t>    </a:t>
            </a:r>
            <a:r>
              <a:rPr lang="en-IN" sz="1800" dirty="0">
                <a:latin typeface="+mn-lt"/>
              </a:rPr>
              <a:t>“Global Mart” is an online store giant with worldwide operations. </a:t>
            </a:r>
            <a:r>
              <a:rPr lang="en-IN" dirty="0"/>
              <a:t> </a:t>
            </a:r>
            <a:r>
              <a:rPr lang="en-IN" sz="1800" dirty="0">
                <a:latin typeface="+mn-lt"/>
              </a:rPr>
              <a:t>It takes orders and delivers across the globe and deals with 7 market segments and 3 major product categories - consumer, corporate &amp; home office.</a:t>
            </a:r>
          </a:p>
          <a:p>
            <a:pPr marL="0" indent="0">
              <a:buNone/>
            </a:pPr>
            <a:br>
              <a:rPr lang="en-IN" sz="1800" b="1" u="sng" dirty="0">
                <a:solidFill>
                  <a:srgbClr val="0070C0"/>
                </a:solidFill>
                <a:latin typeface="+mn-lt"/>
              </a:rPr>
            </a:br>
            <a:endParaRPr lang="en-IN" sz="1800" b="1" u="sng" dirty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+mn-lt"/>
              </a:rPr>
              <a:t>Company Business Objectives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Evaluate 21 segments (7*3) on sales, quantity and profit </a:t>
            </a:r>
          </a:p>
          <a:p>
            <a:r>
              <a:rPr lang="en-IN" sz="1800" dirty="0">
                <a:latin typeface="+mn-lt"/>
              </a:rPr>
              <a:t>Find out 2 most profitable (and consistent) segment from these 21 and forecast the sales and demand for these segments for next 6 months</a:t>
            </a:r>
            <a:br>
              <a:rPr lang="en-IN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IN" sz="1800" b="1" u="sng" dirty="0">
                <a:solidFill>
                  <a:srgbClr val="0070C0"/>
                </a:solidFill>
                <a:latin typeface="+mn-lt"/>
              </a:rPr>
              <a:t>Aim</a:t>
            </a:r>
            <a:r>
              <a:rPr lang="en-IN" sz="1800" b="1" dirty="0">
                <a:latin typeface="+mn-lt"/>
              </a:rPr>
              <a:t>  	</a:t>
            </a:r>
            <a:br>
              <a:rPr lang="en-IN" sz="1800" b="1" dirty="0">
                <a:latin typeface="+mn-lt"/>
              </a:rPr>
            </a:br>
            <a:br>
              <a:rPr lang="en-IN" sz="1800" b="1" dirty="0">
                <a:latin typeface="+mn-lt"/>
              </a:rPr>
            </a:br>
            <a:r>
              <a:rPr lang="en-US" sz="1800" dirty="0">
                <a:latin typeface="+mn-lt"/>
              </a:rPr>
              <a:t>The aim of study  is to leverage available data to visualize using time series and build models to forecast sales for next 6 months as accurately as possible so that inventory and revenue planning can be done efficiently</a:t>
            </a:r>
            <a:endParaRPr lang="en-US" sz="1800" b="1" dirty="0">
              <a:latin typeface="+mn-lt"/>
            </a:endParaRPr>
          </a:p>
          <a:p>
            <a:pPr marL="0" indent="0">
              <a:buNone/>
            </a:pPr>
            <a:endParaRPr lang="en-IN" sz="1800" b="1" u="sng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1051" y="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84943"/>
            <a:ext cx="9993087" cy="856138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 </a:t>
            </a:r>
            <a:r>
              <a:rPr lang="en-IN" b="1" dirty="0"/>
              <a:t>Problem Solving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07735-56FA-7E43-8A31-68C501233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6" y="1614314"/>
            <a:ext cx="11483439" cy="48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22692B-4D78-6D4C-9521-0EFEC488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4943"/>
            <a:ext cx="9993087" cy="856138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Data Preparation and EDA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0D3BE-4142-BD4B-AE5F-A2C59301CC53}"/>
              </a:ext>
            </a:extLst>
          </p:cNvPr>
          <p:cNvSpPr txBox="1"/>
          <p:nvPr/>
        </p:nvSpPr>
        <p:spPr>
          <a:xfrm>
            <a:off x="630289" y="1363734"/>
            <a:ext cx="11055029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21 data subset buckets based on Market &amp; Segment and aggregated by sales, Qty and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Calculated Coefficient of Variation(CV) on aggregated Profit for each Market-Segment using: </a:t>
            </a:r>
            <a:br>
              <a:rPr lang="en-IN" dirty="0"/>
            </a:br>
            <a:r>
              <a:rPr lang="en-IN" dirty="0"/>
              <a:t>							</a:t>
            </a:r>
            <a:r>
              <a:rPr lang="en-IN" b="1" dirty="0"/>
              <a:t>CV = </a:t>
            </a:r>
            <a:r>
              <a:rPr lang="en-IN" b="1" dirty="0" err="1"/>
              <a:t>sd</a:t>
            </a:r>
            <a:r>
              <a:rPr lang="en-IN" b="1" dirty="0"/>
              <a:t>(Profit)*100/mean(Profit)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CV and Profit numbers, top 2 most profitable segments are</a:t>
            </a:r>
            <a:r>
              <a:rPr lang="en-US" b="1" dirty="0"/>
              <a:t> APAC – Consumer and EU –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Order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Aggregated data by market segment and order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AEE72-4CED-D746-886E-A6C3E2379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20" y="2971800"/>
            <a:ext cx="406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3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22692B-4D78-6D4C-9521-0EFEC488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4943"/>
            <a:ext cx="9993087" cy="856138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Model Building – Regression and Auto ARIMA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AE172-D7F2-AA4C-880E-A42D475C3932}"/>
              </a:ext>
            </a:extLst>
          </p:cNvPr>
          <p:cNvSpPr txBox="1"/>
          <p:nvPr/>
        </p:nvSpPr>
        <p:spPr>
          <a:xfrm>
            <a:off x="336473" y="1828374"/>
            <a:ext cx="11515101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time series for aggregated data of </a:t>
            </a:r>
            <a:r>
              <a:rPr lang="en-IN" dirty="0" err="1"/>
              <a:t>EU_Consumer</a:t>
            </a:r>
            <a:r>
              <a:rPr lang="en-IN" dirty="0"/>
              <a:t> &amp; </a:t>
            </a:r>
            <a:r>
              <a:rPr lang="en-IN" dirty="0" err="1"/>
              <a:t>APAC_Consumer</a:t>
            </a:r>
            <a:r>
              <a:rPr lang="en-IN" dirty="0"/>
              <a:t> subsets for first 48 months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Smoothened time series using Moving Average method, also tested Holt Winters smoothing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 series data was divided into train(1-40 month), validation(41-48 month) &amp; test sets(49-54 month)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1: Linear model : Created using </a:t>
            </a:r>
            <a:r>
              <a:rPr lang="en-IN" dirty="0" err="1"/>
              <a:t>tslm</a:t>
            </a:r>
            <a:r>
              <a:rPr lang="en-IN" dirty="0"/>
              <a:t>() function from forecast package in R on train data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2: Auto Arima Model: Created using </a:t>
            </a:r>
            <a:r>
              <a:rPr lang="en-IN" dirty="0" err="1"/>
              <a:t>auto.arima</a:t>
            </a:r>
            <a:r>
              <a:rPr lang="en-IN" dirty="0"/>
              <a:t>() function from forecast package in R train data 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models were evaluated using Mean Absolute Percentage Error(MAPE)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ACF plots of residuals were used check that it resembles white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3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488E954-FDB0-C343-BCD9-AE684998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4943"/>
            <a:ext cx="9993087" cy="856138"/>
          </a:xfrm>
        </p:spPr>
        <p:txBody>
          <a:bodyPr>
            <a:noAutofit/>
          </a:bodyPr>
          <a:lstStyle/>
          <a:p>
            <a:pPr algn="ctr"/>
            <a:r>
              <a:rPr lang="en-IN" b="1" dirty="0"/>
              <a:t>APAC - Consumer Sale Forecasting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C77CA-8120-894E-99A6-D0F21FC5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7" y="1580688"/>
            <a:ext cx="3987634" cy="3208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678A85-C203-5344-8366-E835B4E6B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13" y="1654666"/>
            <a:ext cx="3581401" cy="3061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BDDF2-3E44-DC4E-B9DF-E5D2B8140541}"/>
              </a:ext>
            </a:extLst>
          </p:cNvPr>
          <p:cNvSpPr txBox="1"/>
          <p:nvPr/>
        </p:nvSpPr>
        <p:spPr>
          <a:xfrm>
            <a:off x="1995055" y="48083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Decomposition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39D89-4E43-FF4A-9685-F15CEC22228A}"/>
              </a:ext>
            </a:extLst>
          </p:cNvPr>
          <p:cNvSpPr txBox="1"/>
          <p:nvPr/>
        </p:nvSpPr>
        <p:spPr>
          <a:xfrm>
            <a:off x="8716488" y="4808310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ARIMA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D0AA2-EB95-1D40-8378-66FF8A0FF200}"/>
              </a:ext>
            </a:extLst>
          </p:cNvPr>
          <p:cNvSpPr txBox="1"/>
          <p:nvPr/>
        </p:nvSpPr>
        <p:spPr>
          <a:xfrm>
            <a:off x="2149434" y="584266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MAPE: 0.21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5D2CB-BCFE-7C44-8364-49C38B451CD8}"/>
              </a:ext>
            </a:extLst>
          </p:cNvPr>
          <p:cNvSpPr txBox="1"/>
          <p:nvPr/>
        </p:nvSpPr>
        <p:spPr>
          <a:xfrm>
            <a:off x="8749028" y="584266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MAPE: 0.13</a:t>
            </a:r>
          </a:p>
        </p:txBody>
      </p:sp>
    </p:spTree>
    <p:extLst>
      <p:ext uri="{BB962C8B-B14F-4D97-AF65-F5344CB8AC3E}">
        <p14:creationId xmlns:p14="http://schemas.microsoft.com/office/powerpoint/2010/main" val="10405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A1C2-E1B5-C94A-B818-AF9FB32B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14" y="319446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	APAC-Consumer Quantity Forecasting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D0436-6A1C-F449-AD40-C6E15AD23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3" y="1550831"/>
            <a:ext cx="4331504" cy="3485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3BB7B2-4DB2-9441-97FF-65CE1B8E1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045" y="1736262"/>
            <a:ext cx="3916383" cy="3347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15E95-7A87-6643-B4AD-E38CC2D353C7}"/>
              </a:ext>
            </a:extLst>
          </p:cNvPr>
          <p:cNvSpPr txBox="1"/>
          <p:nvPr/>
        </p:nvSpPr>
        <p:spPr>
          <a:xfrm>
            <a:off x="1983180" y="50835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Decomposition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E56F3-37F3-0140-B6BB-926164A0FC40}"/>
              </a:ext>
            </a:extLst>
          </p:cNvPr>
          <p:cNvSpPr txBox="1"/>
          <p:nvPr/>
        </p:nvSpPr>
        <p:spPr>
          <a:xfrm>
            <a:off x="8716488" y="5050711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ARIMA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42C19-D522-834F-A3C1-D53AA914A986}"/>
              </a:ext>
            </a:extLst>
          </p:cNvPr>
          <p:cNvSpPr txBox="1"/>
          <p:nvPr/>
        </p:nvSpPr>
        <p:spPr>
          <a:xfrm>
            <a:off x="2149434" y="584266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MAPE: 0.31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6E818-0D0F-754D-9B8B-6D256C527980}"/>
              </a:ext>
            </a:extLst>
          </p:cNvPr>
          <p:cNvSpPr txBox="1"/>
          <p:nvPr/>
        </p:nvSpPr>
        <p:spPr>
          <a:xfrm>
            <a:off x="9013371" y="584266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MAPE: 0.15</a:t>
            </a:r>
          </a:p>
        </p:txBody>
      </p:sp>
    </p:spTree>
    <p:extLst>
      <p:ext uri="{BB962C8B-B14F-4D97-AF65-F5344CB8AC3E}">
        <p14:creationId xmlns:p14="http://schemas.microsoft.com/office/powerpoint/2010/main" val="136963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488E954-FDB0-C343-BCD9-AE684998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4943"/>
            <a:ext cx="9993087" cy="856138"/>
          </a:xfrm>
        </p:spPr>
        <p:txBody>
          <a:bodyPr>
            <a:noAutofit/>
          </a:bodyPr>
          <a:lstStyle/>
          <a:p>
            <a:pPr algn="ctr"/>
            <a:r>
              <a:rPr lang="en-IN" b="1" dirty="0"/>
              <a:t>EU - Consumer Sale Forecasting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BDDF2-3E44-DC4E-B9DF-E5D2B8140541}"/>
              </a:ext>
            </a:extLst>
          </p:cNvPr>
          <p:cNvSpPr txBox="1"/>
          <p:nvPr/>
        </p:nvSpPr>
        <p:spPr>
          <a:xfrm>
            <a:off x="1995055" y="48083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Decomposition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39D89-4E43-FF4A-9685-F15CEC22228A}"/>
              </a:ext>
            </a:extLst>
          </p:cNvPr>
          <p:cNvSpPr txBox="1"/>
          <p:nvPr/>
        </p:nvSpPr>
        <p:spPr>
          <a:xfrm>
            <a:off x="8716488" y="4808310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ARIMA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FCA68-5C07-254E-AB31-2E506EB8D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84" y="1434602"/>
            <a:ext cx="3845131" cy="3094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491A9-4B32-9C41-B866-8EEC518FB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93" y="1139915"/>
            <a:ext cx="4059386" cy="3469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464CD3-40DF-254F-B3CF-0D84DFCAA8AD}"/>
              </a:ext>
            </a:extLst>
          </p:cNvPr>
          <p:cNvSpPr txBox="1"/>
          <p:nvPr/>
        </p:nvSpPr>
        <p:spPr>
          <a:xfrm>
            <a:off x="2149434" y="584266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MAPE: 0.298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C46E6-AAE5-834B-8B6E-ABF267AE4364}"/>
              </a:ext>
            </a:extLst>
          </p:cNvPr>
          <p:cNvSpPr txBox="1"/>
          <p:nvPr/>
        </p:nvSpPr>
        <p:spPr>
          <a:xfrm>
            <a:off x="9013371" y="584266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MAPE: 0.169</a:t>
            </a:r>
          </a:p>
        </p:txBody>
      </p:sp>
    </p:spTree>
    <p:extLst>
      <p:ext uri="{BB962C8B-B14F-4D97-AF65-F5344CB8AC3E}">
        <p14:creationId xmlns:p14="http://schemas.microsoft.com/office/powerpoint/2010/main" val="126181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A1C2-E1B5-C94A-B818-AF9FB32B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14" y="319446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/>
              <a:t>	EU - Consumer Quantity Forecasting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15E95-7A87-6643-B4AD-E38CC2D353C7}"/>
              </a:ext>
            </a:extLst>
          </p:cNvPr>
          <p:cNvSpPr txBox="1"/>
          <p:nvPr/>
        </p:nvSpPr>
        <p:spPr>
          <a:xfrm>
            <a:off x="1983180" y="50835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Decomposition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E56F3-37F3-0140-B6BB-926164A0FC40}"/>
              </a:ext>
            </a:extLst>
          </p:cNvPr>
          <p:cNvSpPr txBox="1"/>
          <p:nvPr/>
        </p:nvSpPr>
        <p:spPr>
          <a:xfrm>
            <a:off x="8716488" y="5050711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ARIMA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857315-CD0E-CE4A-B7F5-6C1A0E10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34" y="1711103"/>
            <a:ext cx="3868881" cy="3113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D04304-7CA4-8045-A792-E4914E032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63" y="1569556"/>
            <a:ext cx="3885136" cy="3320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1C64C0-8763-C747-BF10-8F3E75632BA6}"/>
              </a:ext>
            </a:extLst>
          </p:cNvPr>
          <p:cNvSpPr txBox="1"/>
          <p:nvPr/>
        </p:nvSpPr>
        <p:spPr>
          <a:xfrm>
            <a:off x="2149434" y="584266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MAPE: 0.27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E79B9-C476-A44D-99B4-2C8A10DFE59E}"/>
              </a:ext>
            </a:extLst>
          </p:cNvPr>
          <p:cNvSpPr txBox="1"/>
          <p:nvPr/>
        </p:nvSpPr>
        <p:spPr>
          <a:xfrm>
            <a:off x="9013371" y="584266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MAPE: 0.195</a:t>
            </a:r>
          </a:p>
        </p:txBody>
      </p:sp>
    </p:spTree>
    <p:extLst>
      <p:ext uri="{BB962C8B-B14F-4D97-AF65-F5344CB8AC3E}">
        <p14:creationId xmlns:p14="http://schemas.microsoft.com/office/powerpoint/2010/main" val="302718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{A0AA71C2-794C-1C4B-AA05-E0F4FF4C65BF}tf10001072</Template>
  <TotalTime>5101</TotalTime>
  <Words>208</Words>
  <Application>Microsoft Macintosh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Time Series Case Study Retail-Giant Sales Forecasting  </vt:lpstr>
      <vt:lpstr>Overview</vt:lpstr>
      <vt:lpstr> Problem Solving Methodology</vt:lpstr>
      <vt:lpstr>Data Preparation and EDA</vt:lpstr>
      <vt:lpstr>Model Building – Regression and Auto ARIMA</vt:lpstr>
      <vt:lpstr>APAC - Consumer Sale Forecasting</vt:lpstr>
      <vt:lpstr> APAC-Consumer Quantity Forecasting</vt:lpstr>
      <vt:lpstr>EU - Consumer Sale Forecasting</vt:lpstr>
      <vt:lpstr> EU - Consumer Quantity Forecasting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87</cp:revision>
  <dcterms:created xsi:type="dcterms:W3CDTF">2016-06-09T08:16:28Z</dcterms:created>
  <dcterms:modified xsi:type="dcterms:W3CDTF">2018-11-04T17:07:56Z</dcterms:modified>
</cp:coreProperties>
</file>