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9" r:id="rId14"/>
    <p:sldId id="267" r:id="rId15"/>
    <p:sldId id="268" r:id="rId16"/>
    <p:sldId id="271" r:id="rId17"/>
    <p:sldId id="276" r:id="rId18"/>
    <p:sldId id="272" r:id="rId19"/>
    <p:sldId id="274" r:id="rId20"/>
    <p:sldId id="275"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10/25/2017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10/25/2017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10/25/2017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10/25/2017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4425" y="1809750"/>
            <a:ext cx="8825658" cy="2677648"/>
          </a:xfrm>
        </p:spPr>
        <p:txBody>
          <a:bodyPr/>
          <a:lstStyle/>
          <a:p>
            <a:r>
              <a:rPr lang="en-US" b="1" dirty="0"/>
              <a:t>H1-B Project</a:t>
            </a:r>
          </a:p>
        </p:txBody>
      </p:sp>
      <p:sp>
        <p:nvSpPr>
          <p:cNvPr id="3" name="Subtitle 2"/>
          <p:cNvSpPr>
            <a:spLocks noGrp="1"/>
          </p:cNvSpPr>
          <p:nvPr>
            <p:ph type="subTitle" idx="1"/>
          </p:nvPr>
        </p:nvSpPr>
        <p:spPr/>
        <p:txBody>
          <a:bodyPr vert="horz" lIns="91440" tIns="45720" rIns="91440" bIns="45720" rtlCol="0" anchor="t">
            <a:noAutofit/>
          </a:bodyPr>
          <a:lstStyle/>
          <a:p>
            <a:r>
              <a:rPr lang="en-US" sz="2000" b="1" dirty="0"/>
              <a:t>Nupur </a:t>
            </a:r>
            <a:r>
              <a:rPr lang="en-US" sz="2000" b="1" dirty="0" err="1"/>
              <a:t>ChauhaN</a:t>
            </a:r>
            <a:endParaRPr lang="en-US" sz="2000" b="1" dirty="0"/>
          </a:p>
          <a:p>
            <a:r>
              <a:rPr lang="en-US" sz="2000" b="1" dirty="0"/>
              <a:t>Batch Code : S180017</a:t>
            </a:r>
          </a:p>
          <a:p>
            <a:r>
              <a:rPr lang="en-US" sz="2000" b="1" dirty="0"/>
              <a:t>Student id: S170020100444</a:t>
            </a:r>
          </a:p>
        </p:txBody>
      </p:sp>
    </p:spTree>
    <p:extLst>
      <p:ext uri="{BB962C8B-B14F-4D97-AF65-F5344CB8AC3E}">
        <p14:creationId xmlns:p14="http://schemas.microsoft.com/office/powerpoint/2010/main" val="1823541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A797-C0F4-4A63-99C7-7BAD9D436732}"/>
              </a:ext>
            </a:extLst>
          </p:cNvPr>
          <p:cNvSpPr>
            <a:spLocks noGrp="1"/>
          </p:cNvSpPr>
          <p:nvPr>
            <p:ph type="title"/>
          </p:nvPr>
        </p:nvSpPr>
        <p:spPr/>
        <p:txBody>
          <a:bodyPr/>
          <a:lstStyle/>
          <a:p>
            <a:r>
              <a:rPr lang="en-US" b="1" dirty="0"/>
              <a:t>HDFS Architecture</a:t>
            </a:r>
          </a:p>
        </p:txBody>
      </p:sp>
      <p:pic>
        <p:nvPicPr>
          <p:cNvPr id="4" name="Picture 4">
            <a:extLst>
              <a:ext uri="{FF2B5EF4-FFF2-40B4-BE49-F238E27FC236}">
                <a16:creationId xmlns:a16="http://schemas.microsoft.com/office/drawing/2014/main" id="{A651E1C2-8A8B-4986-8E0D-C779D658C812}"/>
              </a:ext>
            </a:extLst>
          </p:cNvPr>
          <p:cNvPicPr>
            <a:picLocks noGrp="1" noChangeAspect="1"/>
          </p:cNvPicPr>
          <p:nvPr>
            <p:ph idx="1"/>
          </p:nvPr>
        </p:nvPicPr>
        <p:blipFill>
          <a:blip r:embed="rId2"/>
          <a:stretch>
            <a:fillRect/>
          </a:stretch>
        </p:blipFill>
        <p:spPr>
          <a:xfrm>
            <a:off x="495300" y="2457450"/>
            <a:ext cx="11245259" cy="4010025"/>
          </a:xfrm>
          <a:prstGeom prst="rect">
            <a:avLst/>
          </a:prstGeom>
        </p:spPr>
      </p:pic>
    </p:spTree>
    <p:extLst>
      <p:ext uri="{BB962C8B-B14F-4D97-AF65-F5344CB8AC3E}">
        <p14:creationId xmlns:p14="http://schemas.microsoft.com/office/powerpoint/2010/main" val="220190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A513-FC05-49A0-89A5-CF4AF1FA74B8}"/>
              </a:ext>
            </a:extLst>
          </p:cNvPr>
          <p:cNvSpPr>
            <a:spLocks noGrp="1"/>
          </p:cNvSpPr>
          <p:nvPr>
            <p:ph type="title"/>
          </p:nvPr>
        </p:nvSpPr>
        <p:spPr/>
        <p:txBody>
          <a:bodyPr/>
          <a:lstStyle/>
          <a:p>
            <a:r>
              <a:rPr lang="en-US" b="1" dirty="0"/>
              <a:t>YARN- Yet Another Resource Negotiator</a:t>
            </a:r>
          </a:p>
        </p:txBody>
      </p:sp>
      <p:sp>
        <p:nvSpPr>
          <p:cNvPr id="3" name="Content Placeholder 2">
            <a:extLst>
              <a:ext uri="{FF2B5EF4-FFF2-40B4-BE49-F238E27FC236}">
                <a16:creationId xmlns:a16="http://schemas.microsoft.com/office/drawing/2014/main" id="{76FE9EA3-2E8C-49C6-8D82-5E36A4C6A863}"/>
              </a:ext>
            </a:extLst>
          </p:cNvPr>
          <p:cNvSpPr>
            <a:spLocks noGrp="1"/>
          </p:cNvSpPr>
          <p:nvPr>
            <p:ph idx="1"/>
          </p:nvPr>
        </p:nvSpPr>
        <p:spPr>
          <a:xfrm>
            <a:off x="495300" y="2352675"/>
            <a:ext cx="11128375" cy="3947927"/>
          </a:xfrm>
        </p:spPr>
        <p:txBody>
          <a:bodyPr vert="horz" lIns="91440" tIns="45720" rIns="91440" bIns="45720" rtlCol="0" anchor="t">
            <a:normAutofit/>
          </a:bodyPr>
          <a:lstStyle/>
          <a:p>
            <a:pPr>
              <a:buFont typeface="Wingdings" charset="2"/>
              <a:buChar char="§"/>
            </a:pPr>
            <a:r>
              <a:rPr lang="en-US" sz="1400" b="1" dirty="0"/>
              <a:t>YARN</a:t>
            </a:r>
            <a:r>
              <a:rPr lang="en-US" sz="1400" dirty="0"/>
              <a:t> is the architectural center of Hadoop that allows multiple data processing engines such as interactive SQL, real-time streaming, data science and batch processing to handle data stored in a single platform, unlocking an entirely new approach to analytics.</a:t>
            </a:r>
          </a:p>
          <a:p>
            <a:pPr>
              <a:buFont typeface="Wingdings" charset="2"/>
              <a:buChar char="§"/>
            </a:pPr>
            <a:r>
              <a:rPr lang="en-US" sz="1400" b="1" dirty="0"/>
              <a:t>YARN</a:t>
            </a:r>
            <a:r>
              <a:rPr lang="en-US" sz="1400" dirty="0"/>
              <a:t> also extends the power of Hadoop to incumbent and new technologies found within the data center so that they can take advantage of cost effective, linear-scale storage and processing. It provides ISVs and developers a consistent framework for writing data access applications that run IN Hadoop.</a:t>
            </a:r>
          </a:p>
          <a:p>
            <a:pPr>
              <a:buFont typeface="Wingdings" charset="2"/>
              <a:buChar char="§"/>
            </a:pPr>
            <a:endParaRPr lang="en-US" sz="1400" dirty="0"/>
          </a:p>
        </p:txBody>
      </p:sp>
      <p:graphicFrame>
        <p:nvGraphicFramePr>
          <p:cNvPr id="4" name="Table 4">
            <a:extLst>
              <a:ext uri="{FF2B5EF4-FFF2-40B4-BE49-F238E27FC236}">
                <a16:creationId xmlns:a16="http://schemas.microsoft.com/office/drawing/2014/main" id="{DBB21C66-CFBA-4511-BCB0-7FC6A50A0DA6}"/>
              </a:ext>
            </a:extLst>
          </p:cNvPr>
          <p:cNvGraphicFramePr>
            <a:graphicFrameLocks noGrp="1"/>
          </p:cNvGraphicFramePr>
          <p:nvPr>
            <p:extLst>
              <p:ext uri="{D42A27DB-BD31-4B8C-83A1-F6EECF244321}">
                <p14:modId xmlns:p14="http://schemas.microsoft.com/office/powerpoint/2010/main" val="1352398418"/>
              </p:ext>
            </p:extLst>
          </p:nvPr>
        </p:nvGraphicFramePr>
        <p:xfrm>
          <a:off x="561975" y="3952875"/>
          <a:ext cx="11029950" cy="2724149"/>
        </p:xfrm>
        <a:graphic>
          <a:graphicData uri="http://schemas.openxmlformats.org/drawingml/2006/table">
            <a:tbl>
              <a:tblPr firstRow="1" bandRow="1">
                <a:tableStyleId>{5C22544A-7EE6-4342-B048-85BDC9FD1C3A}</a:tableStyleId>
              </a:tblPr>
              <a:tblGrid>
                <a:gridCol w="2371725">
                  <a:extLst>
                    <a:ext uri="{9D8B030D-6E8A-4147-A177-3AD203B41FA5}">
                      <a16:colId xmlns:a16="http://schemas.microsoft.com/office/drawing/2014/main" val="1496808906"/>
                    </a:ext>
                  </a:extLst>
                </a:gridCol>
                <a:gridCol w="8658225">
                  <a:extLst>
                    <a:ext uri="{9D8B030D-6E8A-4147-A177-3AD203B41FA5}">
                      <a16:colId xmlns:a16="http://schemas.microsoft.com/office/drawing/2014/main" val="1754245223"/>
                    </a:ext>
                  </a:extLst>
                </a:gridCol>
              </a:tblGrid>
              <a:tr h="438149">
                <a:tc>
                  <a:txBody>
                    <a:bodyPr/>
                    <a:lstStyle/>
                    <a:p>
                      <a:pPr algn="ctr">
                        <a:buNone/>
                      </a:pPr>
                      <a:r>
                        <a:rPr lang="en-US" b="1" dirty="0"/>
                        <a:t>Feature</a:t>
                      </a:r>
                    </a:p>
                  </a:txBody>
                  <a:tcPr/>
                </a:tc>
                <a:tc>
                  <a:txBody>
                    <a:bodyPr/>
                    <a:lstStyle/>
                    <a:p>
                      <a:pPr algn="ctr">
                        <a:buNone/>
                      </a:pPr>
                      <a:r>
                        <a:rPr lang="en-US" dirty="0"/>
                        <a:t>Description</a:t>
                      </a:r>
                    </a:p>
                  </a:txBody>
                  <a:tcPr/>
                </a:tc>
                <a:extLst>
                  <a:ext uri="{0D108BD9-81ED-4DB2-BD59-A6C34878D82A}">
                    <a16:rowId xmlns:a16="http://schemas.microsoft.com/office/drawing/2014/main" val="346174362"/>
                  </a:ext>
                </a:extLst>
              </a:tr>
              <a:tr h="466487">
                <a:tc>
                  <a:txBody>
                    <a:bodyPr/>
                    <a:lstStyle/>
                    <a:p>
                      <a:pPr lvl="0" algn="l">
                        <a:buNone/>
                      </a:pPr>
                      <a:r>
                        <a:rPr lang="en-US" sz="1400" b="1" i="0" u="none" strike="noStrike" noProof="0" dirty="0">
                          <a:solidFill>
                            <a:srgbClr val="000000"/>
                          </a:solidFill>
                          <a:latin typeface="Century Gothic"/>
                        </a:rPr>
                        <a:t>Multi-tenancy</a:t>
                      </a:r>
                      <a:endParaRPr lang="en-US" sz="1400" b="1"/>
                    </a:p>
                  </a:txBody>
                  <a:tcPr/>
                </a:tc>
                <a:tc>
                  <a:txBody>
                    <a:bodyPr/>
                    <a:lstStyle/>
                    <a:p>
                      <a:pPr marL="95250" lvl="0" algn="l">
                        <a:buNone/>
                      </a:pPr>
                      <a:r>
                        <a:rPr lang="en-US" sz="1400" b="0" i="0" u="none" strike="noStrike" noProof="0" dirty="0">
                          <a:solidFill>
                            <a:srgbClr val="000000"/>
                          </a:solidFill>
                          <a:latin typeface="Century Gothic"/>
                        </a:rPr>
                        <a:t>YARN allows multiple access engines (either open-source or proprietary) to use Hadoop as the common standard for batch, interactive and real-time engines that can simultaneously access the same data set.</a:t>
                      </a:r>
                      <a:endParaRPr lang="en-US" sz="1400"/>
                    </a:p>
                  </a:txBody>
                  <a:tcPr/>
                </a:tc>
                <a:extLst>
                  <a:ext uri="{0D108BD9-81ED-4DB2-BD59-A6C34878D82A}">
                    <a16:rowId xmlns:a16="http://schemas.microsoft.com/office/drawing/2014/main" val="2909139490"/>
                  </a:ext>
                </a:extLst>
              </a:tr>
              <a:tr h="454825">
                <a:tc>
                  <a:txBody>
                    <a:bodyPr/>
                    <a:lstStyle/>
                    <a:p>
                      <a:pPr lvl="0" algn="l">
                        <a:buNone/>
                      </a:pPr>
                      <a:r>
                        <a:rPr lang="en-US" sz="1400" b="1" dirty="0"/>
                        <a:t>Cluster utilization</a:t>
                      </a:r>
                    </a:p>
                    <a:p>
                      <a:pPr lvl="0">
                        <a:buNone/>
                      </a:pPr>
                      <a:endParaRPr lang="en-US" sz="1400" dirty="0"/>
                    </a:p>
                  </a:txBody>
                  <a:tcPr/>
                </a:tc>
                <a:tc>
                  <a:txBody>
                    <a:bodyPr/>
                    <a:lstStyle/>
                    <a:p>
                      <a:pPr marL="95250" lvl="0" algn="l">
                        <a:buNone/>
                      </a:pPr>
                      <a:r>
                        <a:rPr lang="en-US" sz="1400" dirty="0"/>
                        <a:t>YARN’s dynamic allocation of cluster resources improves utilization over more static MapReduce rules used in early versions of Hadoop.</a:t>
                      </a:r>
                    </a:p>
                  </a:txBody>
                  <a:tcPr/>
                </a:tc>
                <a:extLst>
                  <a:ext uri="{0D108BD9-81ED-4DB2-BD59-A6C34878D82A}">
                    <a16:rowId xmlns:a16="http://schemas.microsoft.com/office/drawing/2014/main" val="2617492781"/>
                  </a:ext>
                </a:extLst>
              </a:tr>
              <a:tr h="454825">
                <a:tc>
                  <a:txBody>
                    <a:bodyPr/>
                    <a:lstStyle/>
                    <a:p>
                      <a:pPr lvl="0" algn="l">
                        <a:buNone/>
                      </a:pPr>
                      <a:r>
                        <a:rPr lang="en-US" sz="1400" b="1" i="0" u="none" strike="noStrike" noProof="0" dirty="0">
                          <a:solidFill>
                            <a:srgbClr val="000000"/>
                          </a:solidFill>
                          <a:latin typeface="Century Gothic"/>
                        </a:rPr>
                        <a:t>Scalability</a:t>
                      </a:r>
                      <a:endParaRPr lang="en-US" sz="1400" b="1"/>
                    </a:p>
                  </a:txBody>
                  <a:tcPr/>
                </a:tc>
                <a:tc>
                  <a:txBody>
                    <a:bodyPr/>
                    <a:lstStyle/>
                    <a:p>
                      <a:pPr marL="95250" lvl="0" algn="l">
                        <a:buNone/>
                      </a:pPr>
                      <a:r>
                        <a:rPr lang="en-US" sz="1400" b="0" i="0" u="none" strike="noStrike" noProof="0" dirty="0">
                          <a:solidFill>
                            <a:srgbClr val="000000"/>
                          </a:solidFill>
                          <a:latin typeface="Century Gothic"/>
                        </a:rPr>
                        <a:t>YARN’s Resource Manager focuses exclusively on scheduling and keeps pace as clusters expand to thousands of nodes managing petabytes of data.</a:t>
                      </a:r>
                      <a:endParaRPr lang="en-US" sz="1400" dirty="0"/>
                    </a:p>
                  </a:txBody>
                  <a:tcPr/>
                </a:tc>
                <a:extLst>
                  <a:ext uri="{0D108BD9-81ED-4DB2-BD59-A6C34878D82A}">
                    <a16:rowId xmlns:a16="http://schemas.microsoft.com/office/drawing/2014/main" val="3839306032"/>
                  </a:ext>
                </a:extLst>
              </a:tr>
              <a:tr h="454825">
                <a:tc>
                  <a:txBody>
                    <a:bodyPr/>
                    <a:lstStyle/>
                    <a:p>
                      <a:pPr lvl="0" algn="l">
                        <a:buNone/>
                      </a:pPr>
                      <a:r>
                        <a:rPr lang="en-US" sz="1400" b="1" i="0" u="none" strike="noStrike" noProof="0" dirty="0">
                          <a:solidFill>
                            <a:srgbClr val="000000"/>
                          </a:solidFill>
                          <a:latin typeface="Century Gothic"/>
                        </a:rPr>
                        <a:t>Compatibility</a:t>
                      </a:r>
                      <a:endParaRPr lang="en-US" sz="1400" b="1" dirty="0"/>
                    </a:p>
                  </a:txBody>
                  <a:tcPr/>
                </a:tc>
                <a:tc>
                  <a:txBody>
                    <a:bodyPr/>
                    <a:lstStyle/>
                    <a:p>
                      <a:pPr marL="95250" lvl="0" algn="l">
                        <a:buNone/>
                      </a:pPr>
                      <a:r>
                        <a:rPr lang="en-US" sz="1400" b="0" i="0" u="none" strike="noStrike" noProof="0" dirty="0">
                          <a:solidFill>
                            <a:srgbClr val="000000"/>
                          </a:solidFill>
                          <a:latin typeface="Century Gothic"/>
                        </a:rPr>
                        <a:t>Existing MapReduce applications developed for Hadoop 1 can run YARN without any disruption to existing processes that already work</a:t>
                      </a:r>
                      <a:endParaRPr lang="en-US" sz="1400" dirty="0"/>
                    </a:p>
                  </a:txBody>
                  <a:tcPr/>
                </a:tc>
                <a:extLst>
                  <a:ext uri="{0D108BD9-81ED-4DB2-BD59-A6C34878D82A}">
                    <a16:rowId xmlns:a16="http://schemas.microsoft.com/office/drawing/2014/main" val="647348547"/>
                  </a:ext>
                </a:extLst>
              </a:tr>
            </a:tbl>
          </a:graphicData>
        </a:graphic>
      </p:graphicFrame>
    </p:spTree>
    <p:extLst>
      <p:ext uri="{BB962C8B-B14F-4D97-AF65-F5344CB8AC3E}">
        <p14:creationId xmlns:p14="http://schemas.microsoft.com/office/powerpoint/2010/main" val="1174794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400D-BB47-45D0-B8BE-B144165E55B2}"/>
              </a:ext>
            </a:extLst>
          </p:cNvPr>
          <p:cNvSpPr>
            <a:spLocks noGrp="1"/>
          </p:cNvSpPr>
          <p:nvPr>
            <p:ph type="title"/>
          </p:nvPr>
        </p:nvSpPr>
        <p:spPr/>
        <p:txBody>
          <a:bodyPr/>
          <a:lstStyle/>
          <a:p>
            <a:r>
              <a:rPr lang="en-US" b="1" dirty="0"/>
              <a:t>MapReduce</a:t>
            </a:r>
            <a:endParaRPr lang="en-US" dirty="0"/>
          </a:p>
        </p:txBody>
      </p:sp>
      <p:sp>
        <p:nvSpPr>
          <p:cNvPr id="3" name="Content Placeholder 2">
            <a:extLst>
              <a:ext uri="{FF2B5EF4-FFF2-40B4-BE49-F238E27FC236}">
                <a16:creationId xmlns:a16="http://schemas.microsoft.com/office/drawing/2014/main" id="{3AB88E29-C2E9-4538-ACFE-F46C230A3EC3}"/>
              </a:ext>
            </a:extLst>
          </p:cNvPr>
          <p:cNvSpPr>
            <a:spLocks noGrp="1"/>
          </p:cNvSpPr>
          <p:nvPr>
            <p:ph idx="1"/>
          </p:nvPr>
        </p:nvSpPr>
        <p:spPr>
          <a:xfrm>
            <a:off x="533400" y="2352675"/>
            <a:ext cx="11110912" cy="3894765"/>
          </a:xfrm>
        </p:spPr>
        <p:txBody>
          <a:bodyPr vert="horz" lIns="91440" tIns="45720" rIns="91440" bIns="45720" rtlCol="0" anchor="t">
            <a:normAutofit/>
          </a:bodyPr>
          <a:lstStyle/>
          <a:p>
            <a:pPr>
              <a:buFont typeface="Wingdings" charset="2"/>
              <a:buChar char="§"/>
            </a:pPr>
            <a:r>
              <a:rPr lang="en-US" sz="1400" b="1" dirty="0"/>
              <a:t>MapReduce</a:t>
            </a:r>
            <a:r>
              <a:rPr lang="en-US" sz="1400" dirty="0"/>
              <a:t> is the heart of Apache Hadoop.</a:t>
            </a:r>
            <a:endParaRPr lang="en-US" sz="1400" dirty="0">
              <a:solidFill>
                <a:srgbClr val="404040"/>
              </a:solidFill>
              <a:latin typeface="Century Gothic"/>
              <a:cs typeface="+mn-ea"/>
            </a:endParaRPr>
          </a:p>
          <a:p>
            <a:pPr>
              <a:buFont typeface="Wingdings" charset="2"/>
              <a:buChar char="§"/>
            </a:pPr>
            <a:r>
              <a:rPr lang="en-US" sz="1400" dirty="0">
                <a:solidFill>
                  <a:srgbClr val="000000"/>
                </a:solidFill>
                <a:latin typeface="Century Gothic"/>
                <a:cs typeface="+mn-ea"/>
              </a:rPr>
              <a:t>It is this programming paradigm that allows for massive scalability across hundreds or thousands of servers in a Hadoop cluster.</a:t>
            </a:r>
            <a:endParaRPr lang="en-US" sz="1400">
              <a:solidFill>
                <a:srgbClr val="000000"/>
              </a:solidFill>
              <a:latin typeface="Century Gothic"/>
              <a:cs typeface="+mn-ea"/>
            </a:endParaRPr>
          </a:p>
          <a:p>
            <a:pPr>
              <a:buFont typeface="Wingdings" charset="2"/>
              <a:buChar char="§"/>
            </a:pPr>
            <a:r>
              <a:rPr lang="en-US" sz="1400" dirty="0">
                <a:solidFill>
                  <a:srgbClr val="000000"/>
                </a:solidFill>
                <a:latin typeface="Century Gothic"/>
                <a:cs typeface="+mn-ea"/>
              </a:rPr>
              <a:t>The term MapReduce actually refers to two separate and distinct tasks that Hadoop programs perform – map job and reduce job.</a:t>
            </a:r>
            <a:endParaRPr lang="en-US" dirty="0">
              <a:solidFill>
                <a:srgbClr val="404040"/>
              </a:solidFill>
              <a:latin typeface="Century Gothic"/>
              <a:cs typeface="+mn-ea"/>
            </a:endParaRPr>
          </a:p>
          <a:p>
            <a:pPr algn="just">
              <a:buFont typeface="Wingdings" charset="2"/>
              <a:buChar char="§"/>
            </a:pPr>
            <a:r>
              <a:rPr lang="en-US" sz="1400" dirty="0">
                <a:solidFill>
                  <a:srgbClr val="000000"/>
                </a:solidFill>
                <a:latin typeface="Century Gothic"/>
                <a:cs typeface="+mn-ea"/>
              </a:rPr>
              <a:t>The first is the map job, which takes a set of data and converts it into another set of data, where individual elements        are broken down into tuples (key/value pairs).</a:t>
            </a:r>
            <a:endParaRPr lang="en-US" dirty="0">
              <a:solidFill>
                <a:srgbClr val="404040"/>
              </a:solidFill>
              <a:latin typeface="Century Gothic"/>
              <a:cs typeface="+mn-ea"/>
            </a:endParaRPr>
          </a:p>
          <a:p>
            <a:pPr algn="just">
              <a:buFont typeface="Wingdings" charset="2"/>
              <a:buChar char="§"/>
            </a:pPr>
            <a:r>
              <a:rPr lang="en-US" sz="1400" dirty="0">
                <a:solidFill>
                  <a:srgbClr val="000000"/>
                </a:solidFill>
                <a:latin typeface="Century Gothic"/>
                <a:cs typeface="+mn-ea"/>
              </a:rPr>
              <a:t>The reduce job takes the output from a map as input and combines those data tuples into a smaller set of tuples.                  The reduce job is always performed after the map job.</a:t>
            </a:r>
            <a:endParaRPr lang="en-US" dirty="0">
              <a:solidFill>
                <a:srgbClr val="404040"/>
              </a:solidFill>
              <a:latin typeface="Century Gothic"/>
              <a:cs typeface="+mn-ea"/>
            </a:endParaRPr>
          </a:p>
          <a:p>
            <a:pPr>
              <a:buFont typeface="Wingdings" charset="2"/>
              <a:buChar char="§"/>
            </a:pPr>
            <a:endParaRPr lang="en-US" dirty="0"/>
          </a:p>
          <a:p>
            <a:pPr>
              <a:buFont typeface="Wingdings" charset="2"/>
              <a:buChar char="§"/>
            </a:pPr>
            <a:endParaRPr lang="en-US" dirty="0"/>
          </a:p>
        </p:txBody>
      </p:sp>
      <p:pic>
        <p:nvPicPr>
          <p:cNvPr id="6" name="Picture 6">
            <a:extLst>
              <a:ext uri="{FF2B5EF4-FFF2-40B4-BE49-F238E27FC236}">
                <a16:creationId xmlns:a16="http://schemas.microsoft.com/office/drawing/2014/main" id="{A01C272D-4A69-4BAB-9037-E6837DEE062C}"/>
              </a:ext>
            </a:extLst>
          </p:cNvPr>
          <p:cNvPicPr>
            <a:picLocks noChangeAspect="1"/>
          </p:cNvPicPr>
          <p:nvPr/>
        </p:nvPicPr>
        <p:blipFill>
          <a:blip r:embed="rId2"/>
          <a:stretch>
            <a:fillRect/>
          </a:stretch>
        </p:blipFill>
        <p:spPr>
          <a:xfrm>
            <a:off x="2652602" y="4905375"/>
            <a:ext cx="6942248" cy="1817688"/>
          </a:xfrm>
          <a:prstGeom prst="rect">
            <a:avLst/>
          </a:prstGeom>
        </p:spPr>
      </p:pic>
    </p:spTree>
    <p:extLst>
      <p:ext uri="{BB962C8B-B14F-4D97-AF65-F5344CB8AC3E}">
        <p14:creationId xmlns:p14="http://schemas.microsoft.com/office/powerpoint/2010/main" val="214618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CFA7-794A-43CB-80B8-9824A4E3B131}"/>
              </a:ext>
            </a:extLst>
          </p:cNvPr>
          <p:cNvSpPr>
            <a:spLocks noGrp="1"/>
          </p:cNvSpPr>
          <p:nvPr>
            <p:ph type="title"/>
          </p:nvPr>
        </p:nvSpPr>
        <p:spPr/>
        <p:txBody>
          <a:bodyPr/>
          <a:lstStyle/>
          <a:p>
            <a:r>
              <a:rPr lang="en-US" b="1" dirty="0"/>
              <a:t>Three Phases of MapReduce</a:t>
            </a:r>
          </a:p>
        </p:txBody>
      </p:sp>
      <p:sp>
        <p:nvSpPr>
          <p:cNvPr id="3" name="Content Placeholder 2">
            <a:extLst>
              <a:ext uri="{FF2B5EF4-FFF2-40B4-BE49-F238E27FC236}">
                <a16:creationId xmlns:a16="http://schemas.microsoft.com/office/drawing/2014/main" id="{AFC79408-CB47-4E2E-BBE1-18DB64025A0A}"/>
              </a:ext>
            </a:extLst>
          </p:cNvPr>
          <p:cNvSpPr>
            <a:spLocks noGrp="1"/>
          </p:cNvSpPr>
          <p:nvPr>
            <p:ph idx="1"/>
          </p:nvPr>
        </p:nvSpPr>
        <p:spPr>
          <a:xfrm>
            <a:off x="571500" y="2355407"/>
            <a:ext cx="11145838" cy="4248593"/>
          </a:xfrm>
        </p:spPr>
        <p:txBody>
          <a:bodyPr vert="horz" lIns="91440" tIns="45720" rIns="91440" bIns="45720" rtlCol="0" anchor="t">
            <a:normAutofit/>
          </a:bodyPr>
          <a:lstStyle/>
          <a:p>
            <a:pPr>
              <a:buFont typeface="Wingdings" charset="2"/>
              <a:buChar char="§"/>
            </a:pPr>
            <a:r>
              <a:rPr lang="en-US" sz="1400" dirty="0"/>
              <a:t>A MapReduce Program consists of three different phases. They are:</a:t>
            </a:r>
          </a:p>
          <a:p>
            <a:pPr algn="just">
              <a:buFont typeface="Wingdings" charset="2"/>
              <a:buChar char="Ø"/>
            </a:pPr>
            <a:r>
              <a:rPr lang="en-US" sz="1400" dirty="0"/>
              <a:t>Mapper</a:t>
            </a:r>
            <a:endParaRPr lang="en-US" sz="1400">
              <a:solidFill>
                <a:schemeClr val="tx1"/>
              </a:solidFill>
            </a:endParaRPr>
          </a:p>
          <a:p>
            <a:pPr algn="just">
              <a:buFont typeface="Wingdings" charset="2"/>
              <a:buChar char="Ø"/>
            </a:pPr>
            <a:r>
              <a:rPr lang="en-US" sz="1400" dirty="0"/>
              <a:t>Sort and Shuffle</a:t>
            </a:r>
            <a:endParaRPr lang="en-US" sz="1400">
              <a:solidFill>
                <a:schemeClr val="tx1"/>
              </a:solidFill>
            </a:endParaRPr>
          </a:p>
          <a:p>
            <a:pPr algn="just">
              <a:buFont typeface="Wingdings" charset="2"/>
              <a:buChar char="Ø"/>
            </a:pPr>
            <a:r>
              <a:rPr lang="en-US" sz="1400" dirty="0"/>
              <a:t>Reducer</a:t>
            </a:r>
            <a:endParaRPr lang="en-US" sz="1400" dirty="0">
              <a:solidFill>
                <a:schemeClr val="tx1"/>
              </a:solidFill>
            </a:endParaRPr>
          </a:p>
          <a:p>
            <a:pPr marL="0" indent="0" algn="just">
              <a:buNone/>
            </a:pPr>
            <a:endParaRPr lang="en-US" sz="1400" dirty="0"/>
          </a:p>
          <a:p>
            <a:pPr>
              <a:buFont typeface="Wingdings" charset="2"/>
              <a:buChar char="§"/>
            </a:pPr>
            <a:endParaRPr lang="en-US" dirty="0"/>
          </a:p>
        </p:txBody>
      </p:sp>
      <p:graphicFrame>
        <p:nvGraphicFramePr>
          <p:cNvPr id="4" name="Table 4">
            <a:extLst>
              <a:ext uri="{FF2B5EF4-FFF2-40B4-BE49-F238E27FC236}">
                <a16:creationId xmlns:a16="http://schemas.microsoft.com/office/drawing/2014/main" id="{0C47B1C8-99B1-4629-A55B-26F15EB6A6DA}"/>
              </a:ext>
            </a:extLst>
          </p:cNvPr>
          <p:cNvGraphicFramePr>
            <a:graphicFrameLocks noGrp="1"/>
          </p:cNvGraphicFramePr>
          <p:nvPr>
            <p:extLst>
              <p:ext uri="{D42A27DB-BD31-4B8C-83A1-F6EECF244321}">
                <p14:modId xmlns:p14="http://schemas.microsoft.com/office/powerpoint/2010/main" val="1276480550"/>
              </p:ext>
            </p:extLst>
          </p:nvPr>
        </p:nvGraphicFramePr>
        <p:xfrm>
          <a:off x="628650" y="5019675"/>
          <a:ext cx="11111988" cy="2320290"/>
        </p:xfrm>
        <a:graphic>
          <a:graphicData uri="http://schemas.openxmlformats.org/drawingml/2006/table">
            <a:tbl>
              <a:tblPr firstRow="1" bandRow="1">
                <a:tableStyleId>{5C22544A-7EE6-4342-B048-85BDC9FD1C3A}</a:tableStyleId>
              </a:tblPr>
              <a:tblGrid>
                <a:gridCol w="3703996">
                  <a:extLst>
                    <a:ext uri="{9D8B030D-6E8A-4147-A177-3AD203B41FA5}">
                      <a16:colId xmlns:a16="http://schemas.microsoft.com/office/drawing/2014/main" val="2949885158"/>
                    </a:ext>
                  </a:extLst>
                </a:gridCol>
                <a:gridCol w="3703996">
                  <a:extLst>
                    <a:ext uri="{9D8B030D-6E8A-4147-A177-3AD203B41FA5}">
                      <a16:colId xmlns:a16="http://schemas.microsoft.com/office/drawing/2014/main" val="4004757231"/>
                    </a:ext>
                  </a:extLst>
                </a:gridCol>
                <a:gridCol w="3703996">
                  <a:extLst>
                    <a:ext uri="{9D8B030D-6E8A-4147-A177-3AD203B41FA5}">
                      <a16:colId xmlns:a16="http://schemas.microsoft.com/office/drawing/2014/main" val="676379281"/>
                    </a:ext>
                  </a:extLst>
                </a:gridCol>
              </a:tblGrid>
              <a:tr h="552450">
                <a:tc>
                  <a:txBody>
                    <a:bodyPr/>
                    <a:lstStyle/>
                    <a:p>
                      <a:pPr algn="ctr">
                        <a:buNone/>
                      </a:pPr>
                      <a:r>
                        <a:rPr lang="en-US" dirty="0"/>
                        <a:t>Mapper</a:t>
                      </a:r>
                    </a:p>
                  </a:txBody>
                  <a:tcPr/>
                </a:tc>
                <a:tc>
                  <a:txBody>
                    <a:bodyPr/>
                    <a:lstStyle/>
                    <a:p>
                      <a:pPr algn="ctr">
                        <a:buNone/>
                      </a:pPr>
                      <a:r>
                        <a:rPr lang="en-US" dirty="0"/>
                        <a:t>Sort and Shuffle</a:t>
                      </a:r>
                    </a:p>
                  </a:txBody>
                  <a:tcPr/>
                </a:tc>
                <a:tc>
                  <a:txBody>
                    <a:bodyPr/>
                    <a:lstStyle/>
                    <a:p>
                      <a:pPr algn="ctr">
                        <a:buNone/>
                      </a:pPr>
                      <a:r>
                        <a:rPr lang="en-US" dirty="0"/>
                        <a:t>Reducer</a:t>
                      </a:r>
                    </a:p>
                  </a:txBody>
                  <a:tcPr/>
                </a:tc>
                <a:extLst>
                  <a:ext uri="{0D108BD9-81ED-4DB2-BD59-A6C34878D82A}">
                    <a16:rowId xmlns:a16="http://schemas.microsoft.com/office/drawing/2014/main" val="4111609154"/>
                  </a:ext>
                </a:extLst>
              </a:tr>
              <a:tr h="1752599">
                <a:tc>
                  <a:txBody>
                    <a:bodyPr/>
                    <a:lstStyle/>
                    <a:p>
                      <a:pPr lvl="0" algn="just">
                        <a:buNone/>
                      </a:pPr>
                      <a:r>
                        <a:rPr lang="en-US" sz="1400" b="0" i="0" u="none" strike="noStrike" noProof="0" dirty="0">
                          <a:solidFill>
                            <a:srgbClr val="000000"/>
                          </a:solidFill>
                          <a:latin typeface="Century Gothic"/>
                        </a:rPr>
                        <a:t>Mapper phase takes the input in the form of key value pairs (K,V), and generate the output in the form of (K,V). </a:t>
                      </a:r>
                      <a:endParaRPr lang="en-US" sz="1400" dirty="0"/>
                    </a:p>
                  </a:txBody>
                  <a:tcPr/>
                </a:tc>
                <a:tc>
                  <a:txBody>
                    <a:bodyPr/>
                    <a:lstStyle/>
                    <a:p>
                      <a:pPr lvl="0" algn="just">
                        <a:buNone/>
                      </a:pPr>
                      <a:r>
                        <a:rPr lang="en-US" sz="1400" b="0" i="0" u="none" strike="noStrike" noProof="0" dirty="0">
                          <a:solidFill>
                            <a:srgbClr val="000000"/>
                          </a:solidFill>
                          <a:latin typeface="Century Gothic"/>
                        </a:rPr>
                        <a:t>Sort and Shuffle phase takes the input as (K,V) and generates the output in the form of Key and List of Value pairs (K, List(v)). </a:t>
                      </a:r>
                      <a:endParaRPr lang="en-US" sz="1400"/>
                    </a:p>
                    <a:p>
                      <a:pPr lvl="0" algn="l">
                        <a:buNone/>
                      </a:pPr>
                      <a:br>
                        <a:rPr lang="en-US" dirty="0"/>
                      </a:br>
                      <a:endParaRPr lang="en-US" dirty="0"/>
                    </a:p>
                    <a:p>
                      <a:pPr lvl="0">
                        <a:buNone/>
                      </a:pPr>
                      <a:endParaRPr lang="en-US" dirty="0"/>
                    </a:p>
                  </a:txBody>
                  <a:tcPr/>
                </a:tc>
                <a:tc>
                  <a:txBody>
                    <a:bodyPr/>
                    <a:lstStyle/>
                    <a:p>
                      <a:pPr lvl="0" algn="just">
                        <a:buNone/>
                      </a:pPr>
                      <a:r>
                        <a:rPr lang="en-US" sz="1400" b="0" i="0" u="none" strike="noStrike" noProof="0" dirty="0">
                          <a:solidFill>
                            <a:srgbClr val="000000"/>
                          </a:solidFill>
                          <a:latin typeface="Century Gothic"/>
                        </a:rPr>
                        <a:t>Reducer phase takes the input as (K, List(v)), and generates the output as (K,V). Reducer phase output is the Final Output.</a:t>
                      </a:r>
                      <a:endParaRPr lang="en-US" sz="1400" dirty="0"/>
                    </a:p>
                  </a:txBody>
                  <a:tcPr/>
                </a:tc>
                <a:extLst>
                  <a:ext uri="{0D108BD9-81ED-4DB2-BD59-A6C34878D82A}">
                    <a16:rowId xmlns:a16="http://schemas.microsoft.com/office/drawing/2014/main" val="1921539815"/>
                  </a:ext>
                </a:extLst>
              </a:tr>
            </a:tbl>
          </a:graphicData>
        </a:graphic>
      </p:graphicFrame>
      <p:pic>
        <p:nvPicPr>
          <p:cNvPr id="8" name="Picture 8">
            <a:extLst>
              <a:ext uri="{FF2B5EF4-FFF2-40B4-BE49-F238E27FC236}">
                <a16:creationId xmlns:a16="http://schemas.microsoft.com/office/drawing/2014/main" id="{9B3118E3-A95A-4C34-8E95-E5DDF3C1096C}"/>
              </a:ext>
            </a:extLst>
          </p:cNvPr>
          <p:cNvPicPr>
            <a:picLocks noChangeAspect="1"/>
          </p:cNvPicPr>
          <p:nvPr/>
        </p:nvPicPr>
        <p:blipFill>
          <a:blip r:embed="rId2"/>
          <a:stretch>
            <a:fillRect/>
          </a:stretch>
        </p:blipFill>
        <p:spPr>
          <a:xfrm>
            <a:off x="847725" y="3695700"/>
            <a:ext cx="10682287" cy="1193689"/>
          </a:xfrm>
          <a:prstGeom prst="rect">
            <a:avLst/>
          </a:prstGeom>
        </p:spPr>
      </p:pic>
    </p:spTree>
    <p:extLst>
      <p:ext uri="{BB962C8B-B14F-4D97-AF65-F5344CB8AC3E}">
        <p14:creationId xmlns:p14="http://schemas.microsoft.com/office/powerpoint/2010/main" val="243079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BE57-2FD5-40C7-B812-6FFB2B255F21}"/>
              </a:ext>
            </a:extLst>
          </p:cNvPr>
          <p:cNvSpPr>
            <a:spLocks noGrp="1"/>
          </p:cNvSpPr>
          <p:nvPr>
            <p:ph type="title"/>
          </p:nvPr>
        </p:nvSpPr>
        <p:spPr>
          <a:xfrm>
            <a:off x="1152525" y="904875"/>
            <a:ext cx="8761413" cy="706964"/>
          </a:xfrm>
        </p:spPr>
        <p:txBody>
          <a:bodyPr/>
          <a:lstStyle/>
          <a:p>
            <a:pPr algn="just"/>
            <a:r>
              <a:rPr lang="en-US" b="1" dirty="0">
                <a:solidFill>
                  <a:srgbClr val="FFFFFF"/>
                </a:solidFill>
              </a:rPr>
              <a:t>A Word Count Example of MapReduce</a:t>
            </a:r>
          </a:p>
        </p:txBody>
      </p:sp>
      <p:pic>
        <p:nvPicPr>
          <p:cNvPr id="4" name="Picture 4">
            <a:extLst>
              <a:ext uri="{FF2B5EF4-FFF2-40B4-BE49-F238E27FC236}">
                <a16:creationId xmlns:a16="http://schemas.microsoft.com/office/drawing/2014/main" id="{57102CD8-5541-43AA-8984-42B8262AE50F}"/>
              </a:ext>
            </a:extLst>
          </p:cNvPr>
          <p:cNvPicPr>
            <a:picLocks noGrp="1" noChangeAspect="1"/>
          </p:cNvPicPr>
          <p:nvPr>
            <p:ph idx="1"/>
          </p:nvPr>
        </p:nvPicPr>
        <p:blipFill>
          <a:blip r:embed="rId2"/>
          <a:stretch>
            <a:fillRect/>
          </a:stretch>
        </p:blipFill>
        <p:spPr>
          <a:xfrm>
            <a:off x="536575" y="2395686"/>
            <a:ext cx="11107738" cy="4221014"/>
          </a:xfrm>
          <a:prstGeom prst="rect">
            <a:avLst/>
          </a:prstGeom>
        </p:spPr>
      </p:pic>
    </p:spTree>
    <p:extLst>
      <p:ext uri="{BB962C8B-B14F-4D97-AF65-F5344CB8AC3E}">
        <p14:creationId xmlns:p14="http://schemas.microsoft.com/office/powerpoint/2010/main" val="323496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A8ED-D334-42E4-AC4E-DB192B6D33CE}"/>
              </a:ext>
            </a:extLst>
          </p:cNvPr>
          <p:cNvSpPr>
            <a:spLocks noGrp="1"/>
          </p:cNvSpPr>
          <p:nvPr>
            <p:ph type="title"/>
          </p:nvPr>
        </p:nvSpPr>
        <p:spPr/>
        <p:txBody>
          <a:bodyPr/>
          <a:lstStyle/>
          <a:p>
            <a:pPr algn="just"/>
            <a:r>
              <a:rPr lang="en-US" b="1" dirty="0"/>
              <a:t>A Word Count Example of MapReduce</a:t>
            </a:r>
            <a:endParaRPr lang="en-US" dirty="0">
              <a:solidFill>
                <a:schemeClr val="tx1"/>
              </a:solidFill>
            </a:endParaRPr>
          </a:p>
        </p:txBody>
      </p:sp>
      <p:sp>
        <p:nvSpPr>
          <p:cNvPr id="3" name="Content Placeholder 2">
            <a:extLst>
              <a:ext uri="{FF2B5EF4-FFF2-40B4-BE49-F238E27FC236}">
                <a16:creationId xmlns:a16="http://schemas.microsoft.com/office/drawing/2014/main" id="{A9EBCA98-C50C-4595-84B5-E9CCD44D4A3E}"/>
              </a:ext>
            </a:extLst>
          </p:cNvPr>
          <p:cNvSpPr>
            <a:spLocks noGrp="1"/>
          </p:cNvSpPr>
          <p:nvPr>
            <p:ph idx="1"/>
          </p:nvPr>
        </p:nvSpPr>
        <p:spPr>
          <a:xfrm>
            <a:off x="517525" y="2444012"/>
            <a:ext cx="11164888" cy="4090138"/>
          </a:xfrm>
        </p:spPr>
        <p:txBody>
          <a:bodyPr vert="horz" lIns="91440" tIns="45720" rIns="91440" bIns="45720" rtlCol="0" anchor="t">
            <a:normAutofit/>
          </a:bodyPr>
          <a:lstStyle/>
          <a:p>
            <a:pPr algn="just">
              <a:buFont typeface="Wingdings" charset="2"/>
              <a:buChar char="§"/>
            </a:pPr>
            <a:r>
              <a:rPr lang="en-US" sz="1400" dirty="0"/>
              <a:t>First, the input is divided in three splits. This distributes the work among all map nodes.</a:t>
            </a:r>
            <a:endParaRPr lang="en-US"/>
          </a:p>
          <a:p>
            <a:pPr algn="just">
              <a:buFont typeface="Wingdings" charset="2"/>
              <a:buChar char="§"/>
            </a:pPr>
            <a:r>
              <a:rPr lang="en-US" sz="1400" dirty="0"/>
              <a:t>Then the words are tokenized in each mapper and given a hardcoded (1) value.</a:t>
            </a:r>
          </a:p>
          <a:p>
            <a:pPr algn="just">
              <a:buFont typeface="Wingdings" charset="2"/>
              <a:buChar char="§"/>
            </a:pPr>
            <a:r>
              <a:rPr lang="en-US" sz="1400" dirty="0"/>
              <a:t>Now, a list of key-value pair is created where the key is nothing but the individual words and value is one. For example, for the first line (Dear Bear River), there are 3 key-value pairs – Dear, 1; Bear, 1; River, 1. The mapping process remains the same on all the nodes.</a:t>
            </a:r>
          </a:p>
          <a:p>
            <a:pPr algn="just">
              <a:buFont typeface="Wingdings" charset="2"/>
              <a:buChar char="§"/>
            </a:pPr>
            <a:r>
              <a:rPr lang="en-US" sz="1400" dirty="0"/>
              <a:t>After mapper phase, a partition process takes place where sorting and shuffling happens so that all the tuples with the same key are sent to the corresponding reducer.</a:t>
            </a:r>
          </a:p>
          <a:p>
            <a:pPr algn="just">
              <a:buFont typeface="Wingdings" charset="2"/>
              <a:buChar char="§"/>
            </a:pPr>
            <a:r>
              <a:rPr lang="en-US" sz="1400" dirty="0"/>
              <a:t>After the sorting and shuffling phase, each reducer will have a unique key and a list of values corresponding to that very key. For example, Bear, [1,1]; Car, [1,1,1].., etc. </a:t>
            </a:r>
          </a:p>
          <a:p>
            <a:pPr algn="just">
              <a:buFont typeface="Wingdings" charset="2"/>
              <a:buChar char="§"/>
            </a:pPr>
            <a:r>
              <a:rPr lang="en-US" sz="1400" dirty="0"/>
              <a:t>Now, each Reducer counts the values which are present in that list of values. For example, Reducer gets a list of values which is [1,1] for the key Bear. Then, it counts the number of ones in the very list and gives the final output as – Bear, 2.</a:t>
            </a:r>
          </a:p>
          <a:p>
            <a:pPr algn="just">
              <a:buFont typeface="Wingdings" charset="2"/>
              <a:buChar char="§"/>
            </a:pPr>
            <a:r>
              <a:rPr lang="en-US" sz="1400" dirty="0"/>
              <a:t>Finally, all the output key/value pairs are then collected and written in the output file.</a:t>
            </a:r>
          </a:p>
          <a:p>
            <a:endParaRPr lang="en-US" sz="1400" dirty="0"/>
          </a:p>
          <a:p>
            <a:pPr>
              <a:buFont typeface="Wingdings" charset="2"/>
              <a:buChar char="§"/>
            </a:pPr>
            <a:endParaRPr lang="en-US" sz="1400" dirty="0"/>
          </a:p>
          <a:p>
            <a:pPr>
              <a:buFont typeface="Wingdings" charset="2"/>
              <a:buChar char="§"/>
            </a:pPr>
            <a:endParaRPr lang="en-US" dirty="0"/>
          </a:p>
        </p:txBody>
      </p:sp>
    </p:spTree>
    <p:extLst>
      <p:ext uri="{BB962C8B-B14F-4D97-AF65-F5344CB8AC3E}">
        <p14:creationId xmlns:p14="http://schemas.microsoft.com/office/powerpoint/2010/main" val="390525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071E-F13E-4729-BC16-FA5156E13991}"/>
              </a:ext>
            </a:extLst>
          </p:cNvPr>
          <p:cNvSpPr>
            <a:spLocks noGrp="1"/>
          </p:cNvSpPr>
          <p:nvPr>
            <p:ph type="title"/>
          </p:nvPr>
        </p:nvSpPr>
        <p:spPr/>
        <p:txBody>
          <a:bodyPr/>
          <a:lstStyle/>
          <a:p>
            <a:r>
              <a:rPr lang="en-US" b="1" dirty="0"/>
              <a:t>Apache Hive</a:t>
            </a:r>
          </a:p>
        </p:txBody>
      </p:sp>
      <p:sp>
        <p:nvSpPr>
          <p:cNvPr id="3" name="Content Placeholder 2">
            <a:extLst>
              <a:ext uri="{FF2B5EF4-FFF2-40B4-BE49-F238E27FC236}">
                <a16:creationId xmlns:a16="http://schemas.microsoft.com/office/drawing/2014/main" id="{5799D961-EF41-453F-81CF-40F5010D18D1}"/>
              </a:ext>
            </a:extLst>
          </p:cNvPr>
          <p:cNvSpPr>
            <a:spLocks noGrp="1"/>
          </p:cNvSpPr>
          <p:nvPr>
            <p:ph idx="1"/>
          </p:nvPr>
        </p:nvSpPr>
        <p:spPr>
          <a:xfrm>
            <a:off x="466725" y="2371725"/>
            <a:ext cx="11217275" cy="3699834"/>
          </a:xfrm>
        </p:spPr>
        <p:txBody>
          <a:bodyPr vert="horz" lIns="91440" tIns="45720" rIns="91440" bIns="45720" rtlCol="0" anchor="t">
            <a:normAutofit/>
          </a:bodyPr>
          <a:lstStyle/>
          <a:p>
            <a:pPr>
              <a:buFont typeface="Wingdings" charset="2"/>
              <a:buChar char="§"/>
            </a:pPr>
            <a:r>
              <a:rPr lang="en-US" sz="1400" b="1" dirty="0"/>
              <a:t>Apache Hive</a:t>
            </a:r>
            <a:r>
              <a:rPr lang="en-US" sz="1400" dirty="0"/>
              <a:t> is an ETL and Data warehousing tool built on top of Hadoop</a:t>
            </a:r>
            <a:r>
              <a:rPr lang="en-US" sz="1400" b="1" dirty="0"/>
              <a:t>. </a:t>
            </a:r>
            <a:r>
              <a:rPr lang="en-US" sz="1400" dirty="0"/>
              <a:t>It makes job easy for performing operations like</a:t>
            </a:r>
          </a:p>
          <a:p>
            <a:pPr marL="238125">
              <a:buFont typeface="Wingdings"/>
              <a:buChar char="Ø"/>
            </a:pPr>
            <a:r>
              <a:rPr lang="en-US" sz="1400" dirty="0"/>
              <a:t>Analysis of huge datasets</a:t>
            </a:r>
            <a:endParaRPr lang="en-US" sz="1400">
              <a:solidFill>
                <a:schemeClr val="tx1"/>
              </a:solidFill>
            </a:endParaRPr>
          </a:p>
          <a:p>
            <a:pPr marL="238125">
              <a:buFont typeface="Wingdings"/>
              <a:buChar char="Ø"/>
            </a:pPr>
            <a:r>
              <a:rPr lang="en-US" sz="1400" dirty="0"/>
              <a:t>Ad-hoc queries</a:t>
            </a:r>
            <a:endParaRPr lang="en-US" sz="1400">
              <a:solidFill>
                <a:schemeClr val="tx1"/>
              </a:solidFill>
            </a:endParaRPr>
          </a:p>
          <a:p>
            <a:pPr marL="238125">
              <a:buFont typeface="Wingdings"/>
              <a:buChar char="Ø"/>
            </a:pPr>
            <a:r>
              <a:rPr lang="en-US" sz="1400" dirty="0"/>
              <a:t>Data encapsulation</a:t>
            </a:r>
            <a:endParaRPr lang="en-US" sz="1400" dirty="0">
              <a:solidFill>
                <a:schemeClr val="tx1"/>
              </a:solidFill>
            </a:endParaRPr>
          </a:p>
          <a:p>
            <a:pPr>
              <a:buFont typeface="Wingdings" charset="2"/>
              <a:buChar char="§"/>
            </a:pPr>
            <a:r>
              <a:rPr lang="en-US" sz="1400" dirty="0"/>
              <a:t>Hive consists of the following major components:</a:t>
            </a:r>
          </a:p>
          <a:p>
            <a:pPr>
              <a:buFont typeface="Wingdings"/>
              <a:buChar char="Ø"/>
            </a:pPr>
            <a:r>
              <a:rPr lang="en-US" sz="1400" b="1" dirty="0" err="1"/>
              <a:t>Metastore</a:t>
            </a:r>
            <a:r>
              <a:rPr lang="en-US" sz="1400" dirty="0"/>
              <a:t> – To store the metadata.</a:t>
            </a:r>
            <a:endParaRPr lang="en-US" sz="1400">
              <a:solidFill>
                <a:schemeClr val="tx1"/>
              </a:solidFill>
            </a:endParaRPr>
          </a:p>
          <a:p>
            <a:pPr>
              <a:buFont typeface="Wingdings"/>
              <a:buChar char="Ø"/>
            </a:pPr>
            <a:r>
              <a:rPr lang="en-US" sz="1400" b="1" dirty="0"/>
              <a:t>JDBC/ODBC</a:t>
            </a:r>
            <a:r>
              <a:rPr lang="en-US" sz="1400" dirty="0"/>
              <a:t> – Query Compiler and Execution Engine to convert SQL queries to a sequence of MapReduce.</a:t>
            </a:r>
            <a:endParaRPr lang="en-US" sz="1400">
              <a:solidFill>
                <a:schemeClr val="tx1"/>
              </a:solidFill>
            </a:endParaRPr>
          </a:p>
          <a:p>
            <a:pPr>
              <a:buFont typeface="Wingdings"/>
              <a:buChar char="Ø"/>
            </a:pPr>
            <a:r>
              <a:rPr lang="en-US" sz="1400" b="1" dirty="0" err="1"/>
              <a:t>SerDe</a:t>
            </a:r>
            <a:r>
              <a:rPr lang="en-US" sz="1400" b="1" dirty="0"/>
              <a:t> and </a:t>
            </a:r>
            <a:r>
              <a:rPr lang="en-US" sz="1400" b="1" dirty="0" err="1"/>
              <a:t>ObjectInspectors</a:t>
            </a:r>
            <a:r>
              <a:rPr lang="en-US" sz="1400" dirty="0"/>
              <a:t> – For data formats and types.</a:t>
            </a:r>
            <a:endParaRPr lang="en-US" sz="1400">
              <a:solidFill>
                <a:schemeClr val="tx1"/>
              </a:solidFill>
            </a:endParaRPr>
          </a:p>
          <a:p>
            <a:pPr>
              <a:buFont typeface="Wingdings"/>
              <a:buChar char="Ø"/>
            </a:pPr>
            <a:r>
              <a:rPr lang="en-US" sz="1400" b="1" dirty="0"/>
              <a:t>UDF/UDAF</a:t>
            </a:r>
            <a:r>
              <a:rPr lang="en-US" sz="1400" dirty="0"/>
              <a:t> – For User Defined Functions.</a:t>
            </a:r>
            <a:endParaRPr lang="en-US" sz="1400">
              <a:solidFill>
                <a:schemeClr val="tx1"/>
              </a:solidFill>
            </a:endParaRPr>
          </a:p>
          <a:p>
            <a:pPr>
              <a:buFont typeface="Wingdings"/>
              <a:buChar char="Ø"/>
            </a:pPr>
            <a:r>
              <a:rPr lang="en-US" sz="1400" b="1" dirty="0"/>
              <a:t>Clients</a:t>
            </a:r>
            <a:r>
              <a:rPr lang="en-US" sz="1400" dirty="0"/>
              <a:t> – Similar to MySQL  command line and a web UI.</a:t>
            </a:r>
            <a:endParaRPr lang="en-US" sz="1400" dirty="0">
              <a:solidFill>
                <a:schemeClr val="tx1"/>
              </a:solidFill>
            </a:endParaRPr>
          </a:p>
          <a:p>
            <a:pPr>
              <a:buFont typeface="Wingdings" charset="2"/>
              <a:buChar char="§"/>
            </a:pPr>
            <a:endParaRPr lang="en-US" dirty="0"/>
          </a:p>
        </p:txBody>
      </p:sp>
      <p:pic>
        <p:nvPicPr>
          <p:cNvPr id="4" name="Picture 4">
            <a:extLst>
              <a:ext uri="{FF2B5EF4-FFF2-40B4-BE49-F238E27FC236}">
                <a16:creationId xmlns:a16="http://schemas.microsoft.com/office/drawing/2014/main" id="{A2D1FB24-501B-4BDB-9673-FE313769C2CB}"/>
              </a:ext>
            </a:extLst>
          </p:cNvPr>
          <p:cNvPicPr>
            <a:picLocks noChangeAspect="1"/>
          </p:cNvPicPr>
          <p:nvPr/>
        </p:nvPicPr>
        <p:blipFill>
          <a:blip r:embed="rId2"/>
          <a:stretch>
            <a:fillRect/>
          </a:stretch>
        </p:blipFill>
        <p:spPr>
          <a:xfrm>
            <a:off x="7115175" y="4686300"/>
            <a:ext cx="4408488" cy="2026647"/>
          </a:xfrm>
          <a:prstGeom prst="rect">
            <a:avLst/>
          </a:prstGeom>
        </p:spPr>
      </p:pic>
    </p:spTree>
    <p:extLst>
      <p:ext uri="{BB962C8B-B14F-4D97-AF65-F5344CB8AC3E}">
        <p14:creationId xmlns:p14="http://schemas.microsoft.com/office/powerpoint/2010/main" val="114480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E482-EEF1-4775-BC8F-5BF30341CE8A}"/>
              </a:ext>
            </a:extLst>
          </p:cNvPr>
          <p:cNvSpPr>
            <a:spLocks noGrp="1"/>
          </p:cNvSpPr>
          <p:nvPr>
            <p:ph type="title"/>
          </p:nvPr>
        </p:nvSpPr>
        <p:spPr/>
        <p:txBody>
          <a:bodyPr/>
          <a:lstStyle/>
          <a:p>
            <a:r>
              <a:rPr lang="en-US" b="1" dirty="0"/>
              <a:t>Apache Hive Architecture</a:t>
            </a:r>
          </a:p>
        </p:txBody>
      </p:sp>
      <p:pic>
        <p:nvPicPr>
          <p:cNvPr id="8" name="Picture 8">
            <a:extLst>
              <a:ext uri="{FF2B5EF4-FFF2-40B4-BE49-F238E27FC236}">
                <a16:creationId xmlns:a16="http://schemas.microsoft.com/office/drawing/2014/main" id="{F436CC10-5413-4AD5-8BFF-2F55B22C36CB}"/>
              </a:ext>
            </a:extLst>
          </p:cNvPr>
          <p:cNvPicPr>
            <a:picLocks noGrp="1" noChangeAspect="1"/>
          </p:cNvPicPr>
          <p:nvPr>
            <p:ph idx="1"/>
          </p:nvPr>
        </p:nvPicPr>
        <p:blipFill>
          <a:blip r:embed="rId2"/>
          <a:stretch>
            <a:fillRect/>
          </a:stretch>
        </p:blipFill>
        <p:spPr>
          <a:xfrm>
            <a:off x="501650" y="2355407"/>
            <a:ext cx="11125200" cy="4248593"/>
          </a:xfrm>
          <a:prstGeom prst="rect">
            <a:avLst/>
          </a:prstGeom>
        </p:spPr>
      </p:pic>
    </p:spTree>
    <p:extLst>
      <p:ext uri="{BB962C8B-B14F-4D97-AF65-F5344CB8AC3E}">
        <p14:creationId xmlns:p14="http://schemas.microsoft.com/office/powerpoint/2010/main" val="363961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1ED7-37BA-4EB7-A86F-C4A2D49E4230}"/>
              </a:ext>
            </a:extLst>
          </p:cNvPr>
          <p:cNvSpPr>
            <a:spLocks noGrp="1"/>
          </p:cNvSpPr>
          <p:nvPr>
            <p:ph type="title"/>
          </p:nvPr>
        </p:nvSpPr>
        <p:spPr/>
        <p:txBody>
          <a:bodyPr/>
          <a:lstStyle/>
          <a:p>
            <a:r>
              <a:rPr lang="en-US" b="1" dirty="0">
                <a:solidFill>
                  <a:srgbClr val="EBEBEB"/>
                </a:solidFill>
              </a:rPr>
              <a:t>Apache Hive Architecture</a:t>
            </a:r>
            <a:endParaRPr lang="en-US" b="1" dirty="0">
              <a:solidFill>
                <a:schemeClr val="tx1"/>
              </a:solidFill>
            </a:endParaRPr>
          </a:p>
        </p:txBody>
      </p:sp>
      <p:sp>
        <p:nvSpPr>
          <p:cNvPr id="3" name="Content Placeholder 2">
            <a:extLst>
              <a:ext uri="{FF2B5EF4-FFF2-40B4-BE49-F238E27FC236}">
                <a16:creationId xmlns:a16="http://schemas.microsoft.com/office/drawing/2014/main" id="{63F4F59B-7636-454D-BC95-2A0C4071CFF6}"/>
              </a:ext>
            </a:extLst>
          </p:cNvPr>
          <p:cNvSpPr>
            <a:spLocks noGrp="1"/>
          </p:cNvSpPr>
          <p:nvPr>
            <p:ph idx="1"/>
          </p:nvPr>
        </p:nvSpPr>
        <p:spPr>
          <a:xfrm>
            <a:off x="606425" y="2462213"/>
            <a:ext cx="11075988" cy="4089214"/>
          </a:xfrm>
        </p:spPr>
        <p:txBody>
          <a:bodyPr vert="horz" lIns="91440" tIns="45720" rIns="91440" bIns="45720" rtlCol="0" anchor="t">
            <a:normAutofit/>
          </a:bodyPr>
          <a:lstStyle/>
          <a:p>
            <a:pPr algn="just">
              <a:buFont typeface="Wingdings" charset="2"/>
              <a:buChar char="§"/>
            </a:pPr>
            <a:r>
              <a:rPr lang="en-US" sz="1400" dirty="0"/>
              <a:t>User Interface (UI) calls the execute interface to the Driver.</a:t>
            </a:r>
            <a:endParaRPr lang="en-US"/>
          </a:p>
          <a:p>
            <a:pPr algn="just">
              <a:buFont typeface="Wingdings" charset="2"/>
              <a:buChar char="§"/>
            </a:pPr>
            <a:r>
              <a:rPr lang="en-US" sz="1400" dirty="0"/>
              <a:t>The driver creates a session handle for the query. Then it sends the query to the compiler to generate an execution plan.</a:t>
            </a:r>
            <a:endParaRPr lang="en-US" sz="1400" dirty="0">
              <a:solidFill>
                <a:schemeClr val="tx1"/>
              </a:solidFill>
            </a:endParaRPr>
          </a:p>
          <a:p>
            <a:pPr algn="just">
              <a:buFont typeface="Wingdings" charset="2"/>
              <a:buChar char="§"/>
            </a:pPr>
            <a:r>
              <a:rPr lang="en-US" sz="1400" dirty="0"/>
              <a:t>The compiler needs the metadata. So it sends a request for </a:t>
            </a:r>
            <a:r>
              <a:rPr lang="en-US" sz="1400" i="1" dirty="0" err="1"/>
              <a:t>getMetaData</a:t>
            </a:r>
            <a:r>
              <a:rPr lang="en-US" sz="1400" dirty="0"/>
              <a:t>. Thus, receives the </a:t>
            </a:r>
            <a:r>
              <a:rPr lang="en-US" sz="1400" i="1" dirty="0" err="1"/>
              <a:t>sendMetaData</a:t>
            </a:r>
            <a:r>
              <a:rPr lang="en-US" sz="1400" dirty="0"/>
              <a:t> request from </a:t>
            </a:r>
            <a:r>
              <a:rPr lang="en-US" sz="1400" dirty="0" err="1"/>
              <a:t>Metastore</a:t>
            </a:r>
            <a:r>
              <a:rPr lang="en-US" sz="1400" dirty="0"/>
              <a:t>.</a:t>
            </a:r>
            <a:endParaRPr lang="en-US" sz="1400" dirty="0">
              <a:solidFill>
                <a:schemeClr val="tx1"/>
              </a:solidFill>
            </a:endParaRPr>
          </a:p>
          <a:p>
            <a:pPr algn="just">
              <a:buFont typeface="Wingdings" charset="2"/>
              <a:buChar char="§"/>
            </a:pPr>
            <a:r>
              <a:rPr lang="en-US" sz="1400" dirty="0"/>
              <a:t>Now compiler uses this metadata to type check the expressions in the query. The compiler generates the plan which is DAG of stages with each stage being either a map/reduce job, a metadata operation or an operation on HDFS. The plan contains map operator trees and a reduce operator tree for map/reduce stages.</a:t>
            </a:r>
            <a:endParaRPr lang="en-US" sz="1400">
              <a:solidFill>
                <a:schemeClr val="tx1"/>
              </a:solidFill>
            </a:endParaRPr>
          </a:p>
          <a:p>
            <a:pPr algn="just">
              <a:buFont typeface="Wingdings" charset="2"/>
              <a:buChar char="§"/>
            </a:pPr>
            <a:r>
              <a:rPr lang="en-US" sz="1400" dirty="0"/>
              <a:t>Now execution engine submits these stages to appropriate components. After in each task the </a:t>
            </a:r>
            <a:r>
              <a:rPr lang="en-US" sz="1400" dirty="0" err="1"/>
              <a:t>deserializer</a:t>
            </a:r>
            <a:r>
              <a:rPr lang="en-US" sz="1400" dirty="0"/>
              <a:t> associated with the table or intermediate outputs is used to read the rows from HDFS files. Then pass them through the associated operator tree. Once it generates the output, write it to a temporary HDFS file through the </a:t>
            </a:r>
            <a:r>
              <a:rPr lang="en-US" sz="1400" dirty="0" err="1"/>
              <a:t>serializer</a:t>
            </a:r>
            <a:r>
              <a:rPr lang="en-US" sz="1400" dirty="0"/>
              <a:t>. Now temporary file provides the subsequent map/reduce stages of the plan. Then move the final temporary file to the table’s location for DML operations.</a:t>
            </a:r>
            <a:endParaRPr lang="en-US" sz="1400" dirty="0">
              <a:solidFill>
                <a:schemeClr val="tx1"/>
              </a:solidFill>
            </a:endParaRPr>
          </a:p>
          <a:p>
            <a:pPr algn="just">
              <a:buFont typeface="Wingdings" charset="2"/>
              <a:buChar char="§"/>
            </a:pPr>
            <a:r>
              <a:rPr lang="en-US" sz="1400" dirty="0"/>
              <a:t>Now for queries, execution engine directly read the contents of the temporary file from HDFS as part of the fetch call from the Driver.</a:t>
            </a:r>
            <a:endParaRPr lang="en-US" sz="1400" dirty="0">
              <a:solidFill>
                <a:schemeClr val="tx1"/>
              </a:solidFill>
            </a:endParaRPr>
          </a:p>
          <a:p>
            <a:pPr>
              <a:buFont typeface="Wingdings" charset="2"/>
              <a:buChar char="§"/>
            </a:pPr>
            <a:endParaRPr lang="en-US" dirty="0"/>
          </a:p>
        </p:txBody>
      </p:sp>
    </p:spTree>
    <p:extLst>
      <p:ext uri="{BB962C8B-B14F-4D97-AF65-F5344CB8AC3E}">
        <p14:creationId xmlns:p14="http://schemas.microsoft.com/office/powerpoint/2010/main" val="155439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A68B-E087-4DB9-964B-658CFE567770}"/>
              </a:ext>
            </a:extLst>
          </p:cNvPr>
          <p:cNvSpPr>
            <a:spLocks noGrp="1"/>
          </p:cNvSpPr>
          <p:nvPr>
            <p:ph type="title"/>
          </p:nvPr>
        </p:nvSpPr>
        <p:spPr/>
        <p:txBody>
          <a:bodyPr/>
          <a:lstStyle/>
          <a:p>
            <a:r>
              <a:rPr lang="en-US" b="1" dirty="0"/>
              <a:t>Apache PIG</a:t>
            </a:r>
          </a:p>
        </p:txBody>
      </p:sp>
      <p:sp>
        <p:nvSpPr>
          <p:cNvPr id="3" name="Content Placeholder 2">
            <a:extLst>
              <a:ext uri="{FF2B5EF4-FFF2-40B4-BE49-F238E27FC236}">
                <a16:creationId xmlns:a16="http://schemas.microsoft.com/office/drawing/2014/main" id="{9B416127-152A-44EB-AAD2-E60F6386A694}"/>
              </a:ext>
            </a:extLst>
          </p:cNvPr>
          <p:cNvSpPr>
            <a:spLocks noGrp="1"/>
          </p:cNvSpPr>
          <p:nvPr>
            <p:ph idx="1"/>
          </p:nvPr>
        </p:nvSpPr>
        <p:spPr>
          <a:xfrm>
            <a:off x="571500" y="2479454"/>
            <a:ext cx="11110913" cy="4000721"/>
          </a:xfrm>
        </p:spPr>
        <p:txBody>
          <a:bodyPr vert="horz" lIns="91440" tIns="45720" rIns="91440" bIns="45720" rtlCol="0" anchor="t">
            <a:normAutofit/>
          </a:bodyPr>
          <a:lstStyle/>
          <a:p>
            <a:pPr>
              <a:buFont typeface="Wingdings" charset="2"/>
              <a:buChar char="§"/>
            </a:pPr>
            <a:r>
              <a:rPr lang="en-US" sz="1400" b="1" dirty="0"/>
              <a:t>Apache Pig</a:t>
            </a:r>
            <a:r>
              <a:rPr lang="en-US" sz="1400" dirty="0"/>
              <a:t> is a platform, used to analyze large data sets representing them as data flows. It is designed to provide an abstraction over MapReduce, reducing the complexities of writing a MapReduce program.</a:t>
            </a:r>
          </a:p>
          <a:p>
            <a:pPr>
              <a:buFont typeface="Wingdings" charset="2"/>
              <a:buChar char="§"/>
            </a:pPr>
            <a:r>
              <a:rPr lang="en-US" sz="1400" dirty="0"/>
              <a:t>The features of Apache Pig are:</a:t>
            </a:r>
          </a:p>
          <a:p>
            <a:pPr>
              <a:buFont typeface="Wingdings" charset="2"/>
              <a:buChar char="Ø"/>
            </a:pPr>
            <a:r>
              <a:rPr lang="en-US" sz="1400" b="1" dirty="0"/>
              <a:t>Rich set of operators</a:t>
            </a:r>
            <a:r>
              <a:rPr lang="en-US" sz="1400" dirty="0"/>
              <a:t> − It provides many operators to perform operations like join, sort, filer, etc.</a:t>
            </a:r>
          </a:p>
          <a:p>
            <a:pPr algn="just">
              <a:buFont typeface="Wingdings"/>
              <a:buChar char="Ø"/>
            </a:pPr>
            <a:r>
              <a:rPr lang="en-US" sz="1400" b="1" dirty="0"/>
              <a:t>Ease of programming</a:t>
            </a:r>
            <a:r>
              <a:rPr lang="en-US" sz="1400" dirty="0"/>
              <a:t> − Pig Latin is similar to SQL and it is easy to write a Pig script if you are good at SQL.</a:t>
            </a:r>
            <a:endParaRPr lang="en-US" sz="1400" dirty="0">
              <a:solidFill>
                <a:schemeClr val="tx1"/>
              </a:solidFill>
            </a:endParaRPr>
          </a:p>
          <a:p>
            <a:pPr algn="just">
              <a:buFont typeface="Wingdings"/>
              <a:buChar char="Ø"/>
            </a:pPr>
            <a:r>
              <a:rPr lang="en-US" sz="1400" b="1" dirty="0"/>
              <a:t>Optimization opportunities</a:t>
            </a:r>
            <a:r>
              <a:rPr lang="en-US" sz="1400" dirty="0"/>
              <a:t> − The tasks in Apache Pig optimize their execution automatically, so the programmers need to focus only on semantics of the language.</a:t>
            </a:r>
            <a:endParaRPr lang="en-US" sz="1400" dirty="0">
              <a:solidFill>
                <a:schemeClr val="tx1"/>
              </a:solidFill>
            </a:endParaRPr>
          </a:p>
          <a:p>
            <a:pPr algn="just">
              <a:buFont typeface="Wingdings"/>
              <a:buChar char="Ø"/>
            </a:pPr>
            <a:r>
              <a:rPr lang="en-US" sz="1400" b="1" dirty="0"/>
              <a:t>Extensibility</a:t>
            </a:r>
            <a:r>
              <a:rPr lang="en-US" sz="1400" dirty="0"/>
              <a:t> − Using the existing operators, users can develop their own functions to read, process, and write data.</a:t>
            </a:r>
            <a:endParaRPr lang="en-US" sz="1400" dirty="0">
              <a:solidFill>
                <a:schemeClr val="tx1"/>
              </a:solidFill>
            </a:endParaRPr>
          </a:p>
          <a:p>
            <a:pPr algn="just">
              <a:buFont typeface="Wingdings"/>
              <a:buChar char="Ø"/>
            </a:pPr>
            <a:r>
              <a:rPr lang="en-US" sz="1400" b="1" dirty="0"/>
              <a:t>UDF’s</a:t>
            </a:r>
            <a:r>
              <a:rPr lang="en-US" sz="1400" dirty="0"/>
              <a:t> − Pig provides the facility to create </a:t>
            </a:r>
            <a:r>
              <a:rPr lang="en-US" sz="1400" b="1" dirty="0"/>
              <a:t>User-defined Functions </a:t>
            </a:r>
            <a:r>
              <a:rPr lang="en-US" sz="1400" dirty="0"/>
              <a:t>in other programming languages such as Java and invoke or embed them in Pig Scripts.</a:t>
            </a:r>
            <a:endParaRPr lang="en-US" sz="1400" dirty="0">
              <a:solidFill>
                <a:schemeClr val="tx1"/>
              </a:solidFill>
            </a:endParaRPr>
          </a:p>
          <a:p>
            <a:pPr algn="just">
              <a:buFont typeface="Wingdings"/>
              <a:buChar char="Ø"/>
            </a:pPr>
            <a:r>
              <a:rPr lang="en-US" sz="1400" b="1" dirty="0"/>
              <a:t>Handles all kinds of data</a:t>
            </a:r>
            <a:r>
              <a:rPr lang="en-US" sz="1400" dirty="0"/>
              <a:t> − Apache Pig analyzes all kinds of data, both structured as well as unstructured. It stores the results in HDFS.</a:t>
            </a:r>
            <a:endParaRPr lang="en-US" dirty="0">
              <a:solidFill>
                <a:schemeClr val="tx1"/>
              </a:solidFill>
            </a:endParaRPr>
          </a:p>
          <a:p>
            <a:pPr>
              <a:buFont typeface="Wingdings" charset="2"/>
              <a:buChar char="§"/>
            </a:pPr>
            <a:endParaRPr lang="en-US" sz="1400" dirty="0"/>
          </a:p>
          <a:p>
            <a:pPr>
              <a:buFont typeface="Wingdings" charset="2"/>
              <a:buChar char="§"/>
            </a:pPr>
            <a:endParaRPr lang="en-US" sz="1400" dirty="0"/>
          </a:p>
        </p:txBody>
      </p:sp>
    </p:spTree>
    <p:extLst>
      <p:ext uri="{BB962C8B-B14F-4D97-AF65-F5344CB8AC3E}">
        <p14:creationId xmlns:p14="http://schemas.microsoft.com/office/powerpoint/2010/main" val="302536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9BDF-C3AD-4B49-B358-91F0E116083D}"/>
              </a:ext>
            </a:extLst>
          </p:cNvPr>
          <p:cNvSpPr>
            <a:spLocks noGrp="1"/>
          </p:cNvSpPr>
          <p:nvPr>
            <p:ph type="title"/>
          </p:nvPr>
        </p:nvSpPr>
        <p:spPr/>
        <p:txBody>
          <a:bodyPr/>
          <a:lstStyle/>
          <a:p>
            <a:r>
              <a:rPr lang="en-US" b="1" dirty="0"/>
              <a:t>What is Big Data ?</a:t>
            </a:r>
          </a:p>
        </p:txBody>
      </p:sp>
      <p:sp>
        <p:nvSpPr>
          <p:cNvPr id="3" name="Content Placeholder 2">
            <a:extLst>
              <a:ext uri="{FF2B5EF4-FFF2-40B4-BE49-F238E27FC236}">
                <a16:creationId xmlns:a16="http://schemas.microsoft.com/office/drawing/2014/main" id="{812314DC-84CD-4DFD-BBCC-A25074078E65}"/>
              </a:ext>
            </a:extLst>
          </p:cNvPr>
          <p:cNvSpPr>
            <a:spLocks noGrp="1"/>
          </p:cNvSpPr>
          <p:nvPr>
            <p:ph idx="1"/>
          </p:nvPr>
        </p:nvSpPr>
        <p:spPr>
          <a:xfrm>
            <a:off x="571500" y="2352675"/>
            <a:ext cx="11149012" cy="3912486"/>
          </a:xfrm>
        </p:spPr>
        <p:txBody>
          <a:bodyPr vert="horz" lIns="91440" tIns="45720" rIns="91440" bIns="45720" rtlCol="0" anchor="t">
            <a:normAutofit/>
          </a:bodyPr>
          <a:lstStyle/>
          <a:p>
            <a:pPr algn="just">
              <a:buFont typeface="Wingdings" charset="2"/>
              <a:buChar char="§"/>
            </a:pPr>
            <a:r>
              <a:rPr lang="en-US" sz="1400" b="1" dirty="0"/>
              <a:t>'Big Data'</a:t>
            </a:r>
            <a:r>
              <a:rPr lang="en-US" sz="1400" dirty="0"/>
              <a:t> is a term used to describe collection of data that is huge in size and yet growing exponentially with time. </a:t>
            </a:r>
          </a:p>
          <a:p>
            <a:pPr algn="just">
              <a:buFont typeface="Wingdings" charset="2"/>
              <a:buChar char="§"/>
            </a:pPr>
            <a:r>
              <a:rPr lang="en-US" sz="1400" dirty="0"/>
              <a:t>Big data is a term that describes the large volume of data – both structured and unstructured – that inundates a business on a day-to-day basis.</a:t>
            </a:r>
          </a:p>
          <a:p>
            <a:pPr algn="just">
              <a:buFont typeface="Wingdings" charset="2"/>
              <a:buChar char="§"/>
            </a:pPr>
            <a:r>
              <a:rPr lang="en-US" sz="1400" dirty="0">
                <a:solidFill>
                  <a:srgbClr val="404040"/>
                </a:solidFill>
              </a:rPr>
              <a:t>When we combine big data with high-powered analytics, we can accomplish business-related tasks such as:</a:t>
            </a:r>
          </a:p>
          <a:p>
            <a:pPr algn="just">
              <a:buFont typeface="Wingdings" charset="2"/>
              <a:buChar char="Ø"/>
            </a:pPr>
            <a:r>
              <a:rPr lang="en-US" sz="1400" dirty="0">
                <a:solidFill>
                  <a:srgbClr val="404040"/>
                </a:solidFill>
              </a:rPr>
              <a:t>Determining root causes of failures, issues and defects in near-real time.</a:t>
            </a:r>
          </a:p>
          <a:p>
            <a:pPr algn="just">
              <a:buFont typeface="Wingdings"/>
              <a:buChar char="Ø"/>
            </a:pPr>
            <a:r>
              <a:rPr lang="en-US" sz="1400" dirty="0">
                <a:solidFill>
                  <a:srgbClr val="404040"/>
                </a:solidFill>
              </a:rPr>
              <a:t>Generating coupons at the point of sale based on the customer’s buying habits.</a:t>
            </a:r>
            <a:endParaRPr lang="en-US" sz="1400">
              <a:solidFill>
                <a:schemeClr val="tx1"/>
              </a:solidFill>
            </a:endParaRPr>
          </a:p>
          <a:p>
            <a:pPr algn="just">
              <a:buFont typeface="Wingdings"/>
              <a:buChar char="Ø"/>
            </a:pPr>
            <a:r>
              <a:rPr lang="en-US" sz="1400" dirty="0">
                <a:solidFill>
                  <a:srgbClr val="404040"/>
                </a:solidFill>
              </a:rPr>
              <a:t>Recalculating entire risk portfolios in minutes.</a:t>
            </a:r>
            <a:endParaRPr lang="en-US" sz="1400">
              <a:solidFill>
                <a:schemeClr val="tx1"/>
              </a:solidFill>
            </a:endParaRPr>
          </a:p>
          <a:p>
            <a:pPr algn="just">
              <a:buFont typeface="Wingdings"/>
              <a:buChar char="Ø"/>
            </a:pPr>
            <a:r>
              <a:rPr lang="en-US" sz="1400" dirty="0">
                <a:solidFill>
                  <a:srgbClr val="404040"/>
                </a:solidFill>
              </a:rPr>
              <a:t>Detecting fraudulent behavior before it affects your organization.</a:t>
            </a:r>
            <a:endParaRPr lang="en-US" sz="1400" dirty="0">
              <a:solidFill>
                <a:schemeClr val="tx1"/>
              </a:solidFill>
            </a:endParaRPr>
          </a:p>
          <a:p>
            <a:pPr algn="just">
              <a:buFont typeface="Wingdings" charset="2"/>
              <a:buChar char="§"/>
            </a:pPr>
            <a:endParaRPr lang="en-US" dirty="0">
              <a:solidFill>
                <a:srgbClr val="404040"/>
              </a:solidFill>
            </a:endParaRPr>
          </a:p>
        </p:txBody>
      </p:sp>
      <p:pic>
        <p:nvPicPr>
          <p:cNvPr id="8" name="Picture 8">
            <a:extLst>
              <a:ext uri="{FF2B5EF4-FFF2-40B4-BE49-F238E27FC236}">
                <a16:creationId xmlns:a16="http://schemas.microsoft.com/office/drawing/2014/main" id="{F069B05B-7766-4421-83F2-1DB8CC2C0318}"/>
              </a:ext>
            </a:extLst>
          </p:cNvPr>
          <p:cNvPicPr>
            <a:picLocks noChangeAspect="1"/>
          </p:cNvPicPr>
          <p:nvPr/>
        </p:nvPicPr>
        <p:blipFill>
          <a:blip r:embed="rId2"/>
          <a:stretch>
            <a:fillRect/>
          </a:stretch>
        </p:blipFill>
        <p:spPr>
          <a:xfrm>
            <a:off x="8123238" y="4010025"/>
            <a:ext cx="3760787" cy="2548491"/>
          </a:xfrm>
          <a:prstGeom prst="rect">
            <a:avLst/>
          </a:prstGeom>
        </p:spPr>
      </p:pic>
    </p:spTree>
    <p:extLst>
      <p:ext uri="{BB962C8B-B14F-4D97-AF65-F5344CB8AC3E}">
        <p14:creationId xmlns:p14="http://schemas.microsoft.com/office/powerpoint/2010/main" val="2592493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648D-9B47-4690-8713-B59C3C7BB0CC}"/>
              </a:ext>
            </a:extLst>
          </p:cNvPr>
          <p:cNvSpPr>
            <a:spLocks noGrp="1"/>
          </p:cNvSpPr>
          <p:nvPr>
            <p:ph type="title"/>
          </p:nvPr>
        </p:nvSpPr>
        <p:spPr/>
        <p:txBody>
          <a:bodyPr/>
          <a:lstStyle/>
          <a:p>
            <a:r>
              <a:rPr lang="en-US" b="1" dirty="0"/>
              <a:t>Apache Pig Architecture</a:t>
            </a:r>
          </a:p>
        </p:txBody>
      </p:sp>
      <p:pic>
        <p:nvPicPr>
          <p:cNvPr id="4" name="Picture 4">
            <a:extLst>
              <a:ext uri="{FF2B5EF4-FFF2-40B4-BE49-F238E27FC236}">
                <a16:creationId xmlns:a16="http://schemas.microsoft.com/office/drawing/2014/main" id="{488F0979-B0EB-493B-B6E8-38B7CCE9AC11}"/>
              </a:ext>
            </a:extLst>
          </p:cNvPr>
          <p:cNvPicPr>
            <a:picLocks noGrp="1" noChangeAspect="1"/>
          </p:cNvPicPr>
          <p:nvPr>
            <p:ph idx="1"/>
          </p:nvPr>
        </p:nvPicPr>
        <p:blipFill>
          <a:blip r:embed="rId2"/>
          <a:stretch>
            <a:fillRect/>
          </a:stretch>
        </p:blipFill>
        <p:spPr>
          <a:xfrm>
            <a:off x="544513" y="2408238"/>
            <a:ext cx="10666819" cy="4195762"/>
          </a:xfrm>
          <a:prstGeom prst="rect">
            <a:avLst/>
          </a:prstGeom>
        </p:spPr>
      </p:pic>
    </p:spTree>
    <p:extLst>
      <p:ext uri="{BB962C8B-B14F-4D97-AF65-F5344CB8AC3E}">
        <p14:creationId xmlns:p14="http://schemas.microsoft.com/office/powerpoint/2010/main" val="49967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5CFE-DACC-4DE9-83A7-9D0C2B7DECC4}"/>
              </a:ext>
            </a:extLst>
          </p:cNvPr>
          <p:cNvSpPr>
            <a:spLocks noGrp="1"/>
          </p:cNvSpPr>
          <p:nvPr>
            <p:ph type="title"/>
          </p:nvPr>
        </p:nvSpPr>
        <p:spPr/>
        <p:txBody>
          <a:bodyPr/>
          <a:lstStyle/>
          <a:p>
            <a:r>
              <a:rPr lang="en-US" b="1" dirty="0"/>
              <a:t>Apache Pig Architecture</a:t>
            </a:r>
            <a:endParaRPr lang="en-US" dirty="0">
              <a:solidFill>
                <a:schemeClr val="tx1"/>
              </a:solidFill>
            </a:endParaRPr>
          </a:p>
        </p:txBody>
      </p:sp>
      <p:sp>
        <p:nvSpPr>
          <p:cNvPr id="3" name="Content Placeholder 2">
            <a:extLst>
              <a:ext uri="{FF2B5EF4-FFF2-40B4-BE49-F238E27FC236}">
                <a16:creationId xmlns:a16="http://schemas.microsoft.com/office/drawing/2014/main" id="{4B00E377-C670-4DBA-B485-D7FC398478B2}"/>
              </a:ext>
            </a:extLst>
          </p:cNvPr>
          <p:cNvSpPr>
            <a:spLocks noGrp="1"/>
          </p:cNvSpPr>
          <p:nvPr>
            <p:ph idx="1"/>
          </p:nvPr>
        </p:nvSpPr>
        <p:spPr>
          <a:xfrm>
            <a:off x="552450" y="2461733"/>
            <a:ext cx="11110913" cy="4072417"/>
          </a:xfrm>
        </p:spPr>
        <p:txBody>
          <a:bodyPr vert="horz" lIns="91440" tIns="45720" rIns="91440" bIns="45720" rtlCol="0" anchor="t">
            <a:normAutofit fontScale="92500" lnSpcReduction="10000"/>
          </a:bodyPr>
          <a:lstStyle/>
          <a:p>
            <a:pPr algn="just">
              <a:buFont typeface="Wingdings" charset="2"/>
              <a:buChar char="§"/>
            </a:pPr>
            <a:r>
              <a:rPr lang="en-US" sz="1400" b="1" dirty="0"/>
              <a:t>Pig Latin Scripts: </a:t>
            </a:r>
            <a:r>
              <a:rPr lang="en-US" sz="1400" dirty="0"/>
              <a:t>There are three ways to execute the Pig script: </a:t>
            </a:r>
          </a:p>
          <a:p>
            <a:pPr algn="just">
              <a:buFont typeface="Wingdings" charset="2"/>
              <a:buChar char="Ø"/>
            </a:pPr>
            <a:r>
              <a:rPr lang="en-US" sz="1400" b="1" i="1" dirty="0"/>
              <a:t>Grunt Shell</a:t>
            </a:r>
            <a:r>
              <a:rPr lang="en-US" sz="1400" b="1" dirty="0"/>
              <a:t>: </a:t>
            </a:r>
            <a:r>
              <a:rPr lang="en-US" sz="1400" dirty="0"/>
              <a:t>This is Pig’s interactive shell provided to execute all Pig Scripts.</a:t>
            </a:r>
          </a:p>
          <a:p>
            <a:pPr algn="just">
              <a:buFont typeface="Wingdings"/>
              <a:buChar char="Ø"/>
            </a:pPr>
            <a:r>
              <a:rPr lang="en-US" sz="1400" b="1" i="1" dirty="0"/>
              <a:t>Script File</a:t>
            </a:r>
            <a:r>
              <a:rPr lang="en-US" sz="1400" b="1" dirty="0"/>
              <a:t>: </a:t>
            </a:r>
            <a:r>
              <a:rPr lang="en-US" sz="1400" dirty="0"/>
              <a:t>Write all the Pig commands in a script file and execute the Pig script file. This is executed by the Pig Server.</a:t>
            </a:r>
            <a:endParaRPr lang="en-US" sz="1400" dirty="0">
              <a:solidFill>
                <a:schemeClr val="tx1"/>
              </a:solidFill>
            </a:endParaRPr>
          </a:p>
          <a:p>
            <a:pPr algn="just">
              <a:buFont typeface="Wingdings"/>
              <a:buChar char="Ø"/>
            </a:pPr>
            <a:r>
              <a:rPr lang="en-US" sz="1400" b="1" i="1" dirty="0"/>
              <a:t>Embedded Script</a:t>
            </a:r>
            <a:r>
              <a:rPr lang="en-US" sz="1400" b="1" dirty="0"/>
              <a:t>: </a:t>
            </a:r>
            <a:r>
              <a:rPr lang="en-US" sz="1400" dirty="0"/>
              <a:t>If some functions are unavailable in built-in operators, we can programmatically create User Defined Functions to bring that functionalities using other languages like Java, Python, Ruby, etc. and embed it in Pig Latin Script file</a:t>
            </a:r>
            <a:r>
              <a:rPr lang="en-US" sz="1400" b="1" dirty="0"/>
              <a:t>.</a:t>
            </a:r>
            <a:r>
              <a:rPr lang="en-US" sz="1400" dirty="0"/>
              <a:t> Then, execute that script file.</a:t>
            </a:r>
            <a:endParaRPr lang="en-US" sz="1400" dirty="0">
              <a:solidFill>
                <a:srgbClr val="404040"/>
              </a:solidFill>
            </a:endParaRPr>
          </a:p>
          <a:p>
            <a:pPr algn="just">
              <a:buFont typeface="Wingdings"/>
              <a:buChar char="§"/>
            </a:pPr>
            <a:r>
              <a:rPr lang="en-US" sz="1400" b="1" dirty="0"/>
              <a:t>Parser: </a:t>
            </a:r>
            <a:r>
              <a:rPr lang="en-US" sz="1400" dirty="0"/>
              <a:t>The Parser does type checking and checks the syntax of the script. It outputs a DAG (directed acyclic graph).</a:t>
            </a:r>
          </a:p>
          <a:p>
            <a:pPr algn="just">
              <a:buFont typeface="Wingdings"/>
              <a:buChar char="§"/>
            </a:pPr>
            <a:r>
              <a:rPr lang="en-US" sz="1400" b="1" dirty="0"/>
              <a:t>Optimizer: </a:t>
            </a:r>
            <a:r>
              <a:rPr lang="en-US" sz="1400" dirty="0"/>
              <a:t>DAG is submitted to the optimizer. The Optimizer performs the optimization activities like split, merge, transform, and reorder operators</a:t>
            </a:r>
          </a:p>
          <a:p>
            <a:pPr algn="just">
              <a:buFont typeface="Wingdings"/>
              <a:buChar char="§"/>
            </a:pPr>
            <a:r>
              <a:rPr lang="en-US" sz="1400" b="1" dirty="0">
                <a:solidFill>
                  <a:srgbClr val="404040"/>
                </a:solidFill>
                <a:latin typeface="Century Gothic"/>
                <a:cs typeface="+mn-ea"/>
              </a:rPr>
              <a:t>Compiler: </a:t>
            </a:r>
            <a:r>
              <a:rPr lang="en-US" sz="1400" dirty="0">
                <a:solidFill>
                  <a:srgbClr val="404040"/>
                </a:solidFill>
                <a:latin typeface="Century Gothic"/>
                <a:cs typeface="+mn-ea"/>
              </a:rPr>
              <a:t>After the optimization process, the compiler compiles the optimized code into a series of MapReduce jobs. </a:t>
            </a:r>
          </a:p>
          <a:p>
            <a:pPr algn="just">
              <a:buFont typeface="Wingdings"/>
              <a:buChar char="§"/>
            </a:pPr>
            <a:r>
              <a:rPr lang="en-US" sz="1400" b="1" dirty="0">
                <a:solidFill>
                  <a:srgbClr val="404040"/>
                </a:solidFill>
                <a:latin typeface="Century Gothic"/>
                <a:cs typeface="+mn-ea"/>
              </a:rPr>
              <a:t>Execution Engine: </a:t>
            </a:r>
            <a:r>
              <a:rPr lang="en-US" sz="1400" dirty="0">
                <a:solidFill>
                  <a:srgbClr val="404040"/>
                </a:solidFill>
                <a:latin typeface="Century Gothic"/>
                <a:cs typeface="+mn-ea"/>
              </a:rPr>
              <a:t>MapReduce jobs are submitted for execution to the execution engine. Then the MapReduce jobs are executed  and gives the required result. The results can be displayed on the screen using “</a:t>
            </a:r>
            <a:r>
              <a:rPr lang="en-US" sz="1400" b="1" dirty="0">
                <a:solidFill>
                  <a:srgbClr val="404040"/>
                </a:solidFill>
                <a:latin typeface="Century Gothic"/>
                <a:cs typeface="+mn-ea"/>
              </a:rPr>
              <a:t>DUMP</a:t>
            </a:r>
            <a:r>
              <a:rPr lang="en-US" sz="1400" dirty="0">
                <a:solidFill>
                  <a:srgbClr val="404040"/>
                </a:solidFill>
                <a:latin typeface="Century Gothic"/>
                <a:cs typeface="+mn-ea"/>
              </a:rPr>
              <a:t>” statement and can be stored in the HDFS using “</a:t>
            </a:r>
            <a:r>
              <a:rPr lang="en-US" sz="1400" b="1" dirty="0">
                <a:solidFill>
                  <a:srgbClr val="404040"/>
                </a:solidFill>
                <a:latin typeface="Century Gothic"/>
                <a:cs typeface="+mn-ea"/>
              </a:rPr>
              <a:t>STORE</a:t>
            </a:r>
            <a:r>
              <a:rPr lang="en-US" sz="1400" dirty="0">
                <a:solidFill>
                  <a:srgbClr val="404040"/>
                </a:solidFill>
                <a:latin typeface="Century Gothic"/>
                <a:cs typeface="+mn-ea"/>
              </a:rPr>
              <a:t>” statement.</a:t>
            </a:r>
          </a:p>
          <a:p>
            <a:pPr marL="0" indent="0" algn="just">
              <a:buNone/>
            </a:pPr>
            <a:br>
              <a:rPr lang="en-US" dirty="0">
                <a:solidFill>
                  <a:schemeClr val="tx1"/>
                </a:solidFill>
                <a:latin typeface="+mn-ea"/>
                <a:cs typeface="+mn-ea"/>
              </a:rPr>
            </a:br>
            <a:endParaRPr lang="en-US" dirty="0">
              <a:solidFill>
                <a:schemeClr val="tx1"/>
              </a:solidFill>
            </a:endParaRPr>
          </a:p>
          <a:p>
            <a:pPr algn="just">
              <a:buFont typeface="Wingdings"/>
              <a:buChar char="§"/>
            </a:pPr>
            <a:endParaRPr lang="en-US" sz="1400" dirty="0"/>
          </a:p>
          <a:p>
            <a:pPr>
              <a:buFont typeface="Wingdings" charset="2"/>
              <a:buChar char="§"/>
            </a:pPr>
            <a:endParaRPr lang="en-US" dirty="0"/>
          </a:p>
        </p:txBody>
      </p:sp>
    </p:spTree>
    <p:extLst>
      <p:ext uri="{BB962C8B-B14F-4D97-AF65-F5344CB8AC3E}">
        <p14:creationId xmlns:p14="http://schemas.microsoft.com/office/powerpoint/2010/main" val="3777630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EA24-AD40-45C3-B9C8-FD05A3936604}"/>
              </a:ext>
            </a:extLst>
          </p:cNvPr>
          <p:cNvSpPr>
            <a:spLocks noGrp="1"/>
          </p:cNvSpPr>
          <p:nvPr>
            <p:ph type="title"/>
          </p:nvPr>
        </p:nvSpPr>
        <p:spPr/>
        <p:txBody>
          <a:bodyPr/>
          <a:lstStyle/>
          <a:p>
            <a:r>
              <a:rPr lang="en-US" b="1" dirty="0"/>
              <a:t>Other Hadoop Tools</a:t>
            </a:r>
          </a:p>
        </p:txBody>
      </p:sp>
      <p:sp>
        <p:nvSpPr>
          <p:cNvPr id="3" name="Content Placeholder 2">
            <a:extLst>
              <a:ext uri="{FF2B5EF4-FFF2-40B4-BE49-F238E27FC236}">
                <a16:creationId xmlns:a16="http://schemas.microsoft.com/office/drawing/2014/main" id="{A83DD49E-F7D1-424C-B3DE-E69DF501DB28}"/>
              </a:ext>
            </a:extLst>
          </p:cNvPr>
          <p:cNvSpPr>
            <a:spLocks noGrp="1"/>
          </p:cNvSpPr>
          <p:nvPr>
            <p:ph idx="1"/>
          </p:nvPr>
        </p:nvSpPr>
        <p:spPr>
          <a:xfrm>
            <a:off x="552450" y="2444750"/>
            <a:ext cx="11093450" cy="4071236"/>
          </a:xfrm>
        </p:spPr>
        <p:txBody>
          <a:bodyPr vert="horz" lIns="91440" tIns="45720" rIns="91440" bIns="45720" rtlCol="0" anchor="t">
            <a:normAutofit/>
          </a:bodyPr>
          <a:lstStyle/>
          <a:p>
            <a:pPr>
              <a:buFont typeface="Wingdings"/>
              <a:buChar char="§"/>
            </a:pPr>
            <a:r>
              <a:rPr lang="en-US" sz="1400" b="1" dirty="0"/>
              <a:t>HBase: </a:t>
            </a:r>
            <a:r>
              <a:rPr lang="en-US" sz="1400" i="1" dirty="0"/>
              <a:t>NoSQL Database</a:t>
            </a:r>
            <a:endParaRPr lang="en-US" sz="1400" dirty="0"/>
          </a:p>
          <a:p>
            <a:pPr algn="just">
              <a:buFont typeface="Wingdings"/>
              <a:buChar char="§"/>
            </a:pPr>
            <a:r>
              <a:rPr lang="en-US" sz="1400" b="1" dirty="0"/>
              <a:t>Mahout, Spark </a:t>
            </a:r>
            <a:r>
              <a:rPr lang="en-US" sz="1400" b="1" dirty="0" err="1"/>
              <a:t>MLlib</a:t>
            </a:r>
            <a:r>
              <a:rPr lang="en-US" sz="1400" b="1" dirty="0"/>
              <a:t>:</a:t>
            </a:r>
            <a:r>
              <a:rPr lang="en-US" sz="1400" dirty="0"/>
              <a:t> </a:t>
            </a:r>
            <a:r>
              <a:rPr lang="en-US" sz="1400" i="1" dirty="0"/>
              <a:t>Machine Learning</a:t>
            </a:r>
            <a:endParaRPr lang="en-US" sz="1400" dirty="0">
              <a:solidFill>
                <a:schemeClr val="tx1"/>
              </a:solidFill>
            </a:endParaRPr>
          </a:p>
          <a:p>
            <a:pPr algn="just">
              <a:buFont typeface="Wingdings"/>
              <a:buChar char="§"/>
            </a:pPr>
            <a:r>
              <a:rPr lang="en-US" sz="1400" b="1" dirty="0"/>
              <a:t>Apache Drill: </a:t>
            </a:r>
            <a:r>
              <a:rPr lang="en-US" sz="1400" i="1" dirty="0"/>
              <a:t>SQL on Hadoop</a:t>
            </a:r>
            <a:endParaRPr lang="en-US" sz="1400" dirty="0">
              <a:solidFill>
                <a:schemeClr val="tx1"/>
              </a:solidFill>
            </a:endParaRPr>
          </a:p>
          <a:p>
            <a:pPr algn="just">
              <a:buFont typeface="Wingdings"/>
              <a:buChar char="§"/>
            </a:pPr>
            <a:r>
              <a:rPr lang="en-US" sz="1400" b="1" dirty="0"/>
              <a:t>Zookeeper: </a:t>
            </a:r>
            <a:r>
              <a:rPr lang="en-US" sz="1400" i="1" dirty="0"/>
              <a:t>Managing Cluster</a:t>
            </a:r>
            <a:endParaRPr lang="en-US" sz="1400" dirty="0">
              <a:solidFill>
                <a:schemeClr val="tx1"/>
              </a:solidFill>
            </a:endParaRPr>
          </a:p>
          <a:p>
            <a:pPr algn="just">
              <a:buFont typeface="Wingdings"/>
              <a:buChar char="§"/>
            </a:pPr>
            <a:r>
              <a:rPr lang="en-US" sz="1400" b="1" dirty="0" err="1"/>
              <a:t>Oozie</a:t>
            </a:r>
            <a:r>
              <a:rPr lang="en-US" sz="1400" b="1" dirty="0"/>
              <a:t>: </a:t>
            </a:r>
            <a:r>
              <a:rPr lang="en-US" sz="1400" i="1" dirty="0"/>
              <a:t>Job Scheduling</a:t>
            </a:r>
            <a:endParaRPr lang="en-US" sz="1400" dirty="0">
              <a:solidFill>
                <a:schemeClr val="tx1"/>
              </a:solidFill>
            </a:endParaRPr>
          </a:p>
          <a:p>
            <a:pPr algn="just">
              <a:buFont typeface="Wingdings"/>
              <a:buChar char="§"/>
            </a:pPr>
            <a:r>
              <a:rPr lang="en-US" sz="1400" b="1" dirty="0"/>
              <a:t>Flume, </a:t>
            </a:r>
            <a:r>
              <a:rPr lang="en-US" sz="1400" b="1" dirty="0" err="1"/>
              <a:t>Sqoop</a:t>
            </a:r>
            <a:r>
              <a:rPr lang="en-US" sz="1400" b="1" dirty="0"/>
              <a:t>: </a:t>
            </a:r>
            <a:r>
              <a:rPr lang="en-US" sz="1400" i="1" dirty="0"/>
              <a:t>Data Ingesting Services</a:t>
            </a:r>
            <a:endParaRPr lang="en-US" sz="1400" dirty="0">
              <a:solidFill>
                <a:schemeClr val="tx1"/>
              </a:solidFill>
            </a:endParaRPr>
          </a:p>
          <a:p>
            <a:pPr algn="just">
              <a:buFont typeface="Wingdings"/>
              <a:buChar char="§"/>
            </a:pPr>
            <a:r>
              <a:rPr lang="en-US" sz="1400" b="1" dirty="0" err="1"/>
              <a:t>Solr</a:t>
            </a:r>
            <a:r>
              <a:rPr lang="en-US" sz="1400" b="1" dirty="0"/>
              <a:t> &amp; Lucene: </a:t>
            </a:r>
            <a:r>
              <a:rPr lang="en-US" sz="1400" i="1" dirty="0"/>
              <a:t>Searching &amp; Indexing </a:t>
            </a:r>
            <a:endParaRPr lang="en-US" sz="1400" dirty="0">
              <a:solidFill>
                <a:schemeClr val="tx1"/>
              </a:solidFill>
            </a:endParaRPr>
          </a:p>
          <a:p>
            <a:pPr algn="just">
              <a:buFont typeface="Wingdings"/>
              <a:buChar char="§"/>
            </a:pPr>
            <a:r>
              <a:rPr lang="en-US" sz="1400" b="1" dirty="0" err="1"/>
              <a:t>Ambari</a:t>
            </a:r>
            <a:r>
              <a:rPr lang="en-US" sz="1400" b="1" dirty="0"/>
              <a:t>: </a:t>
            </a:r>
            <a:r>
              <a:rPr lang="en-US" sz="1400" i="1" dirty="0"/>
              <a:t>Provision, Monitor and Maintain cluster</a:t>
            </a:r>
            <a:endParaRPr lang="en-US" sz="1400" dirty="0">
              <a:solidFill>
                <a:schemeClr val="tx1"/>
              </a:solidFill>
            </a:endParaRPr>
          </a:p>
          <a:p>
            <a:pPr algn="just">
              <a:buFont typeface="Wingdings"/>
              <a:buChar char="§"/>
            </a:pPr>
            <a:r>
              <a:rPr lang="en-US" sz="1400" b="1" dirty="0"/>
              <a:t>Storm: </a:t>
            </a:r>
            <a:r>
              <a:rPr lang="en-US" sz="1400" dirty="0"/>
              <a:t>real time computation system</a:t>
            </a:r>
          </a:p>
          <a:p>
            <a:pPr>
              <a:buFont typeface="Wingdings"/>
              <a:buChar char="§"/>
            </a:pPr>
            <a:endParaRPr lang="en-US" dirty="0"/>
          </a:p>
        </p:txBody>
      </p:sp>
      <p:pic>
        <p:nvPicPr>
          <p:cNvPr id="6" name="Picture 6">
            <a:extLst>
              <a:ext uri="{FF2B5EF4-FFF2-40B4-BE49-F238E27FC236}">
                <a16:creationId xmlns:a16="http://schemas.microsoft.com/office/drawing/2014/main" id="{A285B7D8-7723-4984-89B4-EB053C998D14}"/>
              </a:ext>
            </a:extLst>
          </p:cNvPr>
          <p:cNvPicPr>
            <a:picLocks noChangeAspect="1"/>
          </p:cNvPicPr>
          <p:nvPr/>
        </p:nvPicPr>
        <p:blipFill>
          <a:blip r:embed="rId2"/>
          <a:stretch>
            <a:fillRect/>
          </a:stretch>
        </p:blipFill>
        <p:spPr>
          <a:xfrm>
            <a:off x="5638799" y="2275756"/>
            <a:ext cx="1912938" cy="1121514"/>
          </a:xfrm>
          <a:prstGeom prst="rect">
            <a:avLst/>
          </a:prstGeom>
        </p:spPr>
      </p:pic>
      <p:pic>
        <p:nvPicPr>
          <p:cNvPr id="8" name="Picture 8">
            <a:extLst>
              <a:ext uri="{FF2B5EF4-FFF2-40B4-BE49-F238E27FC236}">
                <a16:creationId xmlns:a16="http://schemas.microsoft.com/office/drawing/2014/main" id="{43121D1B-185E-4FE6-87A7-961B408F331F}"/>
              </a:ext>
            </a:extLst>
          </p:cNvPr>
          <p:cNvPicPr>
            <a:picLocks noChangeAspect="1"/>
          </p:cNvPicPr>
          <p:nvPr/>
        </p:nvPicPr>
        <p:blipFill>
          <a:blip r:embed="rId3"/>
          <a:stretch>
            <a:fillRect/>
          </a:stretch>
        </p:blipFill>
        <p:spPr>
          <a:xfrm>
            <a:off x="7896225" y="2275756"/>
            <a:ext cx="2495550" cy="1226289"/>
          </a:xfrm>
          <a:prstGeom prst="rect">
            <a:avLst/>
          </a:prstGeom>
        </p:spPr>
      </p:pic>
      <p:pic>
        <p:nvPicPr>
          <p:cNvPr id="10" name="Picture 10">
            <a:extLst>
              <a:ext uri="{FF2B5EF4-FFF2-40B4-BE49-F238E27FC236}">
                <a16:creationId xmlns:a16="http://schemas.microsoft.com/office/drawing/2014/main" id="{55C02B10-B531-47C7-B9DD-69AE5DF913E5}"/>
              </a:ext>
            </a:extLst>
          </p:cNvPr>
          <p:cNvPicPr>
            <a:picLocks noChangeAspect="1"/>
          </p:cNvPicPr>
          <p:nvPr/>
        </p:nvPicPr>
        <p:blipFill>
          <a:blip r:embed="rId4"/>
          <a:stretch>
            <a:fillRect/>
          </a:stretch>
        </p:blipFill>
        <p:spPr>
          <a:xfrm>
            <a:off x="5667733" y="3397190"/>
            <a:ext cx="2228850" cy="822657"/>
          </a:xfrm>
          <a:prstGeom prst="rect">
            <a:avLst/>
          </a:prstGeom>
        </p:spPr>
      </p:pic>
      <p:pic>
        <p:nvPicPr>
          <p:cNvPr id="12" name="Picture 12">
            <a:extLst>
              <a:ext uri="{FF2B5EF4-FFF2-40B4-BE49-F238E27FC236}">
                <a16:creationId xmlns:a16="http://schemas.microsoft.com/office/drawing/2014/main" id="{DD22EBD8-9F33-4BB1-B6AD-612171DAFA12}"/>
              </a:ext>
            </a:extLst>
          </p:cNvPr>
          <p:cNvPicPr>
            <a:picLocks noChangeAspect="1"/>
          </p:cNvPicPr>
          <p:nvPr/>
        </p:nvPicPr>
        <p:blipFill>
          <a:blip r:embed="rId5"/>
          <a:stretch>
            <a:fillRect/>
          </a:stretch>
        </p:blipFill>
        <p:spPr>
          <a:xfrm>
            <a:off x="8111884" y="3274982"/>
            <a:ext cx="2267615" cy="1068388"/>
          </a:xfrm>
          <a:prstGeom prst="rect">
            <a:avLst/>
          </a:prstGeom>
        </p:spPr>
      </p:pic>
      <p:pic>
        <p:nvPicPr>
          <p:cNvPr id="14" name="Picture 14">
            <a:extLst>
              <a:ext uri="{FF2B5EF4-FFF2-40B4-BE49-F238E27FC236}">
                <a16:creationId xmlns:a16="http://schemas.microsoft.com/office/drawing/2014/main" id="{C3029741-E4C2-4685-BC5B-B75BCFBFA862}"/>
              </a:ext>
            </a:extLst>
          </p:cNvPr>
          <p:cNvPicPr>
            <a:picLocks noChangeAspect="1"/>
          </p:cNvPicPr>
          <p:nvPr/>
        </p:nvPicPr>
        <p:blipFill>
          <a:blip r:embed="rId6"/>
          <a:stretch>
            <a:fillRect/>
          </a:stretch>
        </p:blipFill>
        <p:spPr>
          <a:xfrm>
            <a:off x="5624421" y="4410075"/>
            <a:ext cx="2743200" cy="909699"/>
          </a:xfrm>
          <a:prstGeom prst="rect">
            <a:avLst/>
          </a:prstGeom>
        </p:spPr>
      </p:pic>
      <p:pic>
        <p:nvPicPr>
          <p:cNvPr id="16" name="Picture 16">
            <a:extLst>
              <a:ext uri="{FF2B5EF4-FFF2-40B4-BE49-F238E27FC236}">
                <a16:creationId xmlns:a16="http://schemas.microsoft.com/office/drawing/2014/main" id="{33649371-3B98-4FD5-89DF-86E5127C4F50}"/>
              </a:ext>
            </a:extLst>
          </p:cNvPr>
          <p:cNvPicPr>
            <a:picLocks noChangeAspect="1"/>
          </p:cNvPicPr>
          <p:nvPr/>
        </p:nvPicPr>
        <p:blipFill>
          <a:blip r:embed="rId7"/>
          <a:stretch>
            <a:fillRect/>
          </a:stretch>
        </p:blipFill>
        <p:spPr>
          <a:xfrm>
            <a:off x="8537727" y="4600575"/>
            <a:ext cx="2743200" cy="657412"/>
          </a:xfrm>
          <a:prstGeom prst="rect">
            <a:avLst/>
          </a:prstGeom>
        </p:spPr>
      </p:pic>
      <p:pic>
        <p:nvPicPr>
          <p:cNvPr id="18" name="Picture 18">
            <a:extLst>
              <a:ext uri="{FF2B5EF4-FFF2-40B4-BE49-F238E27FC236}">
                <a16:creationId xmlns:a16="http://schemas.microsoft.com/office/drawing/2014/main" id="{9744DDDB-6505-462F-A08E-3666C22C0423}"/>
              </a:ext>
            </a:extLst>
          </p:cNvPr>
          <p:cNvPicPr>
            <a:picLocks noChangeAspect="1"/>
          </p:cNvPicPr>
          <p:nvPr/>
        </p:nvPicPr>
        <p:blipFill>
          <a:blip r:embed="rId8"/>
          <a:stretch>
            <a:fillRect/>
          </a:stretch>
        </p:blipFill>
        <p:spPr>
          <a:xfrm>
            <a:off x="4819289" y="5669172"/>
            <a:ext cx="2743200" cy="721895"/>
          </a:xfrm>
          <a:prstGeom prst="rect">
            <a:avLst/>
          </a:prstGeom>
        </p:spPr>
      </p:pic>
      <p:pic>
        <p:nvPicPr>
          <p:cNvPr id="20" name="Picture 20">
            <a:extLst>
              <a:ext uri="{FF2B5EF4-FFF2-40B4-BE49-F238E27FC236}">
                <a16:creationId xmlns:a16="http://schemas.microsoft.com/office/drawing/2014/main" id="{88517BD3-475C-4147-80CD-34A1C4078004}"/>
              </a:ext>
            </a:extLst>
          </p:cNvPr>
          <p:cNvPicPr>
            <a:picLocks noChangeAspect="1"/>
          </p:cNvPicPr>
          <p:nvPr/>
        </p:nvPicPr>
        <p:blipFill>
          <a:blip r:embed="rId9"/>
          <a:stretch>
            <a:fillRect/>
          </a:stretch>
        </p:blipFill>
        <p:spPr>
          <a:xfrm>
            <a:off x="7724775" y="5618852"/>
            <a:ext cx="2743200" cy="822960"/>
          </a:xfrm>
          <a:prstGeom prst="rect">
            <a:avLst/>
          </a:prstGeom>
        </p:spPr>
      </p:pic>
      <p:pic>
        <p:nvPicPr>
          <p:cNvPr id="22" name="Picture 22">
            <a:extLst>
              <a:ext uri="{FF2B5EF4-FFF2-40B4-BE49-F238E27FC236}">
                <a16:creationId xmlns:a16="http://schemas.microsoft.com/office/drawing/2014/main" id="{3A997FD0-DF4E-4A79-AECB-F382FB4B4CE2}"/>
              </a:ext>
            </a:extLst>
          </p:cNvPr>
          <p:cNvPicPr>
            <a:picLocks noChangeAspect="1"/>
          </p:cNvPicPr>
          <p:nvPr/>
        </p:nvPicPr>
        <p:blipFill>
          <a:blip r:embed="rId10"/>
          <a:stretch>
            <a:fillRect/>
          </a:stretch>
        </p:blipFill>
        <p:spPr>
          <a:xfrm>
            <a:off x="19143" y="5546964"/>
            <a:ext cx="2287994" cy="901700"/>
          </a:xfrm>
          <a:prstGeom prst="rect">
            <a:avLst/>
          </a:prstGeom>
        </p:spPr>
      </p:pic>
      <p:pic>
        <p:nvPicPr>
          <p:cNvPr id="24" name="Picture 24">
            <a:extLst>
              <a:ext uri="{FF2B5EF4-FFF2-40B4-BE49-F238E27FC236}">
                <a16:creationId xmlns:a16="http://schemas.microsoft.com/office/drawing/2014/main" id="{B7E5C8E8-0B78-4379-9D5C-43EB7337ED28}"/>
              </a:ext>
            </a:extLst>
          </p:cNvPr>
          <p:cNvPicPr>
            <a:picLocks noChangeAspect="1"/>
          </p:cNvPicPr>
          <p:nvPr/>
        </p:nvPicPr>
        <p:blipFill>
          <a:blip r:embed="rId11"/>
          <a:stretch>
            <a:fillRect/>
          </a:stretch>
        </p:blipFill>
        <p:spPr>
          <a:xfrm>
            <a:off x="2276475" y="5690738"/>
            <a:ext cx="2428875" cy="762000"/>
          </a:xfrm>
          <a:prstGeom prst="rect">
            <a:avLst/>
          </a:prstGeom>
        </p:spPr>
      </p:pic>
      <p:pic>
        <p:nvPicPr>
          <p:cNvPr id="26" name="Picture 26">
            <a:extLst>
              <a:ext uri="{FF2B5EF4-FFF2-40B4-BE49-F238E27FC236}">
                <a16:creationId xmlns:a16="http://schemas.microsoft.com/office/drawing/2014/main" id="{032F88A6-3809-431A-B457-C52698ADA75B}"/>
              </a:ext>
            </a:extLst>
          </p:cNvPr>
          <p:cNvPicPr>
            <a:picLocks noChangeAspect="1"/>
          </p:cNvPicPr>
          <p:nvPr/>
        </p:nvPicPr>
        <p:blipFill>
          <a:blip r:embed="rId12"/>
          <a:stretch>
            <a:fillRect/>
          </a:stretch>
        </p:blipFill>
        <p:spPr>
          <a:xfrm>
            <a:off x="10325100" y="5429250"/>
            <a:ext cx="1795759" cy="1052513"/>
          </a:xfrm>
          <a:prstGeom prst="rect">
            <a:avLst/>
          </a:prstGeom>
        </p:spPr>
      </p:pic>
    </p:spTree>
    <p:extLst>
      <p:ext uri="{BB962C8B-B14F-4D97-AF65-F5344CB8AC3E}">
        <p14:creationId xmlns:p14="http://schemas.microsoft.com/office/powerpoint/2010/main" val="2248505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28D1-68D7-4C4B-AF4F-7213A255EB8C}"/>
              </a:ext>
            </a:extLst>
          </p:cNvPr>
          <p:cNvSpPr>
            <a:spLocks noGrp="1"/>
          </p:cNvSpPr>
          <p:nvPr>
            <p:ph type="title"/>
          </p:nvPr>
        </p:nvSpPr>
        <p:spPr/>
        <p:txBody>
          <a:bodyPr/>
          <a:lstStyle/>
          <a:p>
            <a:r>
              <a:rPr lang="en-US" b="1" dirty="0"/>
              <a:t>Project Prerequisites</a:t>
            </a:r>
          </a:p>
        </p:txBody>
      </p:sp>
      <p:sp>
        <p:nvSpPr>
          <p:cNvPr id="3" name="Content Placeholder 2">
            <a:extLst>
              <a:ext uri="{FF2B5EF4-FFF2-40B4-BE49-F238E27FC236}">
                <a16:creationId xmlns:a16="http://schemas.microsoft.com/office/drawing/2014/main" id="{14F97FD3-F862-4EE0-9F49-16E043FD4643}"/>
              </a:ext>
            </a:extLst>
          </p:cNvPr>
          <p:cNvSpPr>
            <a:spLocks noGrp="1"/>
          </p:cNvSpPr>
          <p:nvPr>
            <p:ph idx="1"/>
          </p:nvPr>
        </p:nvSpPr>
        <p:spPr>
          <a:xfrm>
            <a:off x="571500" y="2603500"/>
            <a:ext cx="11091863" cy="4001090"/>
          </a:xfrm>
        </p:spPr>
        <p:txBody>
          <a:bodyPr vert="horz" lIns="91440" tIns="45720" rIns="91440" bIns="45720" rtlCol="0" anchor="t">
            <a:normAutofit/>
          </a:bodyPr>
          <a:lstStyle/>
          <a:p>
            <a:pPr>
              <a:buFont typeface="Wingdings" charset="2"/>
              <a:buChar char="§"/>
            </a:pPr>
            <a:r>
              <a:rPr lang="en-US" sz="2400" dirty="0"/>
              <a:t>The H1-B visa data has more than 3 million records is the JSON format which have been converted into CSV form using HIVE's built in function.</a:t>
            </a:r>
          </a:p>
          <a:p>
            <a:pPr>
              <a:buFont typeface="Wingdings" charset="2"/>
              <a:buChar char="§"/>
            </a:pPr>
            <a:r>
              <a:rPr lang="en-US" sz="2400" dirty="0"/>
              <a:t>The project has been completed using the following tools – MapReduce, Hive, Pig and Sqoop.</a:t>
            </a:r>
          </a:p>
          <a:p>
            <a:pPr>
              <a:buFont typeface="Wingdings" charset="2"/>
              <a:buChar char="§"/>
            </a:pPr>
            <a:r>
              <a:rPr lang="en-US" sz="2400" dirty="0"/>
              <a:t>It is a menu based project created using shell scripting in Unix.</a:t>
            </a:r>
          </a:p>
        </p:txBody>
      </p:sp>
    </p:spTree>
    <p:extLst>
      <p:ext uri="{BB962C8B-B14F-4D97-AF65-F5344CB8AC3E}">
        <p14:creationId xmlns:p14="http://schemas.microsoft.com/office/powerpoint/2010/main" val="325889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6E7D-3124-440E-8CC6-C38C6FC9F2E6}"/>
              </a:ext>
            </a:extLst>
          </p:cNvPr>
          <p:cNvSpPr>
            <a:spLocks noGrp="1"/>
          </p:cNvSpPr>
          <p:nvPr>
            <p:ph type="title"/>
          </p:nvPr>
        </p:nvSpPr>
        <p:spPr/>
        <p:txBody>
          <a:bodyPr/>
          <a:lstStyle/>
          <a:p>
            <a:r>
              <a:rPr lang="en-US" b="1" dirty="0"/>
              <a:t>Examples of Big Data</a:t>
            </a:r>
          </a:p>
        </p:txBody>
      </p:sp>
      <p:pic>
        <p:nvPicPr>
          <p:cNvPr id="4" name="Picture 4">
            <a:extLst>
              <a:ext uri="{FF2B5EF4-FFF2-40B4-BE49-F238E27FC236}">
                <a16:creationId xmlns:a16="http://schemas.microsoft.com/office/drawing/2014/main" id="{28C05012-8CCC-460B-BBAA-F66B9E83B273}"/>
              </a:ext>
            </a:extLst>
          </p:cNvPr>
          <p:cNvPicPr>
            <a:picLocks noGrp="1" noChangeAspect="1"/>
          </p:cNvPicPr>
          <p:nvPr>
            <p:ph idx="1"/>
          </p:nvPr>
        </p:nvPicPr>
        <p:blipFill>
          <a:blip r:embed="rId2"/>
          <a:stretch>
            <a:fillRect/>
          </a:stretch>
        </p:blipFill>
        <p:spPr>
          <a:xfrm>
            <a:off x="496888" y="2598414"/>
            <a:ext cx="3038475" cy="1656086"/>
          </a:xfrm>
          <a:prstGeom prst="rect">
            <a:avLst/>
          </a:prstGeom>
        </p:spPr>
      </p:pic>
      <p:sp>
        <p:nvSpPr>
          <p:cNvPr id="6" name="TextBox 5">
            <a:extLst>
              <a:ext uri="{FF2B5EF4-FFF2-40B4-BE49-F238E27FC236}">
                <a16:creationId xmlns:a16="http://schemas.microsoft.com/office/drawing/2014/main" id="{D3320274-96CA-4A87-A5B8-FAAEABA4895D}"/>
              </a:ext>
            </a:extLst>
          </p:cNvPr>
          <p:cNvSpPr txBox="1"/>
          <p:nvPr/>
        </p:nvSpPr>
        <p:spPr>
          <a:xfrm>
            <a:off x="676275" y="4629150"/>
            <a:ext cx="2743200"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t>The New York Stock Exchange everyday generates about 1 terabyte of trade data</a:t>
            </a:r>
          </a:p>
        </p:txBody>
      </p:sp>
      <p:pic>
        <p:nvPicPr>
          <p:cNvPr id="7" name="Picture 7">
            <a:extLst>
              <a:ext uri="{FF2B5EF4-FFF2-40B4-BE49-F238E27FC236}">
                <a16:creationId xmlns:a16="http://schemas.microsoft.com/office/drawing/2014/main" id="{1AF54CE0-D3B2-44EB-83EF-6F74EA279427}"/>
              </a:ext>
            </a:extLst>
          </p:cNvPr>
          <p:cNvPicPr>
            <a:picLocks noChangeAspect="1"/>
          </p:cNvPicPr>
          <p:nvPr/>
        </p:nvPicPr>
        <p:blipFill>
          <a:blip r:embed="rId3"/>
          <a:stretch>
            <a:fillRect/>
          </a:stretch>
        </p:blipFill>
        <p:spPr>
          <a:xfrm>
            <a:off x="8267700" y="2598414"/>
            <a:ext cx="2990850" cy="1660848"/>
          </a:xfrm>
          <a:prstGeom prst="rect">
            <a:avLst/>
          </a:prstGeom>
        </p:spPr>
      </p:pic>
      <p:sp>
        <p:nvSpPr>
          <p:cNvPr id="9" name="TextBox 8">
            <a:extLst>
              <a:ext uri="{FF2B5EF4-FFF2-40B4-BE49-F238E27FC236}">
                <a16:creationId xmlns:a16="http://schemas.microsoft.com/office/drawing/2014/main" id="{7F08A81E-BE2C-484A-AE75-A54CE26699DB}"/>
              </a:ext>
            </a:extLst>
          </p:cNvPr>
          <p:cNvSpPr txBox="1"/>
          <p:nvPr/>
        </p:nvSpPr>
        <p:spPr>
          <a:xfrm>
            <a:off x="7877175" y="4629150"/>
            <a:ext cx="3967834"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t>Statistic shows that </a:t>
            </a:r>
            <a:r>
              <a:rPr lang="en-US" sz="1400" b="1" i="1" dirty="0"/>
              <a:t>500+terabytes</a:t>
            </a:r>
            <a:r>
              <a:rPr lang="en-US" sz="1400" dirty="0"/>
              <a:t> of new data gets ingested into the databases of social media site </a:t>
            </a:r>
            <a:r>
              <a:rPr lang="en-US" sz="1400" b="1" dirty="0"/>
              <a:t>Facebook</a:t>
            </a:r>
            <a:r>
              <a:rPr lang="en-US" sz="1400" dirty="0"/>
              <a:t>, every day. This data is mainly generated in terms of photo and video uploads, message exchanges, putting comments </a:t>
            </a:r>
            <a:r>
              <a:rPr lang="en-US" sz="1400" dirty="0" err="1"/>
              <a:t>etc</a:t>
            </a:r>
            <a:endParaRPr lang="en-US" sz="1400" dirty="0"/>
          </a:p>
        </p:txBody>
      </p:sp>
      <p:pic>
        <p:nvPicPr>
          <p:cNvPr id="10" name="Picture 10">
            <a:extLst>
              <a:ext uri="{FF2B5EF4-FFF2-40B4-BE49-F238E27FC236}">
                <a16:creationId xmlns:a16="http://schemas.microsoft.com/office/drawing/2014/main" id="{EAAABFDD-259C-4F77-8C7D-567B8E872892}"/>
              </a:ext>
            </a:extLst>
          </p:cNvPr>
          <p:cNvPicPr>
            <a:picLocks noChangeAspect="1"/>
          </p:cNvPicPr>
          <p:nvPr/>
        </p:nvPicPr>
        <p:blipFill>
          <a:blip r:embed="rId4"/>
          <a:stretch>
            <a:fillRect/>
          </a:stretch>
        </p:blipFill>
        <p:spPr>
          <a:xfrm>
            <a:off x="4308894" y="2591579"/>
            <a:ext cx="2743200" cy="1657350"/>
          </a:xfrm>
          <a:prstGeom prst="rect">
            <a:avLst/>
          </a:prstGeom>
        </p:spPr>
      </p:pic>
      <p:sp>
        <p:nvSpPr>
          <p:cNvPr id="12" name="TextBox 11">
            <a:extLst>
              <a:ext uri="{FF2B5EF4-FFF2-40B4-BE49-F238E27FC236}">
                <a16:creationId xmlns:a16="http://schemas.microsoft.com/office/drawing/2014/main" id="{438C7A54-8E6F-49AE-A7A5-D6827DAE4E37}"/>
              </a:ext>
            </a:extLst>
          </p:cNvPr>
          <p:cNvSpPr txBox="1"/>
          <p:nvPr/>
        </p:nvSpPr>
        <p:spPr>
          <a:xfrm>
            <a:off x="4114800" y="4629150"/>
            <a:ext cx="3133060"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t>Single </a:t>
            </a:r>
            <a:r>
              <a:rPr lang="en-US" sz="1400" b="1" dirty="0"/>
              <a:t>Jet engine</a:t>
            </a:r>
            <a:r>
              <a:rPr lang="en-US" sz="1400" dirty="0"/>
              <a:t> can generate </a:t>
            </a:r>
            <a:r>
              <a:rPr lang="en-US" sz="1400" b="1" i="1" dirty="0"/>
              <a:t>10+terabytes</a:t>
            </a:r>
            <a:r>
              <a:rPr lang="en-US" sz="1400" dirty="0"/>
              <a:t> of data in </a:t>
            </a:r>
            <a:r>
              <a:rPr lang="en-US" sz="1400" b="1" i="1" dirty="0"/>
              <a:t>30 minutes</a:t>
            </a:r>
            <a:r>
              <a:rPr lang="en-US" sz="1400" dirty="0"/>
              <a:t> of a flight time. With many thousand flights per day, generation of data reaches up to many </a:t>
            </a:r>
            <a:r>
              <a:rPr lang="en-US" sz="1400" b="1" i="1" dirty="0"/>
              <a:t>Petabytes</a:t>
            </a:r>
            <a:r>
              <a:rPr lang="en-US" sz="1400" dirty="0"/>
              <a:t>.</a:t>
            </a:r>
            <a:endParaRPr lang="en-US" sz="1400"/>
          </a:p>
        </p:txBody>
      </p:sp>
    </p:spTree>
    <p:extLst>
      <p:ext uri="{BB962C8B-B14F-4D97-AF65-F5344CB8AC3E}">
        <p14:creationId xmlns:p14="http://schemas.microsoft.com/office/powerpoint/2010/main" val="256518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E127-1925-443D-A06C-84E2C94101A3}"/>
              </a:ext>
            </a:extLst>
          </p:cNvPr>
          <p:cNvSpPr>
            <a:spLocks noGrp="1"/>
          </p:cNvSpPr>
          <p:nvPr>
            <p:ph type="title"/>
          </p:nvPr>
        </p:nvSpPr>
        <p:spPr/>
        <p:txBody>
          <a:bodyPr/>
          <a:lstStyle/>
          <a:p>
            <a:r>
              <a:rPr lang="en-US" b="1" dirty="0"/>
              <a:t>Categories of Big Data</a:t>
            </a:r>
          </a:p>
        </p:txBody>
      </p:sp>
      <p:pic>
        <p:nvPicPr>
          <p:cNvPr id="8" name="Picture 8">
            <a:extLst>
              <a:ext uri="{FF2B5EF4-FFF2-40B4-BE49-F238E27FC236}">
                <a16:creationId xmlns:a16="http://schemas.microsoft.com/office/drawing/2014/main" id="{B09E4EA9-1AA8-4DB1-9E68-57C105D17725}"/>
              </a:ext>
            </a:extLst>
          </p:cNvPr>
          <p:cNvPicPr>
            <a:picLocks noGrp="1" noChangeAspect="1"/>
          </p:cNvPicPr>
          <p:nvPr>
            <p:ph idx="1"/>
          </p:nvPr>
        </p:nvPicPr>
        <p:blipFill>
          <a:blip r:embed="rId2"/>
          <a:stretch>
            <a:fillRect/>
          </a:stretch>
        </p:blipFill>
        <p:spPr>
          <a:xfrm>
            <a:off x="2762250" y="2371725"/>
            <a:ext cx="6564260" cy="3416300"/>
          </a:xfrm>
          <a:prstGeom prst="rect">
            <a:avLst/>
          </a:prstGeom>
        </p:spPr>
      </p:pic>
      <p:sp>
        <p:nvSpPr>
          <p:cNvPr id="10" name="TextBox 9">
            <a:extLst>
              <a:ext uri="{FF2B5EF4-FFF2-40B4-BE49-F238E27FC236}">
                <a16:creationId xmlns:a16="http://schemas.microsoft.com/office/drawing/2014/main" id="{E7D8855B-83B1-4187-B588-0D5A61771330}"/>
              </a:ext>
            </a:extLst>
          </p:cNvPr>
          <p:cNvSpPr txBox="1"/>
          <p:nvPr/>
        </p:nvSpPr>
        <p:spPr>
          <a:xfrm>
            <a:off x="9420225" y="3390001"/>
            <a:ext cx="2743200" cy="73866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t>Any data with unacquainted form or structure is classified as </a:t>
            </a:r>
            <a:r>
              <a:rPr lang="en-US" sz="1400" b="1" dirty="0"/>
              <a:t>unstructured data.</a:t>
            </a:r>
            <a:endParaRPr lang="en-US" b="1" dirty="0"/>
          </a:p>
        </p:txBody>
      </p:sp>
      <p:sp>
        <p:nvSpPr>
          <p:cNvPr id="11" name="TextBox 10">
            <a:extLst>
              <a:ext uri="{FF2B5EF4-FFF2-40B4-BE49-F238E27FC236}">
                <a16:creationId xmlns:a16="http://schemas.microsoft.com/office/drawing/2014/main" id="{3A860213-44EC-4058-8853-C711140C95A7}"/>
              </a:ext>
            </a:extLst>
          </p:cNvPr>
          <p:cNvSpPr txBox="1"/>
          <p:nvPr/>
        </p:nvSpPr>
        <p:spPr>
          <a:xfrm>
            <a:off x="44929" y="3159964"/>
            <a:ext cx="2743200" cy="95410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t>Any data that can be stored, retrieved, and processed in the form of definite format is called </a:t>
            </a:r>
            <a:r>
              <a:rPr lang="en-US" sz="1400" b="1" dirty="0"/>
              <a:t>structured data</a:t>
            </a:r>
            <a:endParaRPr lang="en-US"/>
          </a:p>
        </p:txBody>
      </p:sp>
      <p:sp>
        <p:nvSpPr>
          <p:cNvPr id="12" name="TextBox 11">
            <a:extLst>
              <a:ext uri="{FF2B5EF4-FFF2-40B4-BE49-F238E27FC236}">
                <a16:creationId xmlns:a16="http://schemas.microsoft.com/office/drawing/2014/main" id="{AB60B385-8C71-4D81-9B71-797DCB25D039}"/>
              </a:ext>
            </a:extLst>
          </p:cNvPr>
          <p:cNvSpPr txBox="1"/>
          <p:nvPr/>
        </p:nvSpPr>
        <p:spPr>
          <a:xfrm>
            <a:off x="2817324" y="5838825"/>
            <a:ext cx="6556864" cy="9540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b="1" dirty="0"/>
              <a:t>Semi structured data </a:t>
            </a:r>
            <a:r>
              <a:rPr lang="en-US" sz="1400" dirty="0"/>
              <a:t>is the data which has not been organized into a unique repository such as a database, however, in spite of that has associated information, such as metadata that makes it more responsible for processing than unstructured data</a:t>
            </a:r>
            <a:endParaRPr lang="en-US" sz="1400"/>
          </a:p>
        </p:txBody>
      </p:sp>
    </p:spTree>
    <p:extLst>
      <p:ext uri="{BB962C8B-B14F-4D97-AF65-F5344CB8AC3E}">
        <p14:creationId xmlns:p14="http://schemas.microsoft.com/office/powerpoint/2010/main" val="417621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9280-DC76-4B8F-A0AE-5E45984FC611}"/>
              </a:ext>
            </a:extLst>
          </p:cNvPr>
          <p:cNvSpPr>
            <a:spLocks noGrp="1"/>
          </p:cNvSpPr>
          <p:nvPr>
            <p:ph type="title"/>
          </p:nvPr>
        </p:nvSpPr>
        <p:spPr/>
        <p:txBody>
          <a:bodyPr/>
          <a:lstStyle/>
          <a:p>
            <a:r>
              <a:rPr lang="en-US" b="1" dirty="0"/>
              <a:t>Characteristics of Big Data</a:t>
            </a:r>
          </a:p>
        </p:txBody>
      </p:sp>
      <p:pic>
        <p:nvPicPr>
          <p:cNvPr id="4" name="Picture 4">
            <a:extLst>
              <a:ext uri="{FF2B5EF4-FFF2-40B4-BE49-F238E27FC236}">
                <a16:creationId xmlns:a16="http://schemas.microsoft.com/office/drawing/2014/main" id="{34B36DBC-5C85-4853-9E1A-260735EA5E94}"/>
              </a:ext>
            </a:extLst>
          </p:cNvPr>
          <p:cNvPicPr>
            <a:picLocks noGrp="1" noChangeAspect="1"/>
          </p:cNvPicPr>
          <p:nvPr>
            <p:ph idx="1"/>
          </p:nvPr>
        </p:nvPicPr>
        <p:blipFill>
          <a:blip r:embed="rId2"/>
          <a:stretch>
            <a:fillRect/>
          </a:stretch>
        </p:blipFill>
        <p:spPr>
          <a:xfrm>
            <a:off x="1704975" y="2409825"/>
            <a:ext cx="8050213" cy="4300591"/>
          </a:xfrm>
          <a:prstGeom prst="rect">
            <a:avLst/>
          </a:prstGeom>
        </p:spPr>
      </p:pic>
    </p:spTree>
    <p:extLst>
      <p:ext uri="{BB962C8B-B14F-4D97-AF65-F5344CB8AC3E}">
        <p14:creationId xmlns:p14="http://schemas.microsoft.com/office/powerpoint/2010/main" val="249614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34B3-E9A2-4F9C-BBAB-1ADBBE0DF6B1}"/>
              </a:ext>
            </a:extLst>
          </p:cNvPr>
          <p:cNvSpPr>
            <a:spLocks noGrp="1"/>
          </p:cNvSpPr>
          <p:nvPr>
            <p:ph type="title"/>
          </p:nvPr>
        </p:nvSpPr>
        <p:spPr/>
        <p:txBody>
          <a:bodyPr/>
          <a:lstStyle/>
          <a:p>
            <a:r>
              <a:rPr lang="en-US" b="1" dirty="0"/>
              <a:t>Importance of Big Data</a:t>
            </a:r>
          </a:p>
        </p:txBody>
      </p:sp>
      <p:sp>
        <p:nvSpPr>
          <p:cNvPr id="3" name="Content Placeholder 2">
            <a:extLst>
              <a:ext uri="{FF2B5EF4-FFF2-40B4-BE49-F238E27FC236}">
                <a16:creationId xmlns:a16="http://schemas.microsoft.com/office/drawing/2014/main" id="{34F8831A-CF08-41EA-9EC8-3A3CAA98D647}"/>
              </a:ext>
            </a:extLst>
          </p:cNvPr>
          <p:cNvSpPr>
            <a:spLocks noGrp="1"/>
          </p:cNvSpPr>
          <p:nvPr>
            <p:ph idx="1"/>
          </p:nvPr>
        </p:nvSpPr>
        <p:spPr>
          <a:xfrm>
            <a:off x="533400" y="2438400"/>
            <a:ext cx="11133138" cy="4235178"/>
          </a:xfrm>
        </p:spPr>
        <p:txBody>
          <a:bodyPr vert="horz" lIns="91440" tIns="45720" rIns="91440" bIns="45720" rtlCol="0" anchor="t">
            <a:normAutofit/>
          </a:bodyPr>
          <a:lstStyle/>
          <a:p>
            <a:pPr>
              <a:buFont typeface="Wingdings" charset="2"/>
              <a:buChar char="§"/>
            </a:pPr>
            <a:r>
              <a:rPr lang="en-US" sz="1400" b="1" dirty="0"/>
              <a:t>Understand the market conditions:</a:t>
            </a:r>
            <a:r>
              <a:rPr lang="en-US" sz="1400" dirty="0"/>
              <a:t> Analyzing big data helps understanding current market conditions. For example; by analyzing customers’ purchasing behaviors, a business can find out the products that are sold the most and produce its future products according to this trend. As a result, it can get ahead of its competitors.</a:t>
            </a:r>
          </a:p>
          <a:p>
            <a:pPr>
              <a:buFont typeface="Wingdings"/>
              <a:buChar char="§"/>
            </a:pPr>
            <a:r>
              <a:rPr lang="en-US" sz="1400" b="1" dirty="0"/>
              <a:t>Understand customers better:</a:t>
            </a:r>
            <a:r>
              <a:rPr lang="en-US" sz="1400" dirty="0"/>
              <a:t> A business can understand its customers better with the help of big data analysis. It can predict what its customers want in advance and provide them a better service in addition to better products. Also, businesses can minimize customer complaints easily using big data tools, since these tools can automatically detect negative comments on social media. As a result, you can act promptly.</a:t>
            </a:r>
            <a:endParaRPr lang="en-US" sz="1400">
              <a:solidFill>
                <a:schemeClr val="tx1"/>
              </a:solidFill>
            </a:endParaRPr>
          </a:p>
          <a:p>
            <a:pPr>
              <a:buFont typeface="Wingdings"/>
              <a:buChar char="§"/>
            </a:pPr>
            <a:r>
              <a:rPr lang="en-US" sz="1400" b="1" dirty="0"/>
              <a:t>Control your online reputation:</a:t>
            </a:r>
            <a:r>
              <a:rPr lang="en-US" sz="1400" dirty="0"/>
              <a:t> Big data tools can do sentiment analysis. Therefore, you can get more feedback about who is saying what about your company. If you want to monitor and improve the online presence of your business, then, big data tools are a must-have for you.</a:t>
            </a:r>
            <a:endParaRPr lang="en-US" sz="1400">
              <a:solidFill>
                <a:schemeClr val="tx1"/>
              </a:solidFill>
            </a:endParaRPr>
          </a:p>
          <a:p>
            <a:pPr>
              <a:buFont typeface="Wingdings"/>
              <a:buChar char="§"/>
            </a:pPr>
            <a:r>
              <a:rPr lang="en-US" sz="1400" b="1" dirty="0"/>
              <a:t>Cost Savings:</a:t>
            </a:r>
            <a:r>
              <a:rPr lang="en-US" sz="1400" dirty="0"/>
              <a:t> Implementing big data tools may be expensive at the beginning but it will eventually save you a lot of money. Big data tools reduce the burden of IT staff, since they are real time systems. Therefore, you can use these resources somewhere else. Also, storing large amounts of data is much easier using big data technologies but more importantly, the data you store will be accurate because big data tools has greatly reduced the risk of inaccurate data.</a:t>
            </a:r>
            <a:endParaRPr lang="en-US" sz="1400" dirty="0">
              <a:solidFill>
                <a:schemeClr val="tx1"/>
              </a:solidFill>
            </a:endParaRPr>
          </a:p>
          <a:p>
            <a:pPr marL="0" indent="0">
              <a:buNone/>
            </a:pPr>
            <a:br>
              <a:rPr lang="en-US" dirty="0">
                <a:solidFill>
                  <a:schemeClr val="tx1"/>
                </a:solidFill>
                <a:latin typeface="+mn-ea"/>
                <a:cs typeface="+mn-ea"/>
              </a:rPr>
            </a:br>
            <a:endParaRPr lang="en-US">
              <a:solidFill>
                <a:srgbClr val="404040"/>
              </a:solidFill>
            </a:endParaRPr>
          </a:p>
        </p:txBody>
      </p:sp>
    </p:spTree>
    <p:extLst>
      <p:ext uri="{BB962C8B-B14F-4D97-AF65-F5344CB8AC3E}">
        <p14:creationId xmlns:p14="http://schemas.microsoft.com/office/powerpoint/2010/main" val="103871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7409-5B5D-4CE0-8355-FF25943D9084}"/>
              </a:ext>
            </a:extLst>
          </p:cNvPr>
          <p:cNvSpPr>
            <a:spLocks noGrp="1"/>
          </p:cNvSpPr>
          <p:nvPr>
            <p:ph type="title"/>
          </p:nvPr>
        </p:nvSpPr>
        <p:spPr/>
        <p:txBody>
          <a:bodyPr/>
          <a:lstStyle/>
          <a:p>
            <a:r>
              <a:rPr lang="en-US" b="1" dirty="0"/>
              <a:t>Apache Hadoop</a:t>
            </a:r>
          </a:p>
        </p:txBody>
      </p:sp>
      <p:sp>
        <p:nvSpPr>
          <p:cNvPr id="3" name="Content Placeholder 2">
            <a:extLst>
              <a:ext uri="{FF2B5EF4-FFF2-40B4-BE49-F238E27FC236}">
                <a16:creationId xmlns:a16="http://schemas.microsoft.com/office/drawing/2014/main" id="{3BC6166D-850C-4277-B56C-F2ACEA2D9AC2}"/>
              </a:ext>
            </a:extLst>
          </p:cNvPr>
          <p:cNvSpPr>
            <a:spLocks noGrp="1"/>
          </p:cNvSpPr>
          <p:nvPr>
            <p:ph idx="1"/>
          </p:nvPr>
        </p:nvSpPr>
        <p:spPr>
          <a:xfrm>
            <a:off x="501650" y="2603500"/>
            <a:ext cx="11197554" cy="3416300"/>
          </a:xfrm>
        </p:spPr>
        <p:txBody>
          <a:bodyPr vert="horz" lIns="91440" tIns="45720" rIns="91440" bIns="45720" rtlCol="0" anchor="t">
            <a:normAutofit/>
          </a:bodyPr>
          <a:lstStyle/>
          <a:p>
            <a:pPr>
              <a:buFont typeface="Wingdings" charset="2"/>
              <a:buChar char="§"/>
            </a:pPr>
            <a:r>
              <a:rPr lang="en-US" sz="1400" dirty="0"/>
              <a:t>Apache Hadoop is an open source software platform for distributed storage and distributed </a:t>
            </a:r>
            <a:r>
              <a:rPr lang="en-US" sz="1400" dirty="0">
                <a:solidFill>
                  <a:srgbClr val="000000"/>
                </a:solidFill>
              </a:rPr>
              <a:t>processing of very large data sets on computer clusters built from commodity hardware</a:t>
            </a:r>
            <a:r>
              <a:rPr lang="en-US" sz="1400" dirty="0">
                <a:solidFill>
                  <a:srgbClr val="000000"/>
                </a:solidFill>
                <a:latin typeface="Century Gothic"/>
                <a:cs typeface="+mn-ea"/>
              </a:rPr>
              <a:t>.</a:t>
            </a:r>
          </a:p>
          <a:p>
            <a:pPr>
              <a:buFont typeface="Wingdings" charset="2"/>
              <a:buChar char="§"/>
            </a:pPr>
            <a:r>
              <a:rPr lang="en-US" sz="1400" dirty="0">
                <a:solidFill>
                  <a:srgbClr val="000000"/>
                </a:solidFill>
                <a:latin typeface="Century Gothic"/>
              </a:rPr>
              <a:t>Hadoop services provide for data storage, data processing, data access, data governance, security, and operations.</a:t>
            </a:r>
          </a:p>
          <a:p>
            <a:pPr>
              <a:buFont typeface="Wingdings" charset="2"/>
              <a:buChar char="§"/>
            </a:pPr>
            <a:r>
              <a:rPr lang="en-US" sz="1400" dirty="0">
                <a:solidFill>
                  <a:srgbClr val="000000"/>
                </a:solidFill>
              </a:rPr>
              <a:t>According to its co-founders, Doug Cutting and Mike Cafarella, the genesis of Hadoop was the "Google File System" paper that was published in October 2003.</a:t>
            </a:r>
          </a:p>
          <a:p>
            <a:pPr>
              <a:buFont typeface="Wingdings" charset="2"/>
              <a:buChar char="§"/>
            </a:pPr>
            <a:r>
              <a:rPr lang="en-US" sz="1400" dirty="0">
                <a:solidFill>
                  <a:srgbClr val="000000"/>
                </a:solidFill>
              </a:rPr>
              <a:t> Doug Cutting, who was working at Yahoo! at the time, named it after his son's toy elephant. </a:t>
            </a:r>
            <a:endParaRPr lang="en-US" dirty="0">
              <a:solidFill>
                <a:schemeClr val="tx1"/>
              </a:solidFill>
            </a:endParaRPr>
          </a:p>
          <a:p>
            <a:pPr>
              <a:buFont typeface="Wingdings" charset="2"/>
              <a:buChar char="§"/>
            </a:pPr>
            <a:r>
              <a:rPr lang="en-US" sz="1400" dirty="0">
                <a:solidFill>
                  <a:srgbClr val="000000"/>
                </a:solidFill>
              </a:rPr>
              <a:t>The core of Apache Hadoop consists of a storage part, known as Hadoop Distributed File System (HDFS), and a processing part which is a MapReduce programming model.</a:t>
            </a:r>
          </a:p>
          <a:p>
            <a:pPr>
              <a:buFont typeface="Wingdings" charset="2"/>
              <a:buChar char="§"/>
            </a:pPr>
            <a:endParaRPr lang="en-US" dirty="0">
              <a:solidFill>
                <a:srgbClr val="000000"/>
              </a:solidFill>
            </a:endParaRPr>
          </a:p>
        </p:txBody>
      </p:sp>
      <p:pic>
        <p:nvPicPr>
          <p:cNvPr id="4" name="Picture 4">
            <a:extLst>
              <a:ext uri="{FF2B5EF4-FFF2-40B4-BE49-F238E27FC236}">
                <a16:creationId xmlns:a16="http://schemas.microsoft.com/office/drawing/2014/main" id="{A733FCBB-5B63-4472-8E40-1204B4CC2CAA}"/>
              </a:ext>
            </a:extLst>
          </p:cNvPr>
          <p:cNvPicPr>
            <a:picLocks noChangeAspect="1"/>
          </p:cNvPicPr>
          <p:nvPr/>
        </p:nvPicPr>
        <p:blipFill>
          <a:blip r:embed="rId2"/>
          <a:stretch>
            <a:fillRect/>
          </a:stretch>
        </p:blipFill>
        <p:spPr>
          <a:xfrm>
            <a:off x="3856038" y="5038725"/>
            <a:ext cx="3949700" cy="1277273"/>
          </a:xfrm>
          <a:prstGeom prst="rect">
            <a:avLst/>
          </a:prstGeom>
        </p:spPr>
      </p:pic>
    </p:spTree>
    <p:extLst>
      <p:ext uri="{BB962C8B-B14F-4D97-AF65-F5344CB8AC3E}">
        <p14:creationId xmlns:p14="http://schemas.microsoft.com/office/powerpoint/2010/main" val="399363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5D8C-CD7E-4890-B71A-C7D06A1026C6}"/>
              </a:ext>
            </a:extLst>
          </p:cNvPr>
          <p:cNvSpPr>
            <a:spLocks noGrp="1"/>
          </p:cNvSpPr>
          <p:nvPr>
            <p:ph type="title"/>
          </p:nvPr>
        </p:nvSpPr>
        <p:spPr/>
        <p:txBody>
          <a:bodyPr/>
          <a:lstStyle/>
          <a:p>
            <a:r>
              <a:rPr lang="en-US" b="1" dirty="0"/>
              <a:t>Hadoop Ecosystem</a:t>
            </a:r>
          </a:p>
        </p:txBody>
      </p:sp>
      <p:pic>
        <p:nvPicPr>
          <p:cNvPr id="4" name="Picture 4">
            <a:extLst>
              <a:ext uri="{FF2B5EF4-FFF2-40B4-BE49-F238E27FC236}">
                <a16:creationId xmlns:a16="http://schemas.microsoft.com/office/drawing/2014/main" id="{13773ADA-4910-4787-8703-59049805B515}"/>
              </a:ext>
            </a:extLst>
          </p:cNvPr>
          <p:cNvPicPr>
            <a:picLocks noGrp="1" noChangeAspect="1"/>
          </p:cNvPicPr>
          <p:nvPr>
            <p:ph idx="1"/>
          </p:nvPr>
        </p:nvPicPr>
        <p:blipFill>
          <a:blip r:embed="rId2"/>
          <a:stretch>
            <a:fillRect/>
          </a:stretch>
        </p:blipFill>
        <p:spPr>
          <a:xfrm>
            <a:off x="1408113" y="2338388"/>
            <a:ext cx="9045575" cy="4301496"/>
          </a:xfrm>
          <a:prstGeom prst="rect">
            <a:avLst/>
          </a:prstGeom>
        </p:spPr>
      </p:pic>
    </p:spTree>
    <p:extLst>
      <p:ext uri="{BB962C8B-B14F-4D97-AF65-F5344CB8AC3E}">
        <p14:creationId xmlns:p14="http://schemas.microsoft.com/office/powerpoint/2010/main" val="87550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63D0-244E-40EE-9843-C36994383C44}"/>
              </a:ext>
            </a:extLst>
          </p:cNvPr>
          <p:cNvSpPr>
            <a:spLocks noGrp="1"/>
          </p:cNvSpPr>
          <p:nvPr>
            <p:ph type="title"/>
          </p:nvPr>
        </p:nvSpPr>
        <p:spPr/>
        <p:txBody>
          <a:bodyPr/>
          <a:lstStyle/>
          <a:p>
            <a:r>
              <a:rPr lang="en-US" b="1" dirty="0"/>
              <a:t>HDFS – Hadoop Distributed File System</a:t>
            </a:r>
          </a:p>
        </p:txBody>
      </p:sp>
      <p:sp>
        <p:nvSpPr>
          <p:cNvPr id="3" name="Content Placeholder 2">
            <a:extLst>
              <a:ext uri="{FF2B5EF4-FFF2-40B4-BE49-F238E27FC236}">
                <a16:creationId xmlns:a16="http://schemas.microsoft.com/office/drawing/2014/main" id="{6624AD3B-860B-4A17-9187-AA09455FA57D}"/>
              </a:ext>
            </a:extLst>
          </p:cNvPr>
          <p:cNvSpPr>
            <a:spLocks noGrp="1"/>
          </p:cNvSpPr>
          <p:nvPr>
            <p:ph idx="1"/>
          </p:nvPr>
        </p:nvSpPr>
        <p:spPr>
          <a:xfrm>
            <a:off x="571500" y="2190750"/>
            <a:ext cx="11091863" cy="3717555"/>
          </a:xfrm>
        </p:spPr>
        <p:txBody>
          <a:bodyPr vert="horz" lIns="91440" tIns="45720" rIns="91440" bIns="45720" rtlCol="0" anchor="t">
            <a:normAutofit/>
          </a:bodyPr>
          <a:lstStyle/>
          <a:p>
            <a:pPr>
              <a:buFont typeface="Wingdings" charset="2"/>
              <a:buChar char="§"/>
            </a:pPr>
            <a:r>
              <a:rPr lang="en-US" sz="1400" dirty="0"/>
              <a:t>HDFS is a Java-based file system that provides scalable and reliable data storage, and it was designed to span large clusters of commodity servers.</a:t>
            </a:r>
          </a:p>
          <a:p>
            <a:pPr>
              <a:buFont typeface="Wingdings" charset="2"/>
              <a:buChar char="§"/>
            </a:pPr>
            <a:r>
              <a:rPr lang="en-US" sz="1400" dirty="0"/>
              <a:t>It  is a scalable, fault-tolerant, distributed storage system that works closely with a wide variety of concurrent data access applications, coordinated by YARN.</a:t>
            </a:r>
          </a:p>
          <a:p>
            <a:pPr marL="0" indent="0">
              <a:buNone/>
            </a:pPr>
            <a:endParaRPr lang="en-US" sz="1400" dirty="0"/>
          </a:p>
          <a:p>
            <a:pPr algn="ctr">
              <a:buNone/>
            </a:pPr>
            <a:endParaRPr lang="en-US" sz="1400" dirty="0"/>
          </a:p>
        </p:txBody>
      </p:sp>
      <p:graphicFrame>
        <p:nvGraphicFramePr>
          <p:cNvPr id="4" name="Table 4">
            <a:extLst>
              <a:ext uri="{FF2B5EF4-FFF2-40B4-BE49-F238E27FC236}">
                <a16:creationId xmlns:a16="http://schemas.microsoft.com/office/drawing/2014/main" id="{AA39D9AF-7FCE-4FF7-9B00-F6EBED112D2E}"/>
              </a:ext>
            </a:extLst>
          </p:cNvPr>
          <p:cNvGraphicFramePr>
            <a:graphicFrameLocks noGrp="1"/>
          </p:cNvGraphicFramePr>
          <p:nvPr>
            <p:extLst>
              <p:ext uri="{D42A27DB-BD31-4B8C-83A1-F6EECF244321}">
                <p14:modId xmlns:p14="http://schemas.microsoft.com/office/powerpoint/2010/main" val="458551508"/>
              </p:ext>
            </p:extLst>
          </p:nvPr>
        </p:nvGraphicFramePr>
        <p:xfrm>
          <a:off x="742950" y="3257550"/>
          <a:ext cx="10839450" cy="3366135"/>
        </p:xfrm>
        <a:graphic>
          <a:graphicData uri="http://schemas.openxmlformats.org/drawingml/2006/table">
            <a:tbl>
              <a:tblPr firstRow="1" bandRow="1">
                <a:tableStyleId>{5C22544A-7EE6-4342-B048-85BDC9FD1C3A}</a:tableStyleId>
              </a:tblPr>
              <a:tblGrid>
                <a:gridCol w="2124075">
                  <a:extLst>
                    <a:ext uri="{9D8B030D-6E8A-4147-A177-3AD203B41FA5}">
                      <a16:colId xmlns:a16="http://schemas.microsoft.com/office/drawing/2014/main" val="3829638996"/>
                    </a:ext>
                  </a:extLst>
                </a:gridCol>
                <a:gridCol w="8715375">
                  <a:extLst>
                    <a:ext uri="{9D8B030D-6E8A-4147-A177-3AD203B41FA5}">
                      <a16:colId xmlns:a16="http://schemas.microsoft.com/office/drawing/2014/main" val="1196185778"/>
                    </a:ext>
                  </a:extLst>
                </a:gridCol>
              </a:tblGrid>
              <a:tr h="485775">
                <a:tc>
                  <a:txBody>
                    <a:bodyPr/>
                    <a:lstStyle/>
                    <a:p>
                      <a:pPr algn="ctr">
                        <a:buNone/>
                      </a:pPr>
                      <a:r>
                        <a:rPr lang="en-US" dirty="0"/>
                        <a:t>Feature</a:t>
                      </a:r>
                    </a:p>
                  </a:txBody>
                  <a:tcPr/>
                </a:tc>
                <a:tc>
                  <a:txBody>
                    <a:bodyPr/>
                    <a:lstStyle/>
                    <a:p>
                      <a:pPr algn="ctr">
                        <a:buNone/>
                      </a:pPr>
                      <a:r>
                        <a:rPr lang="en-US" dirty="0"/>
                        <a:t>Description</a:t>
                      </a:r>
                    </a:p>
                  </a:txBody>
                  <a:tcPr/>
                </a:tc>
                <a:extLst>
                  <a:ext uri="{0D108BD9-81ED-4DB2-BD59-A6C34878D82A}">
                    <a16:rowId xmlns:a16="http://schemas.microsoft.com/office/drawing/2014/main" val="3398770757"/>
                  </a:ext>
                </a:extLst>
              </a:tr>
              <a:tr h="370840">
                <a:tc>
                  <a:txBody>
                    <a:bodyPr/>
                    <a:lstStyle/>
                    <a:p>
                      <a:pPr>
                        <a:buNone/>
                      </a:pPr>
                      <a:r>
                        <a:rPr lang="en-US" sz="1400" b="1" dirty="0"/>
                        <a:t>Rack Awareness</a:t>
                      </a:r>
                    </a:p>
                  </a:txBody>
                  <a:tcPr/>
                </a:tc>
                <a:tc>
                  <a:txBody>
                    <a:bodyPr/>
                    <a:lstStyle/>
                    <a:p>
                      <a:pPr lvl="0" algn="l">
                        <a:buNone/>
                      </a:pPr>
                      <a:r>
                        <a:rPr lang="en-US" sz="1400" b="0" i="0" u="none" strike="noStrike" noProof="0" dirty="0">
                          <a:solidFill>
                            <a:srgbClr val="000000"/>
                          </a:solidFill>
                          <a:latin typeface="Century Gothic"/>
                        </a:rPr>
                        <a:t>Considers a node’s physical location when allocating storage and scheduling tasks</a:t>
                      </a:r>
                      <a:endParaRPr lang="en-US" sz="1400" dirty="0"/>
                    </a:p>
                  </a:txBody>
                  <a:tcPr/>
                </a:tc>
                <a:extLst>
                  <a:ext uri="{0D108BD9-81ED-4DB2-BD59-A6C34878D82A}">
                    <a16:rowId xmlns:a16="http://schemas.microsoft.com/office/drawing/2014/main" val="1297566511"/>
                  </a:ext>
                </a:extLst>
              </a:tr>
              <a:tr h="638175">
                <a:tc>
                  <a:txBody>
                    <a:bodyPr/>
                    <a:lstStyle/>
                    <a:p>
                      <a:pPr lvl="0" algn="l">
                        <a:buNone/>
                      </a:pPr>
                      <a:r>
                        <a:rPr lang="en-US" sz="1400" b="1" i="0" u="none" strike="noStrike" noProof="0" dirty="0">
                          <a:solidFill>
                            <a:srgbClr val="000000"/>
                          </a:solidFill>
                          <a:latin typeface="Century Gothic"/>
                        </a:rPr>
                        <a:t>Minimal data motion</a:t>
                      </a:r>
                      <a:endParaRPr lang="en-US" sz="1400" b="1" dirty="0"/>
                    </a:p>
                  </a:txBody>
                  <a:tcPr/>
                </a:tc>
                <a:tc>
                  <a:txBody>
                    <a:bodyPr/>
                    <a:lstStyle/>
                    <a:p>
                      <a:pPr lvl="0" algn="l">
                        <a:buNone/>
                      </a:pPr>
                      <a:r>
                        <a:rPr lang="en-US" sz="1400" b="0" i="0" u="none" strike="noStrike" noProof="0" dirty="0">
                          <a:solidFill>
                            <a:srgbClr val="000000"/>
                          </a:solidFill>
                          <a:latin typeface="Century Gothic"/>
                        </a:rPr>
                        <a:t>Hadoop moves compute processes to the data on HDFS and not the other way around. Processing tasks can occur on the physical node where the data resides, which significantly reduces network I/O and provides very high aggregate bandwidth.</a:t>
                      </a:r>
                      <a:endParaRPr lang="en-US" sz="1400" dirty="0"/>
                    </a:p>
                  </a:txBody>
                  <a:tcPr/>
                </a:tc>
                <a:extLst>
                  <a:ext uri="{0D108BD9-81ED-4DB2-BD59-A6C34878D82A}">
                    <a16:rowId xmlns:a16="http://schemas.microsoft.com/office/drawing/2014/main" val="606690538"/>
                  </a:ext>
                </a:extLst>
              </a:tr>
              <a:tr h="370840">
                <a:tc>
                  <a:txBody>
                    <a:bodyPr/>
                    <a:lstStyle/>
                    <a:p>
                      <a:pPr>
                        <a:buNone/>
                      </a:pPr>
                      <a:r>
                        <a:rPr lang="en-US" sz="1400" b="1" dirty="0"/>
                        <a:t>Utilities</a:t>
                      </a:r>
                      <a:endParaRPr lang="en-US" sz="1400" b="1"/>
                    </a:p>
                  </a:txBody>
                  <a:tcPr/>
                </a:tc>
                <a:tc>
                  <a:txBody>
                    <a:bodyPr/>
                    <a:lstStyle/>
                    <a:p>
                      <a:pPr lvl="0" algn="l">
                        <a:buNone/>
                      </a:pPr>
                      <a:r>
                        <a:rPr lang="en-US" sz="1400" b="0" i="0" u="none" strike="noStrike" noProof="0" dirty="0">
                          <a:solidFill>
                            <a:srgbClr val="000000"/>
                          </a:solidFill>
                          <a:latin typeface="Century Gothic"/>
                        </a:rPr>
                        <a:t>Dynamically diagnose the health of the file system and rebalance the data on different nodes</a:t>
                      </a:r>
                      <a:endParaRPr lang="en-US" sz="1400" dirty="0"/>
                    </a:p>
                  </a:txBody>
                  <a:tcPr/>
                </a:tc>
                <a:extLst>
                  <a:ext uri="{0D108BD9-81ED-4DB2-BD59-A6C34878D82A}">
                    <a16:rowId xmlns:a16="http://schemas.microsoft.com/office/drawing/2014/main" val="396361381"/>
                  </a:ext>
                </a:extLst>
              </a:tr>
              <a:tr h="370840">
                <a:tc>
                  <a:txBody>
                    <a:bodyPr/>
                    <a:lstStyle/>
                    <a:p>
                      <a:pPr lvl="0" algn="l">
                        <a:buNone/>
                      </a:pPr>
                      <a:r>
                        <a:rPr lang="en-US" sz="1400" b="1" i="0" u="none" strike="noStrike" noProof="0" dirty="0">
                          <a:solidFill>
                            <a:srgbClr val="000000"/>
                          </a:solidFill>
                          <a:latin typeface="Century Gothic"/>
                        </a:rPr>
                        <a:t>Rollback</a:t>
                      </a:r>
                      <a:endParaRPr lang="en-US" sz="1400" b="1" dirty="0"/>
                    </a:p>
                  </a:txBody>
                  <a:tcPr/>
                </a:tc>
                <a:tc>
                  <a:txBody>
                    <a:bodyPr/>
                    <a:lstStyle/>
                    <a:p>
                      <a:pPr lvl="0" algn="l">
                        <a:buNone/>
                      </a:pPr>
                      <a:r>
                        <a:rPr lang="en-US" sz="1400" b="0" i="0" u="none" strike="noStrike" noProof="0" dirty="0">
                          <a:solidFill>
                            <a:srgbClr val="000000"/>
                          </a:solidFill>
                          <a:latin typeface="Century Gothic"/>
                        </a:rPr>
                        <a:t>Allows operators to bring back the previous version of HDFS after an upgrade, in case of human or systemic errors.</a:t>
                      </a:r>
                      <a:endParaRPr lang="en-US" sz="1400"/>
                    </a:p>
                  </a:txBody>
                  <a:tcPr/>
                </a:tc>
                <a:extLst>
                  <a:ext uri="{0D108BD9-81ED-4DB2-BD59-A6C34878D82A}">
                    <a16:rowId xmlns:a16="http://schemas.microsoft.com/office/drawing/2014/main" val="4266631784"/>
                  </a:ext>
                </a:extLst>
              </a:tr>
              <a:tr h="370840">
                <a:tc>
                  <a:txBody>
                    <a:bodyPr/>
                    <a:lstStyle/>
                    <a:p>
                      <a:pPr lvl="0" algn="l">
                        <a:buNone/>
                      </a:pPr>
                      <a:r>
                        <a:rPr lang="en-US" sz="1400" b="1" i="0" u="none" strike="noStrike" noProof="0" dirty="0">
                          <a:solidFill>
                            <a:srgbClr val="000000"/>
                          </a:solidFill>
                          <a:latin typeface="Century Gothic"/>
                        </a:rPr>
                        <a:t>Standby </a:t>
                      </a:r>
                      <a:r>
                        <a:rPr lang="en-US" sz="1400" b="1" i="0" u="none" strike="noStrike" noProof="0" dirty="0" err="1">
                          <a:solidFill>
                            <a:srgbClr val="000000"/>
                          </a:solidFill>
                          <a:latin typeface="Century Gothic"/>
                        </a:rPr>
                        <a:t>NameNode</a:t>
                      </a:r>
                      <a:endParaRPr lang="en-US" sz="1400" b="1" dirty="0" err="1"/>
                    </a:p>
                  </a:txBody>
                  <a:tcPr/>
                </a:tc>
                <a:tc>
                  <a:txBody>
                    <a:bodyPr/>
                    <a:lstStyle/>
                    <a:p>
                      <a:pPr lvl="0" algn="l">
                        <a:buNone/>
                      </a:pPr>
                      <a:r>
                        <a:rPr lang="en-US" sz="1400" b="0" i="0" u="none" strike="noStrike" noProof="0" dirty="0">
                          <a:solidFill>
                            <a:srgbClr val="000000"/>
                          </a:solidFill>
                          <a:latin typeface="Century Gothic"/>
                        </a:rPr>
                        <a:t>Provides redundancy and supports high availability (HA)</a:t>
                      </a:r>
                      <a:endParaRPr lang="en-US" sz="1400" dirty="0"/>
                    </a:p>
                  </a:txBody>
                  <a:tcPr/>
                </a:tc>
                <a:extLst>
                  <a:ext uri="{0D108BD9-81ED-4DB2-BD59-A6C34878D82A}">
                    <a16:rowId xmlns:a16="http://schemas.microsoft.com/office/drawing/2014/main" val="1517746778"/>
                  </a:ext>
                </a:extLst>
              </a:tr>
              <a:tr h="370840">
                <a:tc>
                  <a:txBody>
                    <a:bodyPr/>
                    <a:lstStyle/>
                    <a:p>
                      <a:pPr lvl="0" algn="l">
                        <a:buNone/>
                      </a:pPr>
                      <a:r>
                        <a:rPr lang="en-US" sz="1400" b="1" i="0" u="none" strike="noStrike" noProof="0" dirty="0">
                          <a:solidFill>
                            <a:srgbClr val="000000"/>
                          </a:solidFill>
                          <a:latin typeface="Century Gothic"/>
                        </a:rPr>
                        <a:t>Operability</a:t>
                      </a:r>
                      <a:endParaRPr lang="en-US" sz="1400" b="1" dirty="0"/>
                    </a:p>
                  </a:txBody>
                  <a:tcPr/>
                </a:tc>
                <a:tc>
                  <a:txBody>
                    <a:bodyPr/>
                    <a:lstStyle/>
                    <a:p>
                      <a:pPr lvl="0" algn="l">
                        <a:buNone/>
                      </a:pPr>
                      <a:r>
                        <a:rPr lang="en-US" sz="1400" b="0" i="0" u="none" strike="noStrike" noProof="0" dirty="0">
                          <a:solidFill>
                            <a:srgbClr val="000000"/>
                          </a:solidFill>
                          <a:latin typeface="Century Gothic"/>
                        </a:rPr>
                        <a:t>HDFS requires minimal operator intervention, allowing a single operator to maintain a cluster of 1000s of nodes</a:t>
                      </a:r>
                      <a:endParaRPr lang="en-US" sz="1400"/>
                    </a:p>
                  </a:txBody>
                  <a:tcPr/>
                </a:tc>
                <a:extLst>
                  <a:ext uri="{0D108BD9-81ED-4DB2-BD59-A6C34878D82A}">
                    <a16:rowId xmlns:a16="http://schemas.microsoft.com/office/drawing/2014/main" val="2257858083"/>
                  </a:ext>
                </a:extLst>
              </a:tr>
            </a:tbl>
          </a:graphicData>
        </a:graphic>
      </p:graphicFrame>
    </p:spTree>
    <p:extLst>
      <p:ext uri="{BB962C8B-B14F-4D97-AF65-F5344CB8AC3E}">
        <p14:creationId xmlns:p14="http://schemas.microsoft.com/office/powerpoint/2010/main" val="3782782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 Boardroom</vt:lpstr>
      <vt:lpstr>H1-B Project</vt:lpstr>
      <vt:lpstr>What is Big Data ?</vt:lpstr>
      <vt:lpstr>Examples of Big Data</vt:lpstr>
      <vt:lpstr>Categories of Big Data</vt:lpstr>
      <vt:lpstr>Characteristics of Big Data</vt:lpstr>
      <vt:lpstr>Importance of Big Data</vt:lpstr>
      <vt:lpstr>Apache Hadoop</vt:lpstr>
      <vt:lpstr>Hadoop Ecosystem</vt:lpstr>
      <vt:lpstr>HDFS – Hadoop Distributed File System</vt:lpstr>
      <vt:lpstr>HDFS Architecture</vt:lpstr>
      <vt:lpstr>YARN- Yet Another Resource Negotiator</vt:lpstr>
      <vt:lpstr>MapReduce</vt:lpstr>
      <vt:lpstr>Three Phases of MapReduce</vt:lpstr>
      <vt:lpstr>A Word Count Example of MapReduce</vt:lpstr>
      <vt:lpstr>A Word Count Example of MapReduce</vt:lpstr>
      <vt:lpstr>Apache Hive</vt:lpstr>
      <vt:lpstr>Apache Hive Architecture</vt:lpstr>
      <vt:lpstr>Apache Hive Architecture</vt:lpstr>
      <vt:lpstr>Apache PIG</vt:lpstr>
      <vt:lpstr>Apache Pig Architecture</vt:lpstr>
      <vt:lpstr>Apache Pig Architecture</vt:lpstr>
      <vt:lpstr>Other Hadoop Tools</vt:lpstr>
      <vt:lpstr>Project Prerequisites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17</cp:revision>
  <dcterms:created xsi:type="dcterms:W3CDTF">2014-09-12T02:10:31Z</dcterms:created>
  <dcterms:modified xsi:type="dcterms:W3CDTF">2017-10-25T13:00:27Z</dcterms:modified>
</cp:coreProperties>
</file>