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C05916-F687-41A0-AA54-B08F347A045A}" v="65" dt="2019-07-30T14:17:28.8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7/30/2019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29725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9056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5682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16238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7/30/2019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28515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90568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1355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6753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70425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7/30/2019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0462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7/30/2019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07646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7/30/2019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01446379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3" r:id="rId5"/>
    <p:sldLayoutId id="2147483749" r:id="rId6"/>
    <p:sldLayoutId id="2147483750" r:id="rId7"/>
    <p:sldLayoutId id="2147483740" r:id="rId8"/>
    <p:sldLayoutId id="2147483741" r:id="rId9"/>
    <p:sldLayoutId id="2147483742" r:id="rId10"/>
    <p:sldLayoutId id="2147483744"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1C3DBB-B576-4920-ADCF-8C882FE51D27}"/>
              </a:ext>
            </a:extLst>
          </p:cNvPr>
          <p:cNvPicPr>
            <a:picLocks noChangeAspect="1"/>
          </p:cNvPicPr>
          <p:nvPr/>
        </p:nvPicPr>
        <p:blipFill rotWithShape="1">
          <a:blip r:embed="rId2"/>
          <a:srcRect l="24737" r="1819" b="-1"/>
          <a:stretch/>
        </p:blipFill>
        <p:spPr>
          <a:xfrm>
            <a:off x="4646383" y="10"/>
            <a:ext cx="7545616"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977" y="164592"/>
            <a:ext cx="4334256" cy="652881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94CC7C56-0259-4586-8DE9-58B5C4CB1E8C}"/>
              </a:ext>
            </a:extLst>
          </p:cNvPr>
          <p:cNvSpPr>
            <a:spLocks noGrp="1"/>
          </p:cNvSpPr>
          <p:nvPr>
            <p:ph type="ctrTitle"/>
          </p:nvPr>
        </p:nvSpPr>
        <p:spPr>
          <a:xfrm>
            <a:off x="466524" y="1340361"/>
            <a:ext cx="3729162" cy="3341700"/>
          </a:xfrm>
        </p:spPr>
        <p:txBody>
          <a:bodyPr>
            <a:normAutofit/>
          </a:bodyPr>
          <a:lstStyle/>
          <a:p>
            <a:r>
              <a:rPr lang="en-US" sz="3600" dirty="0">
                <a:solidFill>
                  <a:schemeClr val="tx1"/>
                </a:solidFill>
              </a:rPr>
              <a:t>Python</a:t>
            </a:r>
            <a:br>
              <a:rPr lang="en-US" sz="3600" dirty="0">
                <a:solidFill>
                  <a:schemeClr val="tx1"/>
                </a:solidFill>
              </a:rPr>
            </a:br>
            <a:endParaRPr lang="en-US" sz="3600" dirty="0">
              <a:solidFill>
                <a:schemeClr val="tx1"/>
              </a:solidFill>
            </a:endParaRPr>
          </a:p>
        </p:txBody>
      </p:sp>
    </p:spTree>
    <p:extLst>
      <p:ext uri="{BB962C8B-B14F-4D97-AF65-F5344CB8AC3E}">
        <p14:creationId xmlns:p14="http://schemas.microsoft.com/office/powerpoint/2010/main" val="41179588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4D82B-F00F-4170-94F6-CB9027598821}"/>
              </a:ext>
            </a:extLst>
          </p:cNvPr>
          <p:cNvSpPr>
            <a:spLocks noGrp="1"/>
          </p:cNvSpPr>
          <p:nvPr>
            <p:ph type="title"/>
          </p:nvPr>
        </p:nvSpPr>
        <p:spPr/>
        <p:txBody>
          <a:bodyPr/>
          <a:lstStyle/>
          <a:p>
            <a:r>
              <a:rPr lang="en-US" dirty="0"/>
              <a:t>Create </a:t>
            </a:r>
            <a:r>
              <a:rPr lang="en-US" dirty="0" err="1"/>
              <a:t>Conda</a:t>
            </a:r>
            <a:r>
              <a:rPr lang="en-US" dirty="0"/>
              <a:t> Environment</a:t>
            </a:r>
          </a:p>
        </p:txBody>
      </p:sp>
      <p:sp>
        <p:nvSpPr>
          <p:cNvPr id="3" name="Content Placeholder 2">
            <a:extLst>
              <a:ext uri="{FF2B5EF4-FFF2-40B4-BE49-F238E27FC236}">
                <a16:creationId xmlns:a16="http://schemas.microsoft.com/office/drawing/2014/main" id="{8550CA18-F9C1-4278-8533-3159F5B599EB}"/>
              </a:ext>
            </a:extLst>
          </p:cNvPr>
          <p:cNvSpPr>
            <a:spLocks noGrp="1"/>
          </p:cNvSpPr>
          <p:nvPr>
            <p:ph idx="1"/>
          </p:nvPr>
        </p:nvSpPr>
        <p:spPr/>
        <p:txBody>
          <a:bodyPr/>
          <a:lstStyle/>
          <a:p>
            <a:r>
              <a:rPr lang="en-US" dirty="0"/>
              <a:t>Check </a:t>
            </a:r>
            <a:r>
              <a:rPr lang="en-US" dirty="0" err="1"/>
              <a:t>conda</a:t>
            </a:r>
            <a:r>
              <a:rPr lang="en-US" dirty="0"/>
              <a:t> version</a:t>
            </a:r>
          </a:p>
          <a:p>
            <a:pPr lvl="1"/>
            <a:r>
              <a:rPr lang="en-US" dirty="0" err="1"/>
              <a:t>Conda</a:t>
            </a:r>
            <a:r>
              <a:rPr lang="en-US" dirty="0"/>
              <a:t> –version</a:t>
            </a:r>
          </a:p>
          <a:p>
            <a:r>
              <a:rPr lang="en-US" dirty="0"/>
              <a:t>PATH Variable explanation</a:t>
            </a:r>
          </a:p>
          <a:p>
            <a:r>
              <a:rPr lang="en-US" dirty="0" err="1"/>
              <a:t>conda</a:t>
            </a:r>
            <a:r>
              <a:rPr lang="en-US" dirty="0"/>
              <a:t> create -n </a:t>
            </a:r>
            <a:r>
              <a:rPr lang="en-US" dirty="0" err="1"/>
              <a:t>PythonData</a:t>
            </a:r>
            <a:r>
              <a:rPr lang="en-US" dirty="0"/>
              <a:t> python=3.6 anaconda</a:t>
            </a:r>
          </a:p>
          <a:p>
            <a:r>
              <a:rPr lang="en-US" dirty="0"/>
              <a:t>source activate </a:t>
            </a:r>
            <a:r>
              <a:rPr lang="en-US" dirty="0" err="1"/>
              <a:t>PythonData</a:t>
            </a:r>
            <a:endParaRPr lang="en-US" dirty="0"/>
          </a:p>
          <a:p>
            <a:r>
              <a:rPr lang="en-US" dirty="0"/>
              <a:t>python –version</a:t>
            </a:r>
          </a:p>
          <a:p>
            <a:r>
              <a:rPr lang="en-US" dirty="0"/>
              <a:t>Source deactivate</a:t>
            </a:r>
          </a:p>
          <a:p>
            <a:endParaRPr lang="en-US" dirty="0"/>
          </a:p>
        </p:txBody>
      </p:sp>
    </p:spTree>
    <p:extLst>
      <p:ext uri="{BB962C8B-B14F-4D97-AF65-F5344CB8AC3E}">
        <p14:creationId xmlns:p14="http://schemas.microsoft.com/office/powerpoint/2010/main" val="2004212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C767-D703-466B-9742-BE6CDCF26086}"/>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CEA5A5EC-786D-4CF0-967C-1FE04D9BC89E}"/>
              </a:ext>
            </a:extLst>
          </p:cNvPr>
          <p:cNvSpPr>
            <a:spLocks noGrp="1"/>
          </p:cNvSpPr>
          <p:nvPr>
            <p:ph idx="1"/>
          </p:nvPr>
        </p:nvSpPr>
        <p:spPr/>
        <p:txBody>
          <a:bodyPr>
            <a:normAutofit fontScale="25000" lnSpcReduction="20000"/>
          </a:bodyPr>
          <a:lstStyle/>
          <a:p>
            <a:pPr marL="0" indent="0">
              <a:buNone/>
            </a:pPr>
            <a:r>
              <a:rPr lang="en-US" sz="8000" dirty="0"/>
              <a:t># Creates a variable with a string "Frankfurter"</a:t>
            </a:r>
          </a:p>
          <a:p>
            <a:pPr marL="0" indent="0">
              <a:buNone/>
            </a:pPr>
            <a:r>
              <a:rPr lang="en-US" sz="8000" dirty="0"/>
              <a:t>title = "Frankfurter“</a:t>
            </a:r>
          </a:p>
          <a:p>
            <a:pPr marL="0" indent="0">
              <a:buNone/>
            </a:pPr>
            <a:endParaRPr lang="en-US" sz="8000" dirty="0"/>
          </a:p>
          <a:p>
            <a:pPr marL="0" indent="0">
              <a:buNone/>
            </a:pPr>
            <a:r>
              <a:rPr lang="en-US" sz="8000" dirty="0"/>
              <a:t># Creates a variable with an integer 80</a:t>
            </a:r>
          </a:p>
          <a:p>
            <a:pPr marL="0" indent="0">
              <a:buNone/>
            </a:pPr>
            <a:r>
              <a:rPr lang="en-US" sz="8000" dirty="0"/>
              <a:t>years = 80</a:t>
            </a:r>
          </a:p>
          <a:p>
            <a:pPr marL="0" indent="0">
              <a:buNone/>
            </a:pPr>
            <a:endParaRPr lang="en-US" sz="8000" dirty="0"/>
          </a:p>
          <a:p>
            <a:pPr marL="0" indent="0">
              <a:buNone/>
            </a:pPr>
            <a:r>
              <a:rPr lang="en-US" sz="8000" dirty="0"/>
              <a:t># Creates a variable with the </a:t>
            </a:r>
            <a:r>
              <a:rPr lang="en-US" sz="8000" dirty="0" err="1"/>
              <a:t>boolean</a:t>
            </a:r>
            <a:r>
              <a:rPr lang="en-US" sz="8000" dirty="0"/>
              <a:t> value of True</a:t>
            </a:r>
          </a:p>
          <a:p>
            <a:pPr marL="0" indent="0">
              <a:buNone/>
            </a:pPr>
            <a:r>
              <a:rPr lang="en-US" sz="8000" dirty="0" err="1"/>
              <a:t>expert_status</a:t>
            </a:r>
            <a:r>
              <a:rPr lang="en-US" sz="8000" dirty="0"/>
              <a:t> = True</a:t>
            </a:r>
          </a:p>
          <a:p>
            <a:pPr marL="0" indent="0">
              <a:buNone/>
            </a:pPr>
            <a:endParaRPr lang="en-US" sz="8000" dirty="0"/>
          </a:p>
          <a:p>
            <a:pPr marL="0" indent="0">
              <a:buNone/>
            </a:pPr>
            <a:r>
              <a:rPr lang="en-US" sz="8000" dirty="0"/>
              <a:t># Prints a statement adding the variable</a:t>
            </a:r>
          </a:p>
          <a:p>
            <a:pPr marL="0" indent="0">
              <a:buNone/>
            </a:pPr>
            <a:r>
              <a:rPr lang="en-US" sz="8000" dirty="0"/>
              <a:t>print("Nick is a professional " + title)</a:t>
            </a:r>
          </a:p>
          <a:p>
            <a:endParaRPr lang="en-US" sz="8000" dirty="0"/>
          </a:p>
          <a:p>
            <a:endParaRPr lang="en-US" sz="8000" dirty="0"/>
          </a:p>
          <a:p>
            <a:endParaRPr lang="en-US" sz="8000" dirty="0"/>
          </a:p>
        </p:txBody>
      </p:sp>
    </p:spTree>
    <p:extLst>
      <p:ext uri="{BB962C8B-B14F-4D97-AF65-F5344CB8AC3E}">
        <p14:creationId xmlns:p14="http://schemas.microsoft.com/office/powerpoint/2010/main" val="2336386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1113-D52E-4497-9ED5-38E64CD4CB67}"/>
              </a:ext>
            </a:extLst>
          </p:cNvPr>
          <p:cNvSpPr>
            <a:spLocks noGrp="1"/>
          </p:cNvSpPr>
          <p:nvPr>
            <p:ph type="title"/>
          </p:nvPr>
        </p:nvSpPr>
        <p:spPr/>
        <p:txBody>
          <a:bodyPr/>
          <a:lstStyle/>
          <a:p>
            <a:r>
              <a:rPr lang="en-US" dirty="0"/>
              <a:t>Variables(</a:t>
            </a:r>
            <a:r>
              <a:rPr lang="en-US" dirty="0" err="1"/>
              <a:t>cont</a:t>
            </a:r>
            <a:r>
              <a:rPr lang="en-US" dirty="0"/>
              <a:t>)</a:t>
            </a:r>
          </a:p>
        </p:txBody>
      </p:sp>
      <p:sp>
        <p:nvSpPr>
          <p:cNvPr id="3" name="Content Placeholder 2">
            <a:extLst>
              <a:ext uri="{FF2B5EF4-FFF2-40B4-BE49-F238E27FC236}">
                <a16:creationId xmlns:a16="http://schemas.microsoft.com/office/drawing/2014/main" id="{85F65F66-BF28-4ADA-99DA-FFE3055B6AD1}"/>
              </a:ext>
            </a:extLst>
          </p:cNvPr>
          <p:cNvSpPr>
            <a:spLocks noGrp="1"/>
          </p:cNvSpPr>
          <p:nvPr>
            <p:ph idx="1"/>
          </p:nvPr>
        </p:nvSpPr>
        <p:spPr/>
        <p:txBody>
          <a:bodyPr>
            <a:normAutofit/>
          </a:bodyPr>
          <a:lstStyle/>
          <a:p>
            <a:pPr marL="0" indent="0">
              <a:buNone/>
            </a:pPr>
            <a:r>
              <a:rPr lang="en-US" dirty="0"/>
              <a:t># Convert the integer years into a string and prints</a:t>
            </a:r>
          </a:p>
          <a:p>
            <a:pPr marL="0" indent="0">
              <a:buNone/>
            </a:pPr>
            <a:r>
              <a:rPr lang="en-US" dirty="0"/>
              <a:t>print("He has been coding for " + str(years) + " years")</a:t>
            </a:r>
          </a:p>
          <a:p>
            <a:pPr marL="0" indent="0">
              <a:buNone/>
            </a:pPr>
            <a:endParaRPr lang="en-US" dirty="0"/>
          </a:p>
          <a:p>
            <a:pPr marL="0" indent="0">
              <a:buNone/>
            </a:pPr>
            <a:r>
              <a:rPr lang="en-US" dirty="0"/>
              <a:t># Converts a </a:t>
            </a:r>
            <a:r>
              <a:rPr lang="en-US" dirty="0" err="1"/>
              <a:t>boolean</a:t>
            </a:r>
            <a:r>
              <a:rPr lang="en-US" dirty="0"/>
              <a:t> into a string and prints</a:t>
            </a:r>
          </a:p>
          <a:p>
            <a:pPr marL="0" indent="0">
              <a:buNone/>
            </a:pPr>
            <a:r>
              <a:rPr lang="en-US" dirty="0"/>
              <a:t>print("Expert status: " + str(</a:t>
            </a:r>
            <a:r>
              <a:rPr lang="en-US" dirty="0" err="1"/>
              <a:t>expert_status</a:t>
            </a:r>
            <a:r>
              <a:rPr lang="en-US" dirty="0"/>
              <a:t>))</a:t>
            </a:r>
          </a:p>
          <a:p>
            <a:pPr marL="0" indent="0">
              <a:buNone/>
            </a:pPr>
            <a:endParaRPr lang="en-US" dirty="0"/>
          </a:p>
          <a:p>
            <a:pPr marL="0" indent="0">
              <a:buNone/>
            </a:pPr>
            <a:r>
              <a:rPr lang="en-US" dirty="0"/>
              <a:t># An f-string accepts all data types without conversion</a:t>
            </a:r>
          </a:p>
          <a:p>
            <a:pPr marL="0" indent="0">
              <a:buNone/>
            </a:pPr>
            <a:r>
              <a:rPr lang="en-US" dirty="0"/>
              <a:t>print(</a:t>
            </a:r>
            <a:r>
              <a:rPr lang="en-US" dirty="0" err="1"/>
              <a:t>f"Expert</a:t>
            </a:r>
            <a:r>
              <a:rPr lang="en-US" dirty="0"/>
              <a:t> status: {</a:t>
            </a:r>
            <a:r>
              <a:rPr lang="en-US" dirty="0" err="1"/>
              <a:t>expert_status</a:t>
            </a:r>
            <a:r>
              <a:rPr lang="en-US" dirty="0"/>
              <a:t>}")</a:t>
            </a:r>
          </a:p>
          <a:p>
            <a:endParaRPr lang="en-US" dirty="0"/>
          </a:p>
        </p:txBody>
      </p:sp>
    </p:spTree>
    <p:extLst>
      <p:ext uri="{BB962C8B-B14F-4D97-AF65-F5344CB8AC3E}">
        <p14:creationId xmlns:p14="http://schemas.microsoft.com/office/powerpoint/2010/main" val="971812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9F41-DFB7-4794-99A2-3218AA234616}"/>
              </a:ext>
            </a:extLst>
          </p:cNvPr>
          <p:cNvSpPr>
            <a:spLocks noGrp="1"/>
          </p:cNvSpPr>
          <p:nvPr>
            <p:ph type="title"/>
          </p:nvPr>
        </p:nvSpPr>
        <p:spPr/>
        <p:txBody>
          <a:bodyPr/>
          <a:lstStyle/>
          <a:p>
            <a:r>
              <a:rPr lang="en-US" b="1" dirty="0"/>
              <a:t>Hello Variable World! (0:10)</a:t>
            </a:r>
            <a:endParaRPr lang="en-US" dirty="0"/>
          </a:p>
        </p:txBody>
      </p:sp>
      <p:sp>
        <p:nvSpPr>
          <p:cNvPr id="3" name="Content Placeholder 2">
            <a:extLst>
              <a:ext uri="{FF2B5EF4-FFF2-40B4-BE49-F238E27FC236}">
                <a16:creationId xmlns:a16="http://schemas.microsoft.com/office/drawing/2014/main" id="{5ED53965-76A9-4E59-851F-B66CFFD1CC4E}"/>
              </a:ext>
            </a:extLst>
          </p:cNvPr>
          <p:cNvSpPr>
            <a:spLocks noGrp="1"/>
          </p:cNvSpPr>
          <p:nvPr>
            <p:ph idx="1"/>
          </p:nvPr>
        </p:nvSpPr>
        <p:spPr/>
        <p:txBody>
          <a:bodyPr/>
          <a:lstStyle/>
          <a:p>
            <a:r>
              <a:rPr lang="en-US" dirty="0"/>
              <a:t>Instructions</a:t>
            </a:r>
          </a:p>
          <a:p>
            <a:pPr lvl="1"/>
            <a:r>
              <a:rPr lang="en-US" dirty="0"/>
              <a:t>Create two variables called name and country that will hold strings.</a:t>
            </a:r>
          </a:p>
          <a:p>
            <a:pPr lvl="1"/>
            <a:r>
              <a:rPr lang="en-US" dirty="0"/>
              <a:t>Create two variables called age and </a:t>
            </a:r>
            <a:r>
              <a:rPr lang="en-US" dirty="0" err="1"/>
              <a:t>hourly_wage</a:t>
            </a:r>
            <a:r>
              <a:rPr lang="en-US" dirty="0"/>
              <a:t> that will hold integers.</a:t>
            </a:r>
          </a:p>
          <a:p>
            <a:pPr lvl="1"/>
            <a:r>
              <a:rPr lang="en-US" dirty="0"/>
              <a:t>Create a variable called satisfied which will hold a </a:t>
            </a:r>
            <a:r>
              <a:rPr lang="en-US" dirty="0" err="1"/>
              <a:t>boolean</a:t>
            </a:r>
            <a:r>
              <a:rPr lang="en-US" dirty="0"/>
              <a:t>.</a:t>
            </a:r>
          </a:p>
          <a:p>
            <a:pPr lvl="1"/>
            <a:r>
              <a:rPr lang="en-US" dirty="0"/>
              <a:t>Create a variable called </a:t>
            </a:r>
            <a:r>
              <a:rPr lang="en-US" dirty="0" err="1"/>
              <a:t>daily_wage</a:t>
            </a:r>
            <a:r>
              <a:rPr lang="en-US" dirty="0"/>
              <a:t> that will hold the value of </a:t>
            </a:r>
            <a:r>
              <a:rPr lang="en-US" dirty="0" err="1"/>
              <a:t>hourly_wage</a:t>
            </a:r>
            <a:r>
              <a:rPr lang="en-US" dirty="0"/>
              <a:t> multiplied by 8.</a:t>
            </a:r>
          </a:p>
          <a:p>
            <a:pPr lvl="1"/>
            <a:r>
              <a:rPr lang="en-US" dirty="0"/>
              <a:t>Print out statements using all of the above variables to the console.</a:t>
            </a:r>
          </a:p>
        </p:txBody>
      </p:sp>
    </p:spTree>
    <p:extLst>
      <p:ext uri="{BB962C8B-B14F-4D97-AF65-F5344CB8AC3E}">
        <p14:creationId xmlns:p14="http://schemas.microsoft.com/office/powerpoint/2010/main" val="290869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AAA8-6AB8-4459-B68E-5783497CA923}"/>
              </a:ext>
            </a:extLst>
          </p:cNvPr>
          <p:cNvSpPr>
            <a:spLocks noGrp="1"/>
          </p:cNvSpPr>
          <p:nvPr>
            <p:ph type="title"/>
          </p:nvPr>
        </p:nvSpPr>
        <p:spPr/>
        <p:txBody>
          <a:bodyPr/>
          <a:lstStyle/>
          <a:p>
            <a:r>
              <a:rPr lang="en-US" dirty="0"/>
              <a:t>Inputs</a:t>
            </a:r>
          </a:p>
        </p:txBody>
      </p:sp>
      <p:sp>
        <p:nvSpPr>
          <p:cNvPr id="3" name="Content Placeholder 2">
            <a:extLst>
              <a:ext uri="{FF2B5EF4-FFF2-40B4-BE49-F238E27FC236}">
                <a16:creationId xmlns:a16="http://schemas.microsoft.com/office/drawing/2014/main" id="{C75EA7B8-6BB1-4A5F-89D6-C4FD6F699739}"/>
              </a:ext>
            </a:extLst>
          </p:cNvPr>
          <p:cNvSpPr>
            <a:spLocks noGrp="1"/>
          </p:cNvSpPr>
          <p:nvPr>
            <p:ph idx="1"/>
          </p:nvPr>
        </p:nvSpPr>
        <p:spPr/>
        <p:txBody>
          <a:bodyPr>
            <a:normAutofit fontScale="25000" lnSpcReduction="20000"/>
          </a:bodyPr>
          <a:lstStyle/>
          <a:p>
            <a:pPr marL="0" indent="0">
              <a:buNone/>
            </a:pPr>
            <a:endParaRPr lang="en-US" dirty="0"/>
          </a:p>
          <a:p>
            <a:pPr marL="0" indent="0">
              <a:buNone/>
            </a:pPr>
            <a:r>
              <a:rPr lang="en-US" sz="8000" dirty="0"/>
              <a:t># Collects the user's input for the prompt "What is your name?"</a:t>
            </a:r>
          </a:p>
          <a:p>
            <a:pPr marL="0" indent="0">
              <a:buNone/>
            </a:pPr>
            <a:r>
              <a:rPr lang="en-US" sz="8000" dirty="0"/>
              <a:t>name = input("What is your name? ")</a:t>
            </a:r>
          </a:p>
          <a:p>
            <a:pPr marL="0" indent="0">
              <a:buNone/>
            </a:pPr>
            <a:endParaRPr lang="en-US" sz="8000" dirty="0"/>
          </a:p>
          <a:p>
            <a:pPr marL="0" indent="0">
              <a:buNone/>
            </a:pPr>
            <a:r>
              <a:rPr lang="en-US" sz="8000" dirty="0"/>
              <a:t># Collects the user's input for the prompt "How old are you?" and converts the string to an integer.</a:t>
            </a:r>
          </a:p>
          <a:p>
            <a:pPr marL="0" indent="0">
              <a:buNone/>
            </a:pPr>
            <a:r>
              <a:rPr lang="en-US" sz="8000" dirty="0"/>
              <a:t>age = int(input("How old are you? "))</a:t>
            </a:r>
          </a:p>
          <a:p>
            <a:pPr marL="0" indent="0">
              <a:buNone/>
            </a:pPr>
            <a:endParaRPr lang="en-US" sz="8000" dirty="0"/>
          </a:p>
          <a:p>
            <a:pPr marL="0" indent="0">
              <a:buNone/>
            </a:pPr>
            <a:r>
              <a:rPr lang="en-US" sz="8000" dirty="0"/>
              <a:t># Collects the user's input for the prompt "Is input truthy?" and converts it to a </a:t>
            </a:r>
            <a:r>
              <a:rPr lang="en-US" sz="8000" dirty="0" err="1"/>
              <a:t>boolean</a:t>
            </a:r>
            <a:r>
              <a:rPr lang="en-US" sz="8000" dirty="0"/>
              <a:t>. Note that non-zero,</a:t>
            </a:r>
          </a:p>
          <a:p>
            <a:pPr marL="0" indent="0">
              <a:buNone/>
            </a:pPr>
            <a:r>
              <a:rPr lang="en-US" sz="8000" dirty="0"/>
              <a:t>#   non-empty objects are truth-y.</a:t>
            </a:r>
          </a:p>
          <a:p>
            <a:pPr marL="0" indent="0">
              <a:buNone/>
            </a:pPr>
            <a:r>
              <a:rPr lang="en-US" sz="8000" dirty="0" err="1"/>
              <a:t>trueOrFalse</a:t>
            </a:r>
            <a:r>
              <a:rPr lang="en-US" sz="8000" dirty="0"/>
              <a:t> = bool(input("Is the input truthy? "))</a:t>
            </a:r>
          </a:p>
          <a:p>
            <a:pPr marL="0" indent="0">
              <a:buNone/>
            </a:pPr>
            <a:endParaRPr lang="en-US" sz="8000" dirty="0"/>
          </a:p>
        </p:txBody>
      </p:sp>
    </p:spTree>
    <p:extLst>
      <p:ext uri="{BB962C8B-B14F-4D97-AF65-F5344CB8AC3E}">
        <p14:creationId xmlns:p14="http://schemas.microsoft.com/office/powerpoint/2010/main" val="227957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FF60-0C44-4F63-9649-487B2E714620}"/>
              </a:ext>
            </a:extLst>
          </p:cNvPr>
          <p:cNvSpPr>
            <a:spLocks noGrp="1"/>
          </p:cNvSpPr>
          <p:nvPr>
            <p:ph type="title"/>
          </p:nvPr>
        </p:nvSpPr>
        <p:spPr/>
        <p:txBody>
          <a:bodyPr/>
          <a:lstStyle/>
          <a:p>
            <a:r>
              <a:rPr lang="en-US" dirty="0"/>
              <a:t>Inputs</a:t>
            </a:r>
          </a:p>
        </p:txBody>
      </p:sp>
      <p:sp>
        <p:nvSpPr>
          <p:cNvPr id="3" name="Content Placeholder 2">
            <a:extLst>
              <a:ext uri="{FF2B5EF4-FFF2-40B4-BE49-F238E27FC236}">
                <a16:creationId xmlns:a16="http://schemas.microsoft.com/office/drawing/2014/main" id="{5BD10C41-4408-4216-967C-5753E945A8B8}"/>
              </a:ext>
            </a:extLst>
          </p:cNvPr>
          <p:cNvSpPr>
            <a:spLocks noGrp="1"/>
          </p:cNvSpPr>
          <p:nvPr>
            <p:ph idx="1"/>
          </p:nvPr>
        </p:nvSpPr>
        <p:spPr/>
        <p:txBody>
          <a:bodyPr/>
          <a:lstStyle/>
          <a:p>
            <a:pPr marL="0" indent="0">
              <a:buNone/>
            </a:pPr>
            <a:r>
              <a:rPr lang="en-US" dirty="0"/>
              <a:t># Creates three print statements that to respond with the output.</a:t>
            </a:r>
          </a:p>
          <a:p>
            <a:pPr marL="0" indent="0">
              <a:buNone/>
            </a:pPr>
            <a:endParaRPr lang="en-US" dirty="0"/>
          </a:p>
          <a:p>
            <a:pPr marL="0" indent="0">
              <a:buNone/>
            </a:pPr>
            <a:r>
              <a:rPr lang="en-US" dirty="0"/>
              <a:t>print("My name is " + str(name))</a:t>
            </a:r>
          </a:p>
          <a:p>
            <a:pPr marL="0" indent="0">
              <a:buNone/>
            </a:pPr>
            <a:endParaRPr lang="en-US" dirty="0"/>
          </a:p>
          <a:p>
            <a:pPr marL="0" indent="0">
              <a:buNone/>
            </a:pPr>
            <a:r>
              <a:rPr lang="en-US" dirty="0"/>
              <a:t>print("I will be " + str(age + 1) + " next year.")</a:t>
            </a:r>
          </a:p>
          <a:p>
            <a:pPr marL="0" indent="0">
              <a:buNone/>
            </a:pPr>
            <a:endParaRPr lang="en-US" dirty="0"/>
          </a:p>
          <a:p>
            <a:pPr marL="0" indent="0">
              <a:buNone/>
            </a:pPr>
            <a:r>
              <a:rPr lang="en-US" dirty="0"/>
              <a:t>print("The input was converted to " + str(</a:t>
            </a:r>
            <a:r>
              <a:rPr lang="en-US" dirty="0" err="1"/>
              <a:t>trueOrFalse</a:t>
            </a:r>
            <a:r>
              <a:rPr lang="en-US" dirty="0"/>
              <a:t>))</a:t>
            </a:r>
          </a:p>
          <a:p>
            <a:pPr marL="0" indent="0">
              <a:buNone/>
            </a:pPr>
            <a:endParaRPr lang="en-US" dirty="0"/>
          </a:p>
        </p:txBody>
      </p:sp>
    </p:spTree>
    <p:extLst>
      <p:ext uri="{BB962C8B-B14F-4D97-AF65-F5344CB8AC3E}">
        <p14:creationId xmlns:p14="http://schemas.microsoft.com/office/powerpoint/2010/main" val="1548424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3EAC-293D-483B-A683-95EDC13486D2}"/>
              </a:ext>
            </a:extLst>
          </p:cNvPr>
          <p:cNvSpPr>
            <a:spLocks noGrp="1"/>
          </p:cNvSpPr>
          <p:nvPr>
            <p:ph type="title"/>
          </p:nvPr>
        </p:nvSpPr>
        <p:spPr/>
        <p:txBody>
          <a:bodyPr/>
          <a:lstStyle/>
          <a:p>
            <a:r>
              <a:rPr lang="en-US" b="1" dirty="0"/>
              <a:t>Down To Input (0:07)</a:t>
            </a:r>
            <a:endParaRPr lang="en-US" dirty="0"/>
          </a:p>
        </p:txBody>
      </p:sp>
      <p:sp>
        <p:nvSpPr>
          <p:cNvPr id="3" name="Content Placeholder 2">
            <a:extLst>
              <a:ext uri="{FF2B5EF4-FFF2-40B4-BE49-F238E27FC236}">
                <a16:creationId xmlns:a16="http://schemas.microsoft.com/office/drawing/2014/main" id="{E4D0F6E0-6787-44CF-93CA-2B7F0074EC51}"/>
              </a:ext>
            </a:extLst>
          </p:cNvPr>
          <p:cNvSpPr>
            <a:spLocks noGrp="1"/>
          </p:cNvSpPr>
          <p:nvPr>
            <p:ph idx="1"/>
          </p:nvPr>
        </p:nvSpPr>
        <p:spPr/>
        <p:txBody>
          <a:bodyPr/>
          <a:lstStyle/>
          <a:p>
            <a:r>
              <a:rPr lang="en-US" dirty="0"/>
              <a:t>Instructions:</a:t>
            </a:r>
          </a:p>
          <a:p>
            <a:pPr lvl="1"/>
            <a:r>
              <a:rPr lang="en-US" dirty="0"/>
              <a:t>Create two different variables that will take the input of your first name and your neighbor's first name.</a:t>
            </a:r>
          </a:p>
          <a:p>
            <a:pPr lvl="1"/>
            <a:r>
              <a:rPr lang="en-US" dirty="0"/>
              <a:t>Create two more inputs that will ask how many months each of you has been coding.</a:t>
            </a:r>
          </a:p>
          <a:p>
            <a:pPr lvl="1"/>
            <a:r>
              <a:rPr lang="en-US" dirty="0"/>
              <a:t>Finally, display a result with both your names and the total amount of months coding.</a:t>
            </a:r>
          </a:p>
        </p:txBody>
      </p:sp>
    </p:spTree>
    <p:extLst>
      <p:ext uri="{BB962C8B-B14F-4D97-AF65-F5344CB8AC3E}">
        <p14:creationId xmlns:p14="http://schemas.microsoft.com/office/powerpoint/2010/main" val="2449376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7AB68-5591-4146-B428-CF9EDEA2CA76}"/>
              </a:ext>
            </a:extLst>
          </p:cNvPr>
          <p:cNvSpPr>
            <a:spLocks noGrp="1"/>
          </p:cNvSpPr>
          <p:nvPr>
            <p:ph type="title"/>
          </p:nvPr>
        </p:nvSpPr>
        <p:spPr/>
        <p:txBody>
          <a:bodyPr/>
          <a:lstStyle/>
          <a:p>
            <a:r>
              <a:rPr lang="en-US" dirty="0"/>
              <a:t>Conditionals</a:t>
            </a:r>
          </a:p>
        </p:txBody>
      </p:sp>
      <p:sp>
        <p:nvSpPr>
          <p:cNvPr id="3" name="Content Placeholder 2">
            <a:extLst>
              <a:ext uri="{FF2B5EF4-FFF2-40B4-BE49-F238E27FC236}">
                <a16:creationId xmlns:a16="http://schemas.microsoft.com/office/drawing/2014/main" id="{0B1AFF09-4246-4F78-8A79-6E469F5237B4}"/>
              </a:ext>
            </a:extLst>
          </p:cNvPr>
          <p:cNvSpPr>
            <a:spLocks noGrp="1"/>
          </p:cNvSpPr>
          <p:nvPr>
            <p:ph idx="1"/>
          </p:nvPr>
        </p:nvSpPr>
        <p:spPr/>
        <p:txBody>
          <a:bodyPr>
            <a:normAutofit fontScale="25000" lnSpcReduction="20000"/>
          </a:bodyPr>
          <a:lstStyle/>
          <a:p>
            <a:pPr marL="0" indent="0">
              <a:buNone/>
            </a:pPr>
            <a:endParaRPr lang="en-US" dirty="0"/>
          </a:p>
          <a:p>
            <a:pPr marL="0" indent="0">
              <a:buNone/>
            </a:pPr>
            <a:r>
              <a:rPr lang="en-US" sz="8000" dirty="0"/>
              <a:t>x = 1</a:t>
            </a:r>
          </a:p>
          <a:p>
            <a:pPr marL="0" indent="0">
              <a:buNone/>
            </a:pPr>
            <a:r>
              <a:rPr lang="en-US" sz="8000" dirty="0"/>
              <a:t>y = 10</a:t>
            </a:r>
          </a:p>
          <a:p>
            <a:pPr marL="0" indent="0">
              <a:buNone/>
            </a:pPr>
            <a:endParaRPr lang="en-US" sz="8000" dirty="0"/>
          </a:p>
          <a:p>
            <a:pPr marL="0" indent="0">
              <a:buNone/>
            </a:pPr>
            <a:r>
              <a:rPr lang="en-US" sz="8000" dirty="0"/>
              <a:t># Checks if one value is equal to another</a:t>
            </a:r>
          </a:p>
          <a:p>
            <a:pPr marL="0" indent="0">
              <a:buNone/>
            </a:pPr>
            <a:r>
              <a:rPr lang="en-US" sz="8000" dirty="0"/>
              <a:t>if x == 1:</a:t>
            </a:r>
          </a:p>
          <a:p>
            <a:pPr marL="0" indent="0">
              <a:buNone/>
            </a:pPr>
            <a:r>
              <a:rPr lang="en-US" sz="8000" dirty="0"/>
              <a:t>    print("x is equal to 1")</a:t>
            </a:r>
          </a:p>
          <a:p>
            <a:pPr marL="0" indent="0">
              <a:buNone/>
            </a:pPr>
            <a:endParaRPr lang="en-US" sz="8000" dirty="0"/>
          </a:p>
          <a:p>
            <a:pPr marL="0" indent="0">
              <a:buNone/>
            </a:pPr>
            <a:r>
              <a:rPr lang="en-US" sz="8000" dirty="0"/>
              <a:t># Checks if one value is NOT equal to another</a:t>
            </a:r>
          </a:p>
          <a:p>
            <a:pPr marL="0" indent="0">
              <a:buNone/>
            </a:pPr>
            <a:r>
              <a:rPr lang="en-US" sz="8000" dirty="0"/>
              <a:t>if y != 1:</a:t>
            </a:r>
          </a:p>
          <a:p>
            <a:pPr marL="0" indent="0">
              <a:buNone/>
            </a:pPr>
            <a:r>
              <a:rPr lang="en-US" sz="8000" dirty="0"/>
              <a:t>    print("y is not equal to 1")</a:t>
            </a:r>
          </a:p>
          <a:p>
            <a:pPr marL="0" indent="0">
              <a:buNone/>
            </a:pPr>
            <a:endParaRPr lang="en-US" sz="8000" dirty="0"/>
          </a:p>
          <a:p>
            <a:pPr marL="0" indent="0">
              <a:buNone/>
            </a:pPr>
            <a:endParaRPr lang="en-US" sz="8000" dirty="0"/>
          </a:p>
          <a:p>
            <a:pPr marL="0" indent="0">
              <a:buNone/>
            </a:pPr>
            <a:endParaRPr lang="en-US" sz="8000" dirty="0"/>
          </a:p>
        </p:txBody>
      </p:sp>
    </p:spTree>
    <p:extLst>
      <p:ext uri="{BB962C8B-B14F-4D97-AF65-F5344CB8AC3E}">
        <p14:creationId xmlns:p14="http://schemas.microsoft.com/office/powerpoint/2010/main" val="1746016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A128F0-D814-49BA-A1F8-FE635AFF078B}"/>
              </a:ext>
            </a:extLst>
          </p:cNvPr>
          <p:cNvSpPr>
            <a:spLocks noGrp="1"/>
          </p:cNvSpPr>
          <p:nvPr>
            <p:ph idx="1"/>
          </p:nvPr>
        </p:nvSpPr>
        <p:spPr>
          <a:xfrm>
            <a:off x="1066800" y="428625"/>
            <a:ext cx="10058400" cy="5524119"/>
          </a:xfrm>
        </p:spPr>
        <p:txBody>
          <a:bodyPr>
            <a:normAutofit fontScale="25000" lnSpcReduction="20000"/>
          </a:bodyPr>
          <a:lstStyle/>
          <a:p>
            <a:pPr marL="0" indent="0">
              <a:buNone/>
            </a:pPr>
            <a:r>
              <a:rPr lang="en-US" sz="8000" dirty="0"/>
              <a:t># Checks if one value is less than another</a:t>
            </a:r>
          </a:p>
          <a:p>
            <a:pPr marL="0" indent="0">
              <a:buNone/>
            </a:pPr>
            <a:r>
              <a:rPr lang="en-US" sz="8000" dirty="0"/>
              <a:t>if x &lt; y:</a:t>
            </a:r>
          </a:p>
          <a:p>
            <a:pPr marL="0" indent="0">
              <a:buNone/>
            </a:pPr>
            <a:r>
              <a:rPr lang="en-US" sz="8000" dirty="0"/>
              <a:t>    print("x is less than y")</a:t>
            </a:r>
          </a:p>
          <a:p>
            <a:pPr marL="0" indent="0">
              <a:buNone/>
            </a:pPr>
            <a:endParaRPr lang="en-US" sz="8000" dirty="0"/>
          </a:p>
          <a:p>
            <a:pPr marL="0" indent="0">
              <a:buNone/>
            </a:pPr>
            <a:r>
              <a:rPr lang="en-US" sz="8000" dirty="0"/>
              <a:t># Checks if one value is greater than another</a:t>
            </a:r>
          </a:p>
          <a:p>
            <a:pPr marL="0" indent="0">
              <a:buNone/>
            </a:pPr>
            <a:r>
              <a:rPr lang="en-US" sz="8000" dirty="0"/>
              <a:t>if y &gt; x:</a:t>
            </a:r>
          </a:p>
          <a:p>
            <a:pPr marL="0" indent="0">
              <a:buNone/>
            </a:pPr>
            <a:r>
              <a:rPr lang="en-US" sz="8000" dirty="0"/>
              <a:t>    print("y is greater than x")</a:t>
            </a:r>
          </a:p>
          <a:p>
            <a:pPr marL="0" indent="0">
              <a:buNone/>
            </a:pPr>
            <a:endParaRPr lang="en-US" sz="8000" dirty="0"/>
          </a:p>
          <a:p>
            <a:pPr marL="0" indent="0">
              <a:buNone/>
            </a:pPr>
            <a:r>
              <a:rPr lang="en-US" sz="8000" dirty="0"/>
              <a:t># Checks if a value is less than or equal to another</a:t>
            </a:r>
          </a:p>
          <a:p>
            <a:pPr marL="0" indent="0">
              <a:buNone/>
            </a:pPr>
            <a:r>
              <a:rPr lang="en-US" sz="8000" dirty="0"/>
              <a:t>if x &gt;= 1:</a:t>
            </a:r>
          </a:p>
          <a:p>
            <a:pPr marL="0" indent="0">
              <a:buNone/>
            </a:pPr>
            <a:r>
              <a:rPr lang="en-US" sz="8000" dirty="0"/>
              <a:t>    print("x is greater than or equal to 1")</a:t>
            </a:r>
          </a:p>
          <a:p>
            <a:pPr marL="0" indent="0">
              <a:buNone/>
            </a:pPr>
            <a:endParaRPr lang="en-US" sz="8000" dirty="0"/>
          </a:p>
          <a:p>
            <a:pPr marL="0" indent="0">
              <a:buNone/>
            </a:pPr>
            <a:r>
              <a:rPr lang="en-US" sz="8000" dirty="0"/>
              <a:t># Checks for two conditions to be met using "and"</a:t>
            </a:r>
          </a:p>
          <a:p>
            <a:pPr marL="0" indent="0">
              <a:buNone/>
            </a:pPr>
            <a:r>
              <a:rPr lang="en-US" sz="8000" dirty="0"/>
              <a:t>if x == 1 and y == 10:</a:t>
            </a:r>
          </a:p>
          <a:p>
            <a:pPr marL="0" indent="0">
              <a:buNone/>
            </a:pPr>
            <a:r>
              <a:rPr lang="en-US" sz="8000" dirty="0"/>
              <a:t>    print("Both values returned true")</a:t>
            </a:r>
          </a:p>
          <a:p>
            <a:pPr marL="0" indent="0">
              <a:buNone/>
            </a:pPr>
            <a:endParaRPr lang="en-US" sz="8000" dirty="0"/>
          </a:p>
          <a:p>
            <a:pPr marL="0" indent="0">
              <a:buNone/>
            </a:pPr>
            <a:endParaRPr lang="en-US" sz="8000" dirty="0"/>
          </a:p>
          <a:p>
            <a:pPr marL="0" indent="0">
              <a:buNone/>
            </a:pPr>
            <a:endParaRPr lang="en-US" sz="8000" dirty="0"/>
          </a:p>
          <a:p>
            <a:endParaRPr lang="en-US" dirty="0"/>
          </a:p>
        </p:txBody>
      </p:sp>
    </p:spTree>
    <p:extLst>
      <p:ext uri="{BB962C8B-B14F-4D97-AF65-F5344CB8AC3E}">
        <p14:creationId xmlns:p14="http://schemas.microsoft.com/office/powerpoint/2010/main" val="3739772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052C24-B55E-4CFE-9319-DCA16D211A45}"/>
              </a:ext>
            </a:extLst>
          </p:cNvPr>
          <p:cNvSpPr>
            <a:spLocks noGrp="1"/>
          </p:cNvSpPr>
          <p:nvPr>
            <p:ph idx="1"/>
          </p:nvPr>
        </p:nvSpPr>
        <p:spPr>
          <a:xfrm>
            <a:off x="1066800" y="571500"/>
            <a:ext cx="10058400" cy="5381244"/>
          </a:xfrm>
        </p:spPr>
        <p:txBody>
          <a:bodyPr>
            <a:normAutofit fontScale="25000" lnSpcReduction="20000"/>
          </a:bodyPr>
          <a:lstStyle/>
          <a:p>
            <a:pPr marL="0" indent="0">
              <a:buNone/>
            </a:pPr>
            <a:r>
              <a:rPr lang="en-US" sz="8000" dirty="0"/>
              <a:t># Checks if either of two conditions is met</a:t>
            </a:r>
          </a:p>
          <a:p>
            <a:pPr marL="0" indent="0">
              <a:buNone/>
            </a:pPr>
            <a:r>
              <a:rPr lang="en-US" sz="8000" dirty="0"/>
              <a:t>if x &lt; 45 or y &lt; 5:</a:t>
            </a:r>
          </a:p>
          <a:p>
            <a:pPr marL="0" indent="0">
              <a:buNone/>
            </a:pPr>
            <a:r>
              <a:rPr lang="en-US" sz="8000" dirty="0"/>
              <a:t>    print("One or more of the statements were true")</a:t>
            </a:r>
          </a:p>
          <a:p>
            <a:pPr marL="0" indent="0">
              <a:buNone/>
            </a:pPr>
            <a:endParaRPr lang="en-US" sz="8000" dirty="0"/>
          </a:p>
          <a:p>
            <a:pPr marL="0" indent="0">
              <a:buNone/>
            </a:pPr>
            <a:r>
              <a:rPr lang="en-US" sz="8000" dirty="0"/>
              <a:t># Nested if statements</a:t>
            </a:r>
          </a:p>
          <a:p>
            <a:pPr marL="0" indent="0">
              <a:buNone/>
            </a:pPr>
            <a:endParaRPr lang="en-US" sz="8000" dirty="0"/>
          </a:p>
          <a:p>
            <a:pPr marL="0" indent="0">
              <a:buNone/>
            </a:pPr>
            <a:r>
              <a:rPr lang="en-US" sz="8000" dirty="0"/>
              <a:t>if x &lt; 10:</a:t>
            </a:r>
          </a:p>
          <a:p>
            <a:pPr marL="0" indent="0">
              <a:buNone/>
            </a:pPr>
            <a:r>
              <a:rPr lang="en-US" sz="8000" dirty="0"/>
              <a:t>    if y &lt; 5:</a:t>
            </a:r>
          </a:p>
          <a:p>
            <a:pPr marL="0" indent="0">
              <a:buNone/>
            </a:pPr>
            <a:r>
              <a:rPr lang="en-US" sz="8000" dirty="0"/>
              <a:t>        print("x is less than 10 and y is less than 5")</a:t>
            </a:r>
          </a:p>
          <a:p>
            <a:pPr marL="0" indent="0">
              <a:buNone/>
            </a:pPr>
            <a:r>
              <a:rPr lang="en-US" sz="8000" dirty="0"/>
              <a:t>    </a:t>
            </a:r>
            <a:r>
              <a:rPr lang="en-US" sz="8000" dirty="0" err="1"/>
              <a:t>elif</a:t>
            </a:r>
            <a:r>
              <a:rPr lang="en-US" sz="8000" dirty="0"/>
              <a:t> y == 5:</a:t>
            </a:r>
          </a:p>
          <a:p>
            <a:pPr marL="0" indent="0">
              <a:buNone/>
            </a:pPr>
            <a:r>
              <a:rPr lang="en-US" sz="8000" dirty="0"/>
              <a:t>        print("x is less than 10 and y is equal to 5")</a:t>
            </a:r>
          </a:p>
          <a:p>
            <a:pPr marL="0" indent="0">
              <a:buNone/>
            </a:pPr>
            <a:r>
              <a:rPr lang="en-US" sz="8000" dirty="0"/>
              <a:t>    else:</a:t>
            </a:r>
          </a:p>
          <a:p>
            <a:pPr marL="0" indent="0">
              <a:buNone/>
            </a:pPr>
            <a:r>
              <a:rPr lang="en-US" sz="8000" dirty="0"/>
              <a:t>        print("x is less than 10 and y is greater than 5")</a:t>
            </a:r>
          </a:p>
          <a:p>
            <a:endParaRPr lang="en-US" dirty="0"/>
          </a:p>
        </p:txBody>
      </p:sp>
    </p:spTree>
    <p:extLst>
      <p:ext uri="{BB962C8B-B14F-4D97-AF65-F5344CB8AC3E}">
        <p14:creationId xmlns:p14="http://schemas.microsoft.com/office/powerpoint/2010/main" val="181353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F3EE-DCD9-4536-97AE-C1D8FDDE79D9}"/>
              </a:ext>
            </a:extLst>
          </p:cNvPr>
          <p:cNvSpPr>
            <a:spLocks noGrp="1"/>
          </p:cNvSpPr>
          <p:nvPr>
            <p:ph type="title"/>
          </p:nvPr>
        </p:nvSpPr>
        <p:spPr/>
        <p:txBody>
          <a:bodyPr/>
          <a:lstStyle/>
          <a:p>
            <a:r>
              <a:rPr lang="en-US" dirty="0"/>
              <a:t>Class Objectives</a:t>
            </a:r>
          </a:p>
        </p:txBody>
      </p:sp>
      <p:sp>
        <p:nvSpPr>
          <p:cNvPr id="3" name="Content Placeholder 2">
            <a:extLst>
              <a:ext uri="{FF2B5EF4-FFF2-40B4-BE49-F238E27FC236}">
                <a16:creationId xmlns:a16="http://schemas.microsoft.com/office/drawing/2014/main" id="{82AA0AA9-9349-4E8D-B36E-D525B0C82749}"/>
              </a:ext>
            </a:extLst>
          </p:cNvPr>
          <p:cNvSpPr>
            <a:spLocks noGrp="1"/>
          </p:cNvSpPr>
          <p:nvPr>
            <p:ph idx="1"/>
          </p:nvPr>
        </p:nvSpPr>
        <p:spPr/>
        <p:txBody>
          <a:bodyPr/>
          <a:lstStyle/>
          <a:p>
            <a:r>
              <a:rPr lang="en-US" dirty="0"/>
              <a:t>Students will check Python 3 installation.</a:t>
            </a:r>
          </a:p>
          <a:p>
            <a:r>
              <a:rPr lang="en-US" dirty="0"/>
              <a:t>Students will be able to navigate their desktop via the terminal.</a:t>
            </a:r>
          </a:p>
          <a:p>
            <a:r>
              <a:rPr lang="en-US" dirty="0"/>
              <a:t>Students will be able to create Python scripts and run them in the terminal.</a:t>
            </a:r>
          </a:p>
          <a:p>
            <a:r>
              <a:rPr lang="en-US" dirty="0"/>
              <a:t>Students will be able to understand basic programming concepts in Python.</a:t>
            </a:r>
          </a:p>
          <a:p>
            <a:endParaRPr lang="en-US" dirty="0"/>
          </a:p>
        </p:txBody>
      </p:sp>
    </p:spTree>
    <p:extLst>
      <p:ext uri="{BB962C8B-B14F-4D97-AF65-F5344CB8AC3E}">
        <p14:creationId xmlns:p14="http://schemas.microsoft.com/office/powerpoint/2010/main" val="1266099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D854-7B4F-47A5-BDFE-291F7FBB2755}"/>
              </a:ext>
            </a:extLst>
          </p:cNvPr>
          <p:cNvSpPr>
            <a:spLocks noGrp="1"/>
          </p:cNvSpPr>
          <p:nvPr>
            <p:ph type="title"/>
          </p:nvPr>
        </p:nvSpPr>
        <p:spPr/>
        <p:txBody>
          <a:bodyPr/>
          <a:lstStyle/>
          <a:p>
            <a:r>
              <a:rPr lang="en-US" b="1" dirty="0"/>
              <a:t>Conditional Conundrum (0:10)</a:t>
            </a:r>
            <a:endParaRPr lang="en-US" dirty="0"/>
          </a:p>
        </p:txBody>
      </p:sp>
      <p:sp>
        <p:nvSpPr>
          <p:cNvPr id="3" name="Content Placeholder 2">
            <a:extLst>
              <a:ext uri="{FF2B5EF4-FFF2-40B4-BE49-F238E27FC236}">
                <a16:creationId xmlns:a16="http://schemas.microsoft.com/office/drawing/2014/main" id="{AB27A577-FA6F-4C18-B90C-6C0CA3C7D67F}"/>
              </a:ext>
            </a:extLst>
          </p:cNvPr>
          <p:cNvSpPr>
            <a:spLocks noGrp="1"/>
          </p:cNvSpPr>
          <p:nvPr>
            <p:ph idx="1"/>
          </p:nvPr>
        </p:nvSpPr>
        <p:spPr/>
        <p:txBody>
          <a:bodyPr/>
          <a:lstStyle/>
          <a:p>
            <a:r>
              <a:rPr lang="en-US" dirty="0"/>
              <a:t>Instructions:</a:t>
            </a:r>
          </a:p>
          <a:p>
            <a:pPr lvl="1"/>
            <a:r>
              <a:rPr lang="en-US" dirty="0"/>
              <a:t>Look through the conditionals within the provided code and figure out which lines will be printed to the console.</a:t>
            </a:r>
          </a:p>
          <a:p>
            <a:pPr lvl="1"/>
            <a:r>
              <a:rPr lang="en-US" dirty="0"/>
              <a:t>Do not run the application at first, see if you can follow the thought process for each chunk of code and then place a guess. Only after coming up with a guess for each section should you run the application.</a:t>
            </a:r>
          </a:p>
          <a:p>
            <a:r>
              <a:rPr lang="en-US" dirty="0"/>
              <a:t>Bonus:</a:t>
            </a:r>
          </a:p>
          <a:p>
            <a:pPr lvl="1"/>
            <a:r>
              <a:rPr lang="en-US" dirty="0"/>
              <a:t>After figuring out the output for all of the code chunks, create your own series of conditionals to test your fellow students. Once you have completed your puzzle, slack it out to everyone so they can test it.</a:t>
            </a:r>
          </a:p>
        </p:txBody>
      </p:sp>
    </p:spTree>
    <p:extLst>
      <p:ext uri="{BB962C8B-B14F-4D97-AF65-F5344CB8AC3E}">
        <p14:creationId xmlns:p14="http://schemas.microsoft.com/office/powerpoint/2010/main" val="1069481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048A-366D-46CC-A9A4-9F246C8456E0}"/>
              </a:ext>
            </a:extLst>
          </p:cNvPr>
          <p:cNvSpPr>
            <a:spLocks noGrp="1"/>
          </p:cNvSpPr>
          <p:nvPr>
            <p:ph type="title"/>
          </p:nvPr>
        </p:nvSpPr>
        <p:spPr/>
        <p:txBody>
          <a:bodyPr/>
          <a:lstStyle/>
          <a:p>
            <a:r>
              <a:rPr lang="en-US" b="1" dirty="0"/>
              <a:t>Break (0:15)</a:t>
            </a:r>
            <a:endParaRPr lang="en-US" dirty="0"/>
          </a:p>
        </p:txBody>
      </p:sp>
      <p:sp>
        <p:nvSpPr>
          <p:cNvPr id="3" name="Content Placeholder 2">
            <a:extLst>
              <a:ext uri="{FF2B5EF4-FFF2-40B4-BE49-F238E27FC236}">
                <a16:creationId xmlns:a16="http://schemas.microsoft.com/office/drawing/2014/main" id="{A5CFA9BC-EEF5-4B6D-9E39-A6C0EF04A34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31598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27CC-14E6-4E8C-ABA4-674E3DAC87AC}"/>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6D0803CD-363A-4D26-9ABE-07195AED5077}"/>
              </a:ext>
            </a:extLst>
          </p:cNvPr>
          <p:cNvSpPr>
            <a:spLocks noGrp="1"/>
          </p:cNvSpPr>
          <p:nvPr>
            <p:ph idx="1"/>
          </p:nvPr>
        </p:nvSpPr>
        <p:spPr/>
        <p:txBody>
          <a:bodyPr/>
          <a:lstStyle/>
          <a:p>
            <a:r>
              <a:rPr lang="en-US" dirty="0"/>
              <a:t>Lists.py</a:t>
            </a:r>
          </a:p>
          <a:p>
            <a:r>
              <a:rPr lang="en-US" dirty="0"/>
              <a:t>The append method can add elements on to the end of a list.</a:t>
            </a:r>
          </a:p>
          <a:p>
            <a:r>
              <a:rPr lang="en-US" dirty="0"/>
              <a:t>The index method returns the numeric location of a given value within a list.</a:t>
            </a:r>
          </a:p>
          <a:p>
            <a:r>
              <a:rPr lang="en-US" dirty="0"/>
              <a:t>The </a:t>
            </a:r>
            <a:r>
              <a:rPr lang="en-US" dirty="0" err="1"/>
              <a:t>len</a:t>
            </a:r>
            <a:r>
              <a:rPr lang="en-US" dirty="0"/>
              <a:t> function returns the length of a list.</a:t>
            </a:r>
          </a:p>
          <a:p>
            <a:r>
              <a:rPr lang="en-US" dirty="0"/>
              <a:t>The remove method deletes a given value from a list.</a:t>
            </a:r>
          </a:p>
          <a:p>
            <a:r>
              <a:rPr lang="en-US" dirty="0"/>
              <a:t>The pop method can be used to remove a value by index.</a:t>
            </a:r>
          </a:p>
          <a:p>
            <a:r>
              <a:rPr lang="en-US" dirty="0"/>
              <a:t>Remind students that indexing in lists starts at 0.</a:t>
            </a:r>
          </a:p>
        </p:txBody>
      </p:sp>
    </p:spTree>
    <p:extLst>
      <p:ext uri="{BB962C8B-B14F-4D97-AF65-F5344CB8AC3E}">
        <p14:creationId xmlns:p14="http://schemas.microsoft.com/office/powerpoint/2010/main" val="1237941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69D0-1423-4F43-B1E0-34A45EC3D6C3}"/>
              </a:ext>
            </a:extLst>
          </p:cNvPr>
          <p:cNvSpPr>
            <a:spLocks noGrp="1"/>
          </p:cNvSpPr>
          <p:nvPr>
            <p:ph type="title"/>
          </p:nvPr>
        </p:nvSpPr>
        <p:spPr/>
        <p:txBody>
          <a:bodyPr/>
          <a:lstStyle/>
          <a:p>
            <a:r>
              <a:rPr lang="en-US" b="1" dirty="0"/>
              <a:t>Rock, Paper, Scissors (0:15)</a:t>
            </a:r>
            <a:endParaRPr lang="en-US" dirty="0"/>
          </a:p>
        </p:txBody>
      </p:sp>
      <p:sp>
        <p:nvSpPr>
          <p:cNvPr id="3" name="Content Placeholder 2">
            <a:extLst>
              <a:ext uri="{FF2B5EF4-FFF2-40B4-BE49-F238E27FC236}">
                <a16:creationId xmlns:a16="http://schemas.microsoft.com/office/drawing/2014/main" id="{7B341259-AE87-4A62-8851-104FBD75E711}"/>
              </a:ext>
            </a:extLst>
          </p:cNvPr>
          <p:cNvSpPr>
            <a:spLocks noGrp="1"/>
          </p:cNvSpPr>
          <p:nvPr>
            <p:ph idx="1"/>
          </p:nvPr>
        </p:nvSpPr>
        <p:spPr/>
        <p:txBody>
          <a:bodyPr/>
          <a:lstStyle/>
          <a:p>
            <a:pPr>
              <a:buFont typeface="Courier New" panose="02070309020205020404" pitchFamily="49" charset="0"/>
              <a:buChar char="o"/>
            </a:pPr>
            <a:r>
              <a:rPr lang="en-US" dirty="0"/>
              <a:t>Instructions:</a:t>
            </a:r>
          </a:p>
          <a:p>
            <a:pPr lvl="1">
              <a:buFont typeface="Courier New" panose="02070309020205020404" pitchFamily="49" charset="0"/>
              <a:buChar char="o"/>
            </a:pPr>
            <a:r>
              <a:rPr lang="en-US" dirty="0"/>
              <a:t>Using the terminal, take an input of r, p or s which will stand for rock, paper, and scissors.</a:t>
            </a:r>
          </a:p>
          <a:p>
            <a:pPr lvl="1">
              <a:buFont typeface="Courier New" panose="02070309020205020404" pitchFamily="49" charset="0"/>
              <a:buChar char="o"/>
            </a:pPr>
            <a:r>
              <a:rPr lang="en-US" dirty="0"/>
              <a:t>Have the computer randomly pick one of these three choices.</a:t>
            </a:r>
          </a:p>
          <a:p>
            <a:pPr lvl="1">
              <a:buFont typeface="Courier New" panose="02070309020205020404" pitchFamily="49" charset="0"/>
              <a:buChar char="o"/>
            </a:pPr>
            <a:r>
              <a:rPr lang="en-US" dirty="0"/>
              <a:t>Compare the user's input to the computer's choice to determine if the user won, lost, or tied.</a:t>
            </a:r>
          </a:p>
          <a:p>
            <a:pPr>
              <a:buFont typeface="Courier New" panose="02070309020205020404" pitchFamily="49" charset="0"/>
              <a:buChar char="o"/>
            </a:pPr>
            <a:r>
              <a:rPr lang="en-US" dirty="0"/>
              <a:t>Hints:</a:t>
            </a:r>
          </a:p>
          <a:p>
            <a:pPr lvl="1">
              <a:buFont typeface="Courier New" panose="02070309020205020404" pitchFamily="49" charset="0"/>
              <a:buChar char="o"/>
            </a:pPr>
            <a:r>
              <a:rPr lang="en-US" dirty="0"/>
              <a:t>Look into this </a:t>
            </a:r>
            <a:r>
              <a:rPr lang="en-US" dirty="0" err="1"/>
              <a:t>stackoverflow</a:t>
            </a:r>
            <a:r>
              <a:rPr lang="en-US" dirty="0"/>
              <a:t> question for help on using the random module to select a value from a list.</a:t>
            </a:r>
          </a:p>
        </p:txBody>
      </p:sp>
    </p:spTree>
    <p:extLst>
      <p:ext uri="{BB962C8B-B14F-4D97-AF65-F5344CB8AC3E}">
        <p14:creationId xmlns:p14="http://schemas.microsoft.com/office/powerpoint/2010/main" val="3893562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41BD5-A788-4838-9E6D-650EDAD3DDBD}"/>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ADA07E14-8670-42A5-B4F1-05C708F21C4D}"/>
              </a:ext>
            </a:extLst>
          </p:cNvPr>
          <p:cNvSpPr>
            <a:spLocks noGrp="1"/>
          </p:cNvSpPr>
          <p:nvPr>
            <p:ph idx="1"/>
          </p:nvPr>
        </p:nvSpPr>
        <p:spPr/>
        <p:txBody>
          <a:bodyPr>
            <a:noAutofit/>
          </a:bodyPr>
          <a:lstStyle/>
          <a:p>
            <a:pPr marL="0" indent="0">
              <a:buNone/>
            </a:pPr>
            <a:r>
              <a:rPr lang="en-US" sz="2000" dirty="0"/>
              <a:t># Loop through a range of numbers (0 through 4)</a:t>
            </a:r>
          </a:p>
          <a:p>
            <a:pPr marL="0" indent="0">
              <a:buNone/>
            </a:pPr>
            <a:r>
              <a:rPr lang="en-US" sz="2000" dirty="0"/>
              <a:t>for x in range(5):</a:t>
            </a:r>
          </a:p>
          <a:p>
            <a:pPr marL="0" indent="0">
              <a:buNone/>
            </a:pPr>
            <a:r>
              <a:rPr lang="en-US" sz="2000" dirty="0"/>
              <a:t>    print(x)</a:t>
            </a:r>
          </a:p>
          <a:p>
            <a:pPr marL="0" indent="0">
              <a:buNone/>
            </a:pPr>
            <a:r>
              <a:rPr lang="en-US" sz="2000" dirty="0"/>
              <a:t>print("-----------------------------------------")</a:t>
            </a:r>
          </a:p>
          <a:p>
            <a:pPr marL="0" indent="0">
              <a:buNone/>
            </a:pPr>
            <a:endParaRPr lang="en-US" sz="2000" dirty="0"/>
          </a:p>
          <a:p>
            <a:pPr marL="0" indent="0">
              <a:buNone/>
            </a:pPr>
            <a:r>
              <a:rPr lang="en-US" sz="2000" dirty="0"/>
              <a:t># Loop through a range of numbers (2 through 6 - yes 6! Up to, but not including, 7)</a:t>
            </a:r>
          </a:p>
          <a:p>
            <a:pPr marL="0" indent="0">
              <a:buNone/>
            </a:pPr>
            <a:r>
              <a:rPr lang="en-US" sz="2000" dirty="0"/>
              <a:t>for x in range(2, 7):</a:t>
            </a:r>
          </a:p>
          <a:p>
            <a:pPr marL="0" indent="0">
              <a:buNone/>
            </a:pPr>
            <a:r>
              <a:rPr lang="en-US" sz="2000" dirty="0"/>
              <a:t>    print(x)</a:t>
            </a:r>
          </a:p>
          <a:p>
            <a:pPr marL="0" indent="0">
              <a:buNone/>
            </a:pPr>
            <a:r>
              <a:rPr lang="en-US" sz="2000" dirty="0"/>
              <a:t>print("----------------------------------------")</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72810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E9D7F4-54B6-4DD2-B0C1-75C3D1E80122}"/>
              </a:ext>
            </a:extLst>
          </p:cNvPr>
          <p:cNvSpPr>
            <a:spLocks noGrp="1"/>
          </p:cNvSpPr>
          <p:nvPr>
            <p:ph idx="1"/>
          </p:nvPr>
        </p:nvSpPr>
        <p:spPr>
          <a:xfrm>
            <a:off x="1066800" y="457200"/>
            <a:ext cx="10058400" cy="5495544"/>
          </a:xfrm>
        </p:spPr>
        <p:txBody>
          <a:bodyPr>
            <a:normAutofit fontScale="25000" lnSpcReduction="20000"/>
          </a:bodyPr>
          <a:lstStyle/>
          <a:p>
            <a:pPr marL="0" indent="0">
              <a:buNone/>
            </a:pPr>
            <a:r>
              <a:rPr lang="en-US" sz="7200" dirty="0"/>
              <a:t># Iterate through letters in a string</a:t>
            </a:r>
          </a:p>
          <a:p>
            <a:pPr marL="0" indent="0">
              <a:buNone/>
            </a:pPr>
            <a:r>
              <a:rPr lang="en-US" sz="7200" dirty="0"/>
              <a:t>word = "Peace"</a:t>
            </a:r>
          </a:p>
          <a:p>
            <a:pPr marL="0" indent="0">
              <a:buNone/>
            </a:pPr>
            <a:r>
              <a:rPr lang="en-US" sz="7200" dirty="0"/>
              <a:t>for letters in word:</a:t>
            </a:r>
          </a:p>
          <a:p>
            <a:pPr marL="0" indent="0">
              <a:buNone/>
            </a:pPr>
            <a:r>
              <a:rPr lang="en-US" sz="7200" dirty="0"/>
              <a:t>    print(letters)</a:t>
            </a:r>
          </a:p>
          <a:p>
            <a:pPr marL="0" indent="0">
              <a:buNone/>
            </a:pPr>
            <a:endParaRPr lang="en-US" sz="7200" dirty="0"/>
          </a:p>
          <a:p>
            <a:pPr marL="0" indent="0">
              <a:buNone/>
            </a:pPr>
            <a:r>
              <a:rPr lang="en-US" sz="7200" dirty="0"/>
              <a:t>print("----------------------------------------")</a:t>
            </a:r>
          </a:p>
          <a:p>
            <a:pPr marL="0" indent="0">
              <a:buNone/>
            </a:pPr>
            <a:r>
              <a:rPr lang="en-US" sz="7200" dirty="0"/>
              <a:t># Iterate through a list</a:t>
            </a:r>
          </a:p>
          <a:p>
            <a:pPr marL="0" indent="0">
              <a:buNone/>
            </a:pPr>
            <a:r>
              <a:rPr lang="en-US" sz="7200" dirty="0"/>
              <a:t>zoo = ["cow", "dog", "bee", "zebra"]</a:t>
            </a:r>
          </a:p>
          <a:p>
            <a:pPr marL="0" indent="0">
              <a:buNone/>
            </a:pPr>
            <a:endParaRPr lang="en-US" sz="7200" dirty="0"/>
          </a:p>
          <a:p>
            <a:pPr marL="0" indent="0">
              <a:buNone/>
            </a:pPr>
            <a:r>
              <a:rPr lang="en-US" sz="7200" dirty="0"/>
              <a:t>for animal in zoo:</a:t>
            </a:r>
          </a:p>
          <a:p>
            <a:pPr marL="0" indent="0">
              <a:buNone/>
            </a:pPr>
            <a:r>
              <a:rPr lang="en-US" sz="7200" dirty="0"/>
              <a:t>    print(animal)</a:t>
            </a:r>
          </a:p>
          <a:p>
            <a:pPr marL="0" indent="0">
              <a:buNone/>
            </a:pPr>
            <a:r>
              <a:rPr lang="en-US" sz="7200" dirty="0"/>
              <a:t>print("----------------------------------------")</a:t>
            </a:r>
          </a:p>
          <a:p>
            <a:pPr marL="0" indent="0">
              <a:buNone/>
            </a:pPr>
            <a:r>
              <a:rPr lang="en-US" sz="7200" dirty="0"/>
              <a:t># Loop while a condition is being met</a:t>
            </a:r>
          </a:p>
          <a:p>
            <a:pPr marL="0" indent="0">
              <a:buNone/>
            </a:pPr>
            <a:r>
              <a:rPr lang="en-US" sz="7200" dirty="0"/>
              <a:t>run = "y"</a:t>
            </a:r>
            <a:endParaRPr lang="en-US" sz="8000" dirty="0"/>
          </a:p>
          <a:p>
            <a:pPr marL="0" indent="0">
              <a:buNone/>
            </a:pPr>
            <a:r>
              <a:rPr lang="en-US" sz="7200" dirty="0"/>
              <a:t>while run == "y":</a:t>
            </a:r>
          </a:p>
          <a:p>
            <a:pPr marL="0" indent="0">
              <a:buNone/>
            </a:pPr>
            <a:r>
              <a:rPr lang="en-US" sz="7200" dirty="0"/>
              <a:t>    print("Hi!")</a:t>
            </a:r>
          </a:p>
          <a:p>
            <a:pPr marL="0" indent="0">
              <a:buNone/>
            </a:pPr>
            <a:r>
              <a:rPr lang="en-US" sz="7200" dirty="0"/>
              <a:t>    run = input("To run again. Enter 'y'")</a:t>
            </a:r>
          </a:p>
          <a:p>
            <a:pPr marL="0" indent="0">
              <a:buNone/>
            </a:pPr>
            <a:endParaRPr lang="en-US" dirty="0"/>
          </a:p>
        </p:txBody>
      </p:sp>
    </p:spTree>
    <p:extLst>
      <p:ext uri="{BB962C8B-B14F-4D97-AF65-F5344CB8AC3E}">
        <p14:creationId xmlns:p14="http://schemas.microsoft.com/office/powerpoint/2010/main" val="1809102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FC1AC-7903-49D1-864B-E9178A976971}"/>
              </a:ext>
            </a:extLst>
          </p:cNvPr>
          <p:cNvSpPr>
            <a:spLocks noGrp="1"/>
          </p:cNvSpPr>
          <p:nvPr>
            <p:ph type="title"/>
          </p:nvPr>
        </p:nvSpPr>
        <p:spPr/>
        <p:txBody>
          <a:bodyPr/>
          <a:lstStyle/>
          <a:p>
            <a:r>
              <a:rPr lang="en-US" b="1" dirty="0"/>
              <a:t>Number Chain (0:14)</a:t>
            </a:r>
            <a:endParaRPr lang="en-US" dirty="0"/>
          </a:p>
        </p:txBody>
      </p:sp>
      <p:sp>
        <p:nvSpPr>
          <p:cNvPr id="3" name="Content Placeholder 2">
            <a:extLst>
              <a:ext uri="{FF2B5EF4-FFF2-40B4-BE49-F238E27FC236}">
                <a16:creationId xmlns:a16="http://schemas.microsoft.com/office/drawing/2014/main" id="{147421B6-C2AB-429B-8C23-DFF7F35859C2}"/>
              </a:ext>
            </a:extLst>
          </p:cNvPr>
          <p:cNvSpPr>
            <a:spLocks noGrp="1"/>
          </p:cNvSpPr>
          <p:nvPr>
            <p:ph idx="1"/>
          </p:nvPr>
        </p:nvSpPr>
        <p:spPr/>
        <p:txBody>
          <a:bodyPr/>
          <a:lstStyle/>
          <a:p>
            <a:pPr>
              <a:buFont typeface="Courier New" panose="02070309020205020404" pitchFamily="49" charset="0"/>
              <a:buChar char="o"/>
            </a:pPr>
            <a:r>
              <a:rPr lang="en-US" dirty="0"/>
              <a:t>Instructions:</a:t>
            </a:r>
          </a:p>
          <a:p>
            <a:pPr lvl="1">
              <a:buFont typeface="Courier New" panose="02070309020205020404" pitchFamily="49" charset="0"/>
              <a:buChar char="o"/>
            </a:pPr>
            <a:r>
              <a:rPr lang="en-US" dirty="0"/>
              <a:t>Using a while loop, ask the user "How many numbers?", and then print out a chain of ascending numbers from 0 to the number input.</a:t>
            </a:r>
          </a:p>
          <a:p>
            <a:pPr lvl="1">
              <a:buFont typeface="Courier New" panose="02070309020205020404" pitchFamily="49" charset="0"/>
              <a:buChar char="o"/>
            </a:pPr>
            <a:r>
              <a:rPr lang="en-US" dirty="0"/>
              <a:t>After the results have printed, ask the user if they would like to continue. If "y" is entered, keep the chain running by inputting a new number and starting a new count from 0 to the number input. If "n" is entered, exit the application.</a:t>
            </a:r>
          </a:p>
          <a:p>
            <a:pPr>
              <a:buFont typeface="Courier New" panose="02070309020205020404" pitchFamily="49" charset="0"/>
              <a:buChar char="o"/>
            </a:pPr>
            <a:r>
              <a:rPr lang="en-US" dirty="0"/>
              <a:t>Bonus:</a:t>
            </a:r>
          </a:p>
          <a:p>
            <a:pPr lvl="1">
              <a:buFont typeface="Courier New" panose="02070309020205020404" pitchFamily="49" charset="0"/>
              <a:buChar char="o"/>
            </a:pPr>
            <a:r>
              <a:rPr lang="en-US" dirty="0"/>
              <a:t>Rather than just displaying numbers starting at 0, have the numbers begin at the end of the previous chain.</a:t>
            </a:r>
          </a:p>
        </p:txBody>
      </p:sp>
    </p:spTree>
    <p:extLst>
      <p:ext uri="{BB962C8B-B14F-4D97-AF65-F5344CB8AC3E}">
        <p14:creationId xmlns:p14="http://schemas.microsoft.com/office/powerpoint/2010/main" val="484272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FE9F-674D-4E87-9EEE-965A80CDBCE3}"/>
              </a:ext>
            </a:extLst>
          </p:cNvPr>
          <p:cNvSpPr>
            <a:spLocks noGrp="1"/>
          </p:cNvSpPr>
          <p:nvPr>
            <p:ph type="title"/>
          </p:nvPr>
        </p:nvSpPr>
        <p:spPr/>
        <p:txBody>
          <a:bodyPr/>
          <a:lstStyle/>
          <a:p>
            <a:r>
              <a:rPr lang="en-US" b="1" dirty="0"/>
              <a:t>Preview Homework</a:t>
            </a:r>
            <a:endParaRPr lang="en-US" dirty="0"/>
          </a:p>
        </p:txBody>
      </p:sp>
      <p:sp>
        <p:nvSpPr>
          <p:cNvPr id="3" name="Content Placeholder 2">
            <a:extLst>
              <a:ext uri="{FF2B5EF4-FFF2-40B4-BE49-F238E27FC236}">
                <a16:creationId xmlns:a16="http://schemas.microsoft.com/office/drawing/2014/main" id="{677451DB-82B6-4D3A-82AD-8E704088820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51501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D4D3-05A7-4408-A922-C11CBE0A7224}"/>
              </a:ext>
            </a:extLst>
          </p:cNvPr>
          <p:cNvSpPr>
            <a:spLocks noGrp="1"/>
          </p:cNvSpPr>
          <p:nvPr>
            <p:ph type="title"/>
          </p:nvPr>
        </p:nvSpPr>
        <p:spPr/>
        <p:txBody>
          <a:bodyPr/>
          <a:lstStyle/>
          <a:p>
            <a:r>
              <a:rPr lang="en-US" dirty="0" err="1"/>
              <a:t>Misc</a:t>
            </a:r>
            <a:endParaRPr lang="en-US" dirty="0"/>
          </a:p>
        </p:txBody>
      </p:sp>
      <p:sp>
        <p:nvSpPr>
          <p:cNvPr id="3" name="Content Placeholder 2">
            <a:extLst>
              <a:ext uri="{FF2B5EF4-FFF2-40B4-BE49-F238E27FC236}">
                <a16:creationId xmlns:a16="http://schemas.microsoft.com/office/drawing/2014/main" id="{94AB49D2-BC58-4062-825D-79544C0D9C42}"/>
              </a:ext>
            </a:extLst>
          </p:cNvPr>
          <p:cNvSpPr>
            <a:spLocks noGrp="1"/>
          </p:cNvSpPr>
          <p:nvPr>
            <p:ph idx="1"/>
          </p:nvPr>
        </p:nvSpPr>
        <p:spPr/>
        <p:txBody>
          <a:bodyPr/>
          <a:lstStyle/>
          <a:p>
            <a:r>
              <a:rPr lang="en-US" dirty="0"/>
              <a:t>Student Guide</a:t>
            </a:r>
          </a:p>
          <a:p>
            <a:r>
              <a:rPr lang="en-US" dirty="0"/>
              <a:t>Python Cheat Sheet</a:t>
            </a:r>
          </a:p>
        </p:txBody>
      </p:sp>
    </p:spTree>
    <p:extLst>
      <p:ext uri="{BB962C8B-B14F-4D97-AF65-F5344CB8AC3E}">
        <p14:creationId xmlns:p14="http://schemas.microsoft.com/office/powerpoint/2010/main" val="217374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04FA9-B09B-4F6C-829D-923919D97F44}"/>
              </a:ext>
            </a:extLst>
          </p:cNvPr>
          <p:cNvSpPr>
            <a:spLocks noGrp="1"/>
          </p:cNvSpPr>
          <p:nvPr>
            <p:ph type="title"/>
          </p:nvPr>
        </p:nvSpPr>
        <p:spPr/>
        <p:txBody>
          <a:bodyPr/>
          <a:lstStyle/>
          <a:p>
            <a:r>
              <a:rPr lang="en-US" dirty="0"/>
              <a:t>Commands</a:t>
            </a:r>
          </a:p>
        </p:txBody>
      </p:sp>
      <p:sp>
        <p:nvSpPr>
          <p:cNvPr id="4" name="Rectangle 1">
            <a:extLst>
              <a:ext uri="{FF2B5EF4-FFF2-40B4-BE49-F238E27FC236}">
                <a16:creationId xmlns:a16="http://schemas.microsoft.com/office/drawing/2014/main" id="{D004D30C-9CE8-47A7-8DE1-F62D17283913}"/>
              </a:ext>
            </a:extLst>
          </p:cNvPr>
          <p:cNvSpPr>
            <a:spLocks noGrp="1" noChangeArrowheads="1"/>
          </p:cNvSpPr>
          <p:nvPr>
            <p:ph idx="1"/>
          </p:nvPr>
        </p:nvSpPr>
        <p:spPr bwMode="auto">
          <a:xfrm>
            <a:off x="1066800" y="1734997"/>
            <a:ext cx="7723012"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4292E"/>
                </a:solidFill>
                <a:effectLst/>
                <a:latin typeface="SFMono-Regular"/>
              </a:rPr>
              <a:t>cd</a:t>
            </a:r>
            <a:r>
              <a:rPr kumimoji="0" lang="en-US" altLang="en-US" sz="2000" b="0" i="0" u="none" strike="noStrike" cap="none" normalizeH="0" baseline="0" dirty="0">
                <a:ln>
                  <a:noFill/>
                </a:ln>
                <a:solidFill>
                  <a:srgbClr val="24292E"/>
                </a:solidFill>
                <a:effectLst/>
                <a:latin typeface="-apple-system"/>
              </a:rPr>
              <a:t> (Changes the directory).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4292E"/>
                </a:solidFill>
                <a:effectLst/>
                <a:latin typeface="SFMono-Regular"/>
              </a:rPr>
              <a:t>cd ~</a:t>
            </a:r>
            <a:r>
              <a:rPr kumimoji="0" lang="en-US" altLang="en-US" sz="2000" b="0" i="0" u="none" strike="noStrike" cap="none" normalizeH="0" baseline="0" dirty="0">
                <a:ln>
                  <a:noFill/>
                </a:ln>
                <a:solidFill>
                  <a:srgbClr val="24292E"/>
                </a:solidFill>
                <a:effectLst/>
                <a:latin typeface="-apple-system"/>
              </a:rPr>
              <a:t> (Changes to the home directory).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4292E"/>
                </a:solidFill>
                <a:effectLst/>
                <a:latin typeface="SFMono-Regular"/>
              </a:rPr>
              <a:t>cd ..</a:t>
            </a:r>
            <a:r>
              <a:rPr kumimoji="0" lang="en-US" altLang="en-US" sz="2000" b="0" i="0" u="none" strike="noStrike" cap="none" normalizeH="0" baseline="0" dirty="0">
                <a:ln>
                  <a:noFill/>
                </a:ln>
                <a:solidFill>
                  <a:srgbClr val="24292E"/>
                </a:solidFill>
                <a:effectLst/>
                <a:latin typeface="-apple-system"/>
              </a:rPr>
              <a:t> (Moves up one directory).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4292E"/>
                </a:solidFill>
                <a:effectLst/>
                <a:latin typeface="SFMono-Regular"/>
              </a:rPr>
              <a:t>ls</a:t>
            </a:r>
            <a:r>
              <a:rPr kumimoji="0" lang="en-US" altLang="en-US" sz="2000" b="0" i="0" u="none" strike="noStrike" cap="none" normalizeH="0" baseline="0" dirty="0">
                <a:ln>
                  <a:noFill/>
                </a:ln>
                <a:solidFill>
                  <a:srgbClr val="24292E"/>
                </a:solidFill>
                <a:effectLst/>
                <a:latin typeface="-apple-system"/>
              </a:rPr>
              <a:t> (Lists files in the folder).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24292E"/>
                </a:solidFill>
                <a:effectLst/>
                <a:latin typeface="SFMono-Regular"/>
              </a:rPr>
              <a:t>pwd</a:t>
            </a:r>
            <a:r>
              <a:rPr kumimoji="0" lang="en-US" altLang="en-US" sz="2000" b="0" i="0" u="none" strike="noStrike" cap="none" normalizeH="0" baseline="0" dirty="0">
                <a:ln>
                  <a:noFill/>
                </a:ln>
                <a:solidFill>
                  <a:srgbClr val="24292E"/>
                </a:solidFill>
                <a:effectLst/>
                <a:latin typeface="-apple-system"/>
              </a:rPr>
              <a:t> (Shows the current directory).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24292E"/>
                </a:solidFill>
                <a:effectLst/>
                <a:latin typeface="SFMono-Regular"/>
              </a:rPr>
              <a:t>mkdir</a:t>
            </a:r>
            <a:r>
              <a:rPr kumimoji="0" lang="en-US" altLang="en-US" sz="2000" b="0" i="0" u="none" strike="noStrike" cap="none" normalizeH="0" baseline="0" dirty="0">
                <a:ln>
                  <a:noFill/>
                </a:ln>
                <a:solidFill>
                  <a:srgbClr val="24292E"/>
                </a:solidFill>
                <a:effectLst/>
                <a:latin typeface="SFMono-Regular"/>
              </a:rPr>
              <a:t> &lt;FOLDERNAME&gt;</a:t>
            </a:r>
            <a:r>
              <a:rPr kumimoji="0" lang="en-US" altLang="en-US" sz="2000" b="0" i="0" u="none" strike="noStrike" cap="none" normalizeH="0" baseline="0" dirty="0">
                <a:ln>
                  <a:noFill/>
                </a:ln>
                <a:solidFill>
                  <a:srgbClr val="24292E"/>
                </a:solidFill>
                <a:effectLst/>
                <a:latin typeface="-apple-system"/>
              </a:rPr>
              <a:t> (Creates a new directory with the FOLDERNAME).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4292E"/>
                </a:solidFill>
                <a:effectLst/>
                <a:latin typeface="SFMono-Regular"/>
              </a:rPr>
              <a:t>touch &lt;FILENAME&gt;</a:t>
            </a:r>
            <a:r>
              <a:rPr kumimoji="0" lang="en-US" altLang="en-US" sz="2000" b="0" i="0" u="none" strike="noStrike" cap="none" normalizeH="0" baseline="0" dirty="0">
                <a:ln>
                  <a:noFill/>
                </a:ln>
                <a:solidFill>
                  <a:srgbClr val="24292E"/>
                </a:solidFill>
                <a:effectLst/>
                <a:latin typeface="-apple-system"/>
              </a:rPr>
              <a:t> (Creates a new file with the FILENAME).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4292E"/>
                </a:solidFill>
                <a:effectLst/>
                <a:latin typeface="SFMono-Regular"/>
              </a:rPr>
              <a:t>rm &lt;FILENAME&gt;</a:t>
            </a:r>
            <a:r>
              <a:rPr kumimoji="0" lang="en-US" altLang="en-US" sz="2000" b="0" i="0" u="none" strike="noStrike" cap="none" normalizeH="0" baseline="0" dirty="0">
                <a:ln>
                  <a:noFill/>
                </a:ln>
                <a:solidFill>
                  <a:srgbClr val="24292E"/>
                </a:solidFill>
                <a:effectLst/>
                <a:latin typeface="-apple-system"/>
              </a:rPr>
              <a:t> (Deletes a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4292E"/>
                </a:solidFill>
                <a:effectLst/>
                <a:latin typeface="SFMono-Regular"/>
              </a:rPr>
              <a:t>rm -r &lt;FOLDERNAME&gt;</a:t>
            </a:r>
            <a:r>
              <a:rPr kumimoji="0" lang="en-US" altLang="en-US" sz="2000" b="0" i="0" u="none" strike="noStrike" cap="none" normalizeH="0" baseline="0" dirty="0">
                <a:ln>
                  <a:noFill/>
                </a:ln>
                <a:solidFill>
                  <a:srgbClr val="24292E"/>
                </a:solidFill>
                <a:effectLst/>
                <a:latin typeface="-apple-system"/>
              </a:rPr>
              <a:t> (Deletes a folder, make sure to note the -r).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4292E"/>
                </a:solidFill>
                <a:effectLst/>
                <a:latin typeface="SFMono-Regular"/>
              </a:rPr>
              <a:t>open .</a:t>
            </a:r>
            <a:r>
              <a:rPr kumimoji="0" lang="en-US" altLang="en-US" sz="2000" b="0" i="0" u="none" strike="noStrike" cap="none" normalizeH="0" baseline="0" dirty="0">
                <a:ln>
                  <a:noFill/>
                </a:ln>
                <a:solidFill>
                  <a:srgbClr val="24292E"/>
                </a:solidFill>
                <a:effectLst/>
                <a:latin typeface="-apple-system"/>
              </a:rPr>
              <a:t> (Opens the current folder on Macs).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4292E"/>
                </a:solidFill>
                <a:effectLst/>
                <a:latin typeface="SFMono-Regular"/>
              </a:rPr>
              <a:t>explorer .</a:t>
            </a:r>
            <a:r>
              <a:rPr kumimoji="0" lang="en-US" altLang="en-US" sz="2000" b="0" i="0" u="none" strike="noStrike" cap="none" normalizeH="0" baseline="0" dirty="0">
                <a:ln>
                  <a:noFill/>
                </a:ln>
                <a:solidFill>
                  <a:srgbClr val="24292E"/>
                </a:solidFill>
                <a:effectLst/>
                <a:latin typeface="-apple-system"/>
              </a:rPr>
              <a:t> (Opens the current folder on </a:t>
            </a:r>
            <a:r>
              <a:rPr kumimoji="0" lang="en-US" altLang="en-US" sz="2000" b="0" i="0" u="none" strike="noStrike" cap="none" normalizeH="0" baseline="0" dirty="0" err="1">
                <a:ln>
                  <a:noFill/>
                </a:ln>
                <a:solidFill>
                  <a:srgbClr val="24292E"/>
                </a:solidFill>
                <a:effectLst/>
                <a:latin typeface="-apple-system"/>
              </a:rPr>
              <a:t>GitBash</a:t>
            </a:r>
            <a:r>
              <a:rPr kumimoji="0" lang="en-US" altLang="en-US" sz="2000" b="0" i="0" u="none" strike="noStrike" cap="none" normalizeH="0" baseline="0" dirty="0">
                <a:ln>
                  <a:noFill/>
                </a:ln>
                <a:solidFill>
                  <a:srgbClr val="24292E"/>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4292E"/>
                </a:solidFill>
                <a:effectLst/>
                <a:latin typeface="SFMono-Regular"/>
              </a:rPr>
              <a:t>open &lt;FILENAME&gt;</a:t>
            </a:r>
            <a:r>
              <a:rPr kumimoji="0" lang="en-US" altLang="en-US" sz="2000" b="0" i="0" u="none" strike="noStrike" cap="none" normalizeH="0" baseline="0" dirty="0">
                <a:ln>
                  <a:noFill/>
                </a:ln>
                <a:solidFill>
                  <a:srgbClr val="24292E"/>
                </a:solidFill>
                <a:effectLst/>
                <a:latin typeface="-apple-system"/>
              </a:rPr>
              <a:t> (Opens a specific file on Macs).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4292E"/>
                </a:solidFill>
                <a:effectLst/>
                <a:latin typeface="SFMono-Regular"/>
              </a:rPr>
              <a:t>explorer &lt;FILENAME&gt;</a:t>
            </a:r>
            <a:r>
              <a:rPr kumimoji="0" lang="en-US" altLang="en-US" sz="2000" b="0" i="0" u="none" strike="noStrike" cap="none" normalizeH="0" baseline="0" dirty="0">
                <a:ln>
                  <a:noFill/>
                </a:ln>
                <a:solidFill>
                  <a:srgbClr val="24292E"/>
                </a:solidFill>
                <a:effectLst/>
                <a:latin typeface="-apple-system"/>
              </a:rPr>
              <a:t> (Opens a specific file on </a:t>
            </a:r>
            <a:r>
              <a:rPr kumimoji="0" lang="en-US" altLang="en-US" sz="2000" b="0" i="0" u="none" strike="noStrike" cap="none" normalizeH="0" baseline="0" dirty="0" err="1">
                <a:ln>
                  <a:noFill/>
                </a:ln>
                <a:solidFill>
                  <a:srgbClr val="24292E"/>
                </a:solidFill>
                <a:effectLst/>
                <a:latin typeface="-apple-system"/>
              </a:rPr>
              <a:t>GitBash</a:t>
            </a:r>
            <a:r>
              <a:rPr kumimoji="0" lang="en-US" altLang="en-US" sz="2000" b="0" i="0" u="none" strike="noStrike" cap="none" normalizeH="0" baseline="0" dirty="0">
                <a:ln>
                  <a:noFill/>
                </a:ln>
                <a:solidFill>
                  <a:srgbClr val="24292E"/>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6376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D6E0-C604-4BD9-AC69-053181BFAA06}"/>
              </a:ext>
            </a:extLst>
          </p:cNvPr>
          <p:cNvSpPr>
            <a:spLocks noGrp="1"/>
          </p:cNvSpPr>
          <p:nvPr>
            <p:ph type="title"/>
          </p:nvPr>
        </p:nvSpPr>
        <p:spPr/>
        <p:txBody>
          <a:bodyPr/>
          <a:lstStyle/>
          <a:p>
            <a:r>
              <a:rPr lang="en-US" dirty="0"/>
              <a:t>Common Commands</a:t>
            </a:r>
          </a:p>
        </p:txBody>
      </p:sp>
      <p:sp>
        <p:nvSpPr>
          <p:cNvPr id="9" name="Content Placeholder 8">
            <a:extLst>
              <a:ext uri="{FF2B5EF4-FFF2-40B4-BE49-F238E27FC236}">
                <a16:creationId xmlns:a16="http://schemas.microsoft.com/office/drawing/2014/main" id="{F26BC033-3314-419C-A2E0-ECE2E2ED7BAC}"/>
              </a:ext>
            </a:extLst>
          </p:cNvPr>
          <p:cNvSpPr>
            <a:spLocks noGrp="1"/>
          </p:cNvSpPr>
          <p:nvPr>
            <p:ph idx="1"/>
          </p:nvPr>
        </p:nvSpPr>
        <p:spPr/>
        <p:txBody>
          <a:bodyPr>
            <a:normAutofit fontScale="32500" lnSpcReduction="20000"/>
          </a:bodyPr>
          <a:lstStyle/>
          <a:p>
            <a:pPr marL="0" indent="0">
              <a:buNone/>
            </a:pPr>
            <a:endParaRPr lang="en-US" dirty="0"/>
          </a:p>
          <a:p>
            <a:pPr marL="0" indent="0">
              <a:buNone/>
            </a:pPr>
            <a:r>
              <a:rPr lang="en-US" sz="8000" dirty="0"/>
              <a:t>`cd Desktop` will change to the desktop directory</a:t>
            </a:r>
          </a:p>
          <a:p>
            <a:pPr marL="0" indent="0">
              <a:buNone/>
            </a:pPr>
            <a:r>
              <a:rPr lang="en-US" sz="8000" dirty="0"/>
              <a:t>`</a:t>
            </a:r>
            <a:r>
              <a:rPr lang="en-US" sz="8000" dirty="0" err="1"/>
              <a:t>mkdir</a:t>
            </a:r>
            <a:r>
              <a:rPr lang="en-US" sz="8000" dirty="0"/>
              <a:t> </a:t>
            </a:r>
            <a:r>
              <a:rPr lang="en-US" sz="8000" dirty="0" err="1"/>
              <a:t>PythonStuff</a:t>
            </a:r>
            <a:r>
              <a:rPr lang="en-US" sz="8000" dirty="0"/>
              <a:t>` will make a new directory/folder on the desktop.</a:t>
            </a:r>
          </a:p>
          <a:p>
            <a:pPr marL="0" indent="0">
              <a:buNone/>
            </a:pPr>
            <a:r>
              <a:rPr lang="en-US" sz="8000" dirty="0"/>
              <a:t>`cd </a:t>
            </a:r>
            <a:r>
              <a:rPr lang="en-US" sz="8000" dirty="0" err="1"/>
              <a:t>PythonStuff</a:t>
            </a:r>
            <a:r>
              <a:rPr lang="en-US" sz="8000" dirty="0"/>
              <a:t>` will move to the newly created folder</a:t>
            </a:r>
          </a:p>
          <a:p>
            <a:pPr marL="0" indent="0">
              <a:buNone/>
            </a:pPr>
            <a:r>
              <a:rPr lang="en-US" sz="8000" dirty="0"/>
              <a:t>`open .` on a Mac or `explorer .` in PC will open the current folder</a:t>
            </a:r>
          </a:p>
          <a:p>
            <a:pPr marL="0" indent="0">
              <a:buNone/>
            </a:pPr>
            <a:r>
              <a:rPr lang="en-US" sz="8000" dirty="0"/>
              <a:t>`touch first_file.py` will create a file</a:t>
            </a:r>
          </a:p>
          <a:p>
            <a:pPr marL="0" indent="0">
              <a:buNone/>
            </a:pPr>
            <a:r>
              <a:rPr lang="en-US" sz="8000" dirty="0"/>
              <a:t>`touch second_file.py` will create a second file</a:t>
            </a:r>
          </a:p>
          <a:p>
            <a:pPr marL="0" indent="0">
              <a:buNone/>
            </a:pPr>
            <a:r>
              <a:rPr lang="en-US" sz="8000" dirty="0"/>
              <a:t>`</a:t>
            </a:r>
            <a:r>
              <a:rPr lang="en-US" sz="8000" dirty="0" err="1"/>
              <a:t>ls`</a:t>
            </a:r>
            <a:r>
              <a:rPr lang="en-US" sz="8000" dirty="0"/>
              <a:t> will show what in the current directory</a:t>
            </a:r>
          </a:p>
          <a:p>
            <a:pPr marL="0" indent="0">
              <a:buNone/>
            </a:pPr>
            <a:r>
              <a:rPr lang="en-US" sz="8000" dirty="0"/>
              <a:t>`cd ..` will move us up a director back to Desktop</a:t>
            </a:r>
          </a:p>
        </p:txBody>
      </p:sp>
    </p:spTree>
    <p:extLst>
      <p:ext uri="{BB962C8B-B14F-4D97-AF65-F5344CB8AC3E}">
        <p14:creationId xmlns:p14="http://schemas.microsoft.com/office/powerpoint/2010/main" val="3436786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B3C0D-0362-4C93-A7A0-4C6AFEBF9766}"/>
              </a:ext>
            </a:extLst>
          </p:cNvPr>
          <p:cNvSpPr>
            <a:spLocks noGrp="1"/>
          </p:cNvSpPr>
          <p:nvPr>
            <p:ph type="title"/>
          </p:nvPr>
        </p:nvSpPr>
        <p:spPr/>
        <p:txBody>
          <a:bodyPr/>
          <a:lstStyle/>
          <a:p>
            <a:r>
              <a:rPr lang="en-US" b="1" dirty="0"/>
              <a:t>Students Do: Terminal (0:10)</a:t>
            </a:r>
            <a:endParaRPr lang="en-US" dirty="0"/>
          </a:p>
        </p:txBody>
      </p:sp>
      <p:sp>
        <p:nvSpPr>
          <p:cNvPr id="4" name="Rectangle 1">
            <a:extLst>
              <a:ext uri="{FF2B5EF4-FFF2-40B4-BE49-F238E27FC236}">
                <a16:creationId xmlns:a16="http://schemas.microsoft.com/office/drawing/2014/main" id="{537D2B40-FBC6-4281-8C92-16C3171B1333}"/>
              </a:ext>
            </a:extLst>
          </p:cNvPr>
          <p:cNvSpPr>
            <a:spLocks noGrp="1" noChangeArrowheads="1"/>
          </p:cNvSpPr>
          <p:nvPr>
            <p:ph idx="1"/>
          </p:nvPr>
        </p:nvSpPr>
        <p:spPr bwMode="auto">
          <a:xfrm>
            <a:off x="1066800" y="1719608"/>
            <a:ext cx="7848623"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Create a folder called </a:t>
            </a:r>
            <a:r>
              <a:rPr kumimoji="0" lang="en-US" altLang="en-US" sz="2400" b="0" i="0" u="none" strike="noStrike" cap="none" normalizeH="0" baseline="0" dirty="0" err="1">
                <a:ln>
                  <a:noFill/>
                </a:ln>
                <a:solidFill>
                  <a:srgbClr val="24292E"/>
                </a:solidFill>
                <a:effectLst/>
                <a:latin typeface="SFMono-Regular"/>
              </a:rPr>
              <a:t>LearnPython</a:t>
            </a:r>
            <a:r>
              <a:rPr kumimoji="0" lang="en-US" altLang="en-US" sz="2400" b="0" i="0" u="none" strike="noStrike" cap="none" normalizeH="0" baseline="0" dirty="0">
                <a:ln>
                  <a:noFill/>
                </a:ln>
                <a:solidFill>
                  <a:srgbClr val="24292E"/>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Navigate into the folder.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Inside </a:t>
            </a:r>
            <a:r>
              <a:rPr kumimoji="0" lang="en-US" altLang="en-US" sz="2400" b="0" i="0" u="none" strike="noStrike" cap="none" normalizeH="0" baseline="0" dirty="0" err="1">
                <a:ln>
                  <a:noFill/>
                </a:ln>
                <a:solidFill>
                  <a:srgbClr val="24292E"/>
                </a:solidFill>
                <a:effectLst/>
                <a:latin typeface="SFMono-Regular"/>
              </a:rPr>
              <a:t>LearnPython</a:t>
            </a:r>
            <a:r>
              <a:rPr kumimoji="0" lang="en-US" altLang="en-US" sz="2400" b="0" i="0" u="none" strike="noStrike" cap="none" normalizeH="0" baseline="0" dirty="0">
                <a:ln>
                  <a:noFill/>
                </a:ln>
                <a:solidFill>
                  <a:srgbClr val="24292E"/>
                </a:solidFill>
                <a:effectLst/>
                <a:latin typeface="-apple-system"/>
              </a:rPr>
              <a:t> create another folder called </a:t>
            </a:r>
            <a:r>
              <a:rPr kumimoji="0" lang="en-US" altLang="en-US" sz="2400" b="0" i="0" u="none" strike="noStrike" cap="none" normalizeH="0" baseline="0" dirty="0">
                <a:ln>
                  <a:noFill/>
                </a:ln>
                <a:solidFill>
                  <a:srgbClr val="24292E"/>
                </a:solidFill>
                <a:effectLst/>
                <a:latin typeface="SFMono-Regular"/>
              </a:rPr>
              <a:t>Assignment1</a:t>
            </a:r>
            <a:r>
              <a:rPr kumimoji="0" lang="en-US" altLang="en-US" sz="2400" b="0" i="0" u="none" strike="noStrike" cap="none" normalizeH="0" baseline="0" dirty="0">
                <a:ln>
                  <a:noFill/>
                </a:ln>
                <a:solidFill>
                  <a:srgbClr val="24292E"/>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Inside </a:t>
            </a:r>
            <a:r>
              <a:rPr kumimoji="0" lang="en-US" altLang="en-US" sz="2400" b="0" i="0" u="none" strike="noStrike" cap="none" normalizeH="0" baseline="0" dirty="0">
                <a:ln>
                  <a:noFill/>
                </a:ln>
                <a:solidFill>
                  <a:srgbClr val="24292E"/>
                </a:solidFill>
                <a:effectLst/>
                <a:latin typeface="SFMono-Regular"/>
              </a:rPr>
              <a:t>Assignment1</a:t>
            </a:r>
            <a:r>
              <a:rPr kumimoji="0" lang="en-US" altLang="en-US" sz="2400" b="0" i="0" u="none" strike="noStrike" cap="none" normalizeH="0" baseline="0" dirty="0">
                <a:ln>
                  <a:noFill/>
                </a:ln>
                <a:solidFill>
                  <a:srgbClr val="24292E"/>
                </a:solidFill>
                <a:effectLst/>
                <a:latin typeface="-apple-system"/>
              </a:rPr>
              <a:t> create a file called </a:t>
            </a:r>
            <a:r>
              <a:rPr kumimoji="0" lang="en-US" altLang="en-US" sz="2400" b="0" i="0" u="none" strike="noStrike" cap="none" normalizeH="0" baseline="0" dirty="0">
                <a:ln>
                  <a:noFill/>
                </a:ln>
                <a:solidFill>
                  <a:srgbClr val="24292E"/>
                </a:solidFill>
                <a:effectLst/>
                <a:latin typeface="SFMono-Regular"/>
              </a:rPr>
              <a:t>quick_python.py</a:t>
            </a:r>
            <a:r>
              <a:rPr kumimoji="0" lang="en-US" altLang="en-US" sz="2400" b="0" i="0" u="none" strike="noStrike" cap="none" normalizeH="0" baseline="0" dirty="0">
                <a:ln>
                  <a:noFill/>
                </a:ln>
                <a:solidFill>
                  <a:srgbClr val="24292E"/>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Add a print statement to </a:t>
            </a:r>
            <a:r>
              <a:rPr kumimoji="0" lang="en-US" altLang="en-US" sz="2400" b="0" i="0" u="none" strike="noStrike" cap="none" normalizeH="0" baseline="0" dirty="0">
                <a:ln>
                  <a:noFill/>
                </a:ln>
                <a:solidFill>
                  <a:srgbClr val="24292E"/>
                </a:solidFill>
                <a:effectLst/>
                <a:latin typeface="SFMono-Regular"/>
              </a:rPr>
              <a:t>quick_python.py</a:t>
            </a:r>
            <a:r>
              <a:rPr kumimoji="0" lang="en-US" altLang="en-US" sz="2400" b="0" i="0" u="none" strike="noStrike" cap="none" normalizeH="0" baseline="0" dirty="0">
                <a:ln>
                  <a:noFill/>
                </a:ln>
                <a:solidFill>
                  <a:srgbClr val="24292E"/>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Run </a:t>
            </a:r>
            <a:r>
              <a:rPr kumimoji="0" lang="en-US" altLang="en-US" sz="2400" b="0" i="0" u="none" strike="noStrike" cap="none" normalizeH="0" baseline="0" dirty="0">
                <a:ln>
                  <a:noFill/>
                </a:ln>
                <a:solidFill>
                  <a:srgbClr val="24292E"/>
                </a:solidFill>
                <a:effectLst/>
                <a:latin typeface="SFMono-Regular"/>
              </a:rPr>
              <a:t>quick_python.py</a:t>
            </a:r>
            <a:r>
              <a:rPr kumimoji="0" lang="en-US" altLang="en-US" sz="2400" b="0" i="0" u="none" strike="noStrike" cap="none" normalizeH="0" baseline="0" dirty="0">
                <a:ln>
                  <a:noFill/>
                </a:ln>
                <a:solidFill>
                  <a:srgbClr val="24292E"/>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Return to the </a:t>
            </a:r>
            <a:r>
              <a:rPr kumimoji="0" lang="en-US" altLang="en-US" sz="2400" b="0" i="0" u="none" strike="noStrike" cap="none" normalizeH="0" baseline="0" dirty="0" err="1">
                <a:ln>
                  <a:noFill/>
                </a:ln>
                <a:solidFill>
                  <a:srgbClr val="24292E"/>
                </a:solidFill>
                <a:effectLst/>
                <a:latin typeface="SFMono-Regular"/>
              </a:rPr>
              <a:t>LearnPython</a:t>
            </a:r>
            <a:r>
              <a:rPr kumimoji="0" lang="en-US" altLang="en-US" sz="2400" b="0" i="0" u="none" strike="noStrike" cap="none" normalizeH="0" baseline="0" dirty="0">
                <a:ln>
                  <a:noFill/>
                </a:ln>
                <a:solidFill>
                  <a:srgbClr val="24292E"/>
                </a:solidFill>
                <a:effectLst/>
                <a:latin typeface="-apple-system"/>
              </a:rPr>
              <a:t> folder.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Inside </a:t>
            </a:r>
            <a:r>
              <a:rPr kumimoji="0" lang="en-US" altLang="en-US" sz="2400" b="0" i="0" u="none" strike="noStrike" cap="none" normalizeH="0" baseline="0" dirty="0" err="1">
                <a:ln>
                  <a:noFill/>
                </a:ln>
                <a:solidFill>
                  <a:srgbClr val="24292E"/>
                </a:solidFill>
                <a:effectLst/>
                <a:latin typeface="SFMono-Regular"/>
              </a:rPr>
              <a:t>LearnPython</a:t>
            </a:r>
            <a:r>
              <a:rPr kumimoji="0" lang="en-US" altLang="en-US" sz="2400" b="0" i="0" u="none" strike="noStrike" cap="none" normalizeH="0" baseline="0" dirty="0">
                <a:ln>
                  <a:noFill/>
                </a:ln>
                <a:solidFill>
                  <a:srgbClr val="24292E"/>
                </a:solidFill>
                <a:effectLst/>
                <a:latin typeface="-apple-system"/>
              </a:rPr>
              <a:t> create another folder called </a:t>
            </a:r>
            <a:r>
              <a:rPr kumimoji="0" lang="en-US" altLang="en-US" sz="2400" b="0" i="0" u="none" strike="noStrike" cap="none" normalizeH="0" baseline="0" dirty="0">
                <a:ln>
                  <a:noFill/>
                </a:ln>
                <a:solidFill>
                  <a:srgbClr val="24292E"/>
                </a:solidFill>
                <a:effectLst/>
                <a:latin typeface="SFMono-Regular"/>
              </a:rPr>
              <a:t>Assignment2</a:t>
            </a:r>
            <a:r>
              <a:rPr kumimoji="0" lang="en-US" altLang="en-US" sz="2400" b="0" i="0" u="none" strike="noStrike" cap="none" normalizeH="0" baseline="0" dirty="0">
                <a:ln>
                  <a:noFill/>
                </a:ln>
                <a:solidFill>
                  <a:srgbClr val="24292E"/>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Inside </a:t>
            </a:r>
            <a:r>
              <a:rPr kumimoji="0" lang="en-US" altLang="en-US" sz="2400" b="0" i="0" u="none" strike="noStrike" cap="none" normalizeH="0" baseline="0" dirty="0">
                <a:ln>
                  <a:noFill/>
                </a:ln>
                <a:solidFill>
                  <a:srgbClr val="24292E"/>
                </a:solidFill>
                <a:effectLst/>
                <a:latin typeface="SFMono-Regular"/>
              </a:rPr>
              <a:t>Assignment2</a:t>
            </a:r>
            <a:r>
              <a:rPr kumimoji="0" lang="en-US" altLang="en-US" sz="2400" b="0" i="0" u="none" strike="noStrike" cap="none" normalizeH="0" baseline="0" dirty="0">
                <a:ln>
                  <a:noFill/>
                </a:ln>
                <a:solidFill>
                  <a:srgbClr val="24292E"/>
                </a:solidFill>
                <a:effectLst/>
                <a:latin typeface="-apple-system"/>
              </a:rPr>
              <a:t> create a file called </a:t>
            </a:r>
            <a:r>
              <a:rPr kumimoji="0" lang="en-US" altLang="en-US" sz="2400" b="0" i="0" u="none" strike="noStrike" cap="none" normalizeH="0" baseline="0" dirty="0">
                <a:ln>
                  <a:noFill/>
                </a:ln>
                <a:solidFill>
                  <a:srgbClr val="24292E"/>
                </a:solidFill>
                <a:effectLst/>
                <a:latin typeface="SFMono-Regular"/>
              </a:rPr>
              <a:t>quick_python2.py</a:t>
            </a:r>
            <a:r>
              <a:rPr kumimoji="0" lang="en-US" altLang="en-US" sz="2400" b="0" i="0" u="none" strike="noStrike" cap="none" normalizeH="0" baseline="0" dirty="0">
                <a:ln>
                  <a:noFill/>
                </a:ln>
                <a:solidFill>
                  <a:srgbClr val="24292E"/>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Add a different print statement to </a:t>
            </a:r>
            <a:r>
              <a:rPr kumimoji="0" lang="en-US" altLang="en-US" sz="2400" b="0" i="0" u="none" strike="noStrike" cap="none" normalizeH="0" baseline="0" dirty="0">
                <a:ln>
                  <a:noFill/>
                </a:ln>
                <a:solidFill>
                  <a:srgbClr val="24292E"/>
                </a:solidFill>
                <a:effectLst/>
                <a:latin typeface="SFMono-Regular"/>
              </a:rPr>
              <a:t>quick_python2.py</a:t>
            </a:r>
            <a:r>
              <a:rPr kumimoji="0" lang="en-US" altLang="en-US" sz="2400" b="0" i="0" u="none" strike="noStrike" cap="none" normalizeH="0" baseline="0" dirty="0">
                <a:ln>
                  <a:noFill/>
                </a:ln>
                <a:solidFill>
                  <a:srgbClr val="24292E"/>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Run </a:t>
            </a:r>
            <a:r>
              <a:rPr kumimoji="0" lang="en-US" altLang="en-US" sz="2400" b="0" i="0" u="none" strike="noStrike" cap="none" normalizeH="0" baseline="0" dirty="0">
                <a:ln>
                  <a:noFill/>
                </a:ln>
                <a:solidFill>
                  <a:srgbClr val="24292E"/>
                </a:solidFill>
                <a:effectLst/>
                <a:latin typeface="SFMono-Regular"/>
              </a:rPr>
              <a:t>quick_python2.py</a:t>
            </a:r>
            <a:r>
              <a:rPr kumimoji="0" lang="en-US" altLang="en-US" sz="2400" b="0" i="0" u="none" strike="noStrike" cap="none" normalizeH="0" baseline="0" dirty="0">
                <a:ln>
                  <a:noFill/>
                </a:ln>
                <a:solidFill>
                  <a:srgbClr val="24292E"/>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4013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3BC3-AF11-43DC-A2D9-305C469B6867}"/>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5340A42C-3CAB-473F-83F5-0F459B0238CB}"/>
              </a:ext>
            </a:extLst>
          </p:cNvPr>
          <p:cNvSpPr>
            <a:spLocks noGrp="1"/>
          </p:cNvSpPr>
          <p:nvPr>
            <p:ph idx="1"/>
          </p:nvPr>
        </p:nvSpPr>
        <p:spPr/>
        <p:txBody>
          <a:bodyPr>
            <a:normAutofit fontScale="92500" lnSpcReduction="10000"/>
          </a:bodyPr>
          <a:lstStyle/>
          <a:p>
            <a:pPr marL="0" indent="0">
              <a:buNone/>
            </a:pPr>
            <a:r>
              <a:rPr lang="en-US" sz="2300" dirty="0"/>
              <a:t># Follow the below instructions in your terminal and write the commands below.</a:t>
            </a:r>
          </a:p>
          <a:p>
            <a:pPr marL="0" indent="0">
              <a:buNone/>
            </a:pPr>
            <a:r>
              <a:rPr lang="en-US" sz="2300" dirty="0"/>
              <a:t># Create a folder called </a:t>
            </a:r>
            <a:r>
              <a:rPr lang="en-US" sz="2300" dirty="0" err="1"/>
              <a:t>LearnPython</a:t>
            </a:r>
            <a:endParaRPr lang="en-US" sz="2300" dirty="0"/>
          </a:p>
          <a:p>
            <a:pPr marL="0" indent="0">
              <a:buNone/>
            </a:pPr>
            <a:r>
              <a:rPr lang="en-US" sz="2300" dirty="0" err="1"/>
              <a:t>mkdir</a:t>
            </a:r>
            <a:r>
              <a:rPr lang="en-US" sz="2300" dirty="0"/>
              <a:t> </a:t>
            </a:r>
            <a:r>
              <a:rPr lang="en-US" sz="2300" dirty="0" err="1"/>
              <a:t>LearnPython</a:t>
            </a:r>
            <a:endParaRPr lang="en-US" sz="2300" dirty="0"/>
          </a:p>
          <a:p>
            <a:pPr marL="0" indent="0">
              <a:buNone/>
            </a:pPr>
            <a:endParaRPr lang="en-US" sz="2300" dirty="0"/>
          </a:p>
          <a:p>
            <a:pPr marL="0" indent="0">
              <a:buNone/>
            </a:pPr>
            <a:r>
              <a:rPr lang="en-US" sz="2300" dirty="0"/>
              <a:t># Navigate into the folder</a:t>
            </a:r>
          </a:p>
          <a:p>
            <a:pPr marL="0" indent="0">
              <a:buNone/>
            </a:pPr>
            <a:r>
              <a:rPr lang="en-US" sz="2300" dirty="0"/>
              <a:t>cd </a:t>
            </a:r>
            <a:r>
              <a:rPr lang="en-US" sz="2300" dirty="0" err="1"/>
              <a:t>LearnPython</a:t>
            </a:r>
            <a:endParaRPr lang="en-US" sz="2300" dirty="0"/>
          </a:p>
          <a:p>
            <a:pPr marL="0" indent="0">
              <a:buNone/>
            </a:pPr>
            <a:endParaRPr lang="en-US" sz="2300" dirty="0"/>
          </a:p>
          <a:p>
            <a:pPr marL="0" indent="0">
              <a:buNone/>
            </a:pPr>
            <a:r>
              <a:rPr lang="en-US" sz="2300" dirty="0"/>
              <a:t># Inside </a:t>
            </a:r>
            <a:r>
              <a:rPr lang="en-US" sz="2300" dirty="0" err="1"/>
              <a:t>LearnPython</a:t>
            </a:r>
            <a:r>
              <a:rPr lang="en-US" sz="2300" dirty="0"/>
              <a:t> create another folder called Assignment1</a:t>
            </a:r>
          </a:p>
          <a:p>
            <a:pPr marL="0" indent="0">
              <a:buNone/>
            </a:pPr>
            <a:r>
              <a:rPr lang="en-US" sz="2300" dirty="0" err="1"/>
              <a:t>mkdir</a:t>
            </a:r>
            <a:r>
              <a:rPr lang="en-US" sz="2300" dirty="0"/>
              <a:t> Assignment1</a:t>
            </a:r>
          </a:p>
          <a:p>
            <a:pPr marL="0" indent="0">
              <a:buNone/>
            </a:pPr>
            <a:endParaRPr lang="en-US" sz="12800" dirty="0"/>
          </a:p>
          <a:p>
            <a:pPr marL="0" indent="0">
              <a:buNone/>
            </a:pPr>
            <a:endParaRPr lang="en-US" sz="12800" dirty="0"/>
          </a:p>
          <a:p>
            <a:pPr marL="0" indent="0">
              <a:buNone/>
            </a:pPr>
            <a:endParaRPr lang="en-US" sz="12800" dirty="0"/>
          </a:p>
          <a:p>
            <a:pPr marL="0" indent="0">
              <a:buNone/>
            </a:pPr>
            <a:endParaRPr lang="en-US" dirty="0"/>
          </a:p>
        </p:txBody>
      </p:sp>
    </p:spTree>
    <p:extLst>
      <p:ext uri="{BB962C8B-B14F-4D97-AF65-F5344CB8AC3E}">
        <p14:creationId xmlns:p14="http://schemas.microsoft.com/office/powerpoint/2010/main" val="2149303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E434A7-FAED-4C0D-BA47-0CF0B4750A54}"/>
              </a:ext>
            </a:extLst>
          </p:cNvPr>
          <p:cNvSpPr>
            <a:spLocks noGrp="1"/>
          </p:cNvSpPr>
          <p:nvPr>
            <p:ph idx="1"/>
          </p:nvPr>
        </p:nvSpPr>
        <p:spPr>
          <a:xfrm>
            <a:off x="1066800" y="476250"/>
            <a:ext cx="10058400" cy="5476494"/>
          </a:xfrm>
        </p:spPr>
        <p:txBody>
          <a:bodyPr>
            <a:normAutofit fontScale="25000" lnSpcReduction="20000"/>
          </a:bodyPr>
          <a:lstStyle/>
          <a:p>
            <a:pPr marL="0" indent="0">
              <a:buNone/>
            </a:pPr>
            <a:r>
              <a:rPr lang="en-US" sz="8000" dirty="0"/>
              <a:t># Inside Assignment1 create a file called quick_python.py</a:t>
            </a:r>
          </a:p>
          <a:p>
            <a:pPr marL="0" indent="0">
              <a:buNone/>
            </a:pPr>
            <a:r>
              <a:rPr lang="en-US" sz="8000" dirty="0"/>
              <a:t>touch quick_python.py</a:t>
            </a:r>
          </a:p>
          <a:p>
            <a:pPr marL="0" indent="0">
              <a:buNone/>
            </a:pPr>
            <a:endParaRPr lang="en-US" sz="8000" dirty="0"/>
          </a:p>
          <a:p>
            <a:pPr marL="0" indent="0">
              <a:buNone/>
            </a:pPr>
            <a:r>
              <a:rPr lang="en-US" sz="8000" dirty="0"/>
              <a:t># Add a print statement to quick_python.py</a:t>
            </a:r>
          </a:p>
          <a:p>
            <a:pPr marL="0" indent="0">
              <a:buNone/>
            </a:pPr>
            <a:r>
              <a:rPr lang="en-US" sz="8000" dirty="0"/>
              <a:t># add print("This file works!") in a python file</a:t>
            </a:r>
          </a:p>
          <a:p>
            <a:pPr marL="0" indent="0">
              <a:buNone/>
            </a:pPr>
            <a:r>
              <a:rPr lang="en-US" sz="8000" dirty="0"/>
              <a:t># Run quick_python.py</a:t>
            </a:r>
          </a:p>
          <a:p>
            <a:pPr marL="0" indent="0">
              <a:buNone/>
            </a:pPr>
            <a:endParaRPr lang="en-US" sz="8000" dirty="0"/>
          </a:p>
          <a:p>
            <a:pPr marL="0" indent="0">
              <a:buNone/>
            </a:pPr>
            <a:r>
              <a:rPr lang="en-US" sz="8000" dirty="0"/>
              <a:t>python quick_python.py</a:t>
            </a:r>
          </a:p>
          <a:p>
            <a:pPr marL="0" indent="0">
              <a:buNone/>
            </a:pPr>
            <a:r>
              <a:rPr lang="en-US" sz="8000" dirty="0"/>
              <a:t># Return to the </a:t>
            </a:r>
            <a:r>
              <a:rPr lang="en-US" sz="8000" dirty="0" err="1"/>
              <a:t>LearnPython</a:t>
            </a:r>
            <a:r>
              <a:rPr lang="en-US" sz="8000" dirty="0"/>
              <a:t> folder</a:t>
            </a:r>
          </a:p>
          <a:p>
            <a:pPr marL="0" indent="0">
              <a:buNone/>
            </a:pPr>
            <a:r>
              <a:rPr lang="en-US" sz="8000" dirty="0"/>
              <a:t>cd ..</a:t>
            </a:r>
          </a:p>
          <a:p>
            <a:pPr marL="0" indent="0">
              <a:buNone/>
            </a:pPr>
            <a:endParaRPr lang="en-US" sz="8000" dirty="0"/>
          </a:p>
          <a:p>
            <a:pPr marL="0" indent="0">
              <a:buNone/>
            </a:pPr>
            <a:r>
              <a:rPr lang="en-US" sz="8000" dirty="0"/>
              <a:t># Inside </a:t>
            </a:r>
            <a:r>
              <a:rPr lang="en-US" sz="8000" dirty="0" err="1"/>
              <a:t>LearnPython</a:t>
            </a:r>
            <a:r>
              <a:rPr lang="en-US" sz="8000" dirty="0"/>
              <a:t> create another folder called Assignment2</a:t>
            </a:r>
          </a:p>
          <a:p>
            <a:pPr marL="0" indent="0">
              <a:buNone/>
            </a:pPr>
            <a:r>
              <a:rPr lang="en-US" sz="8000" dirty="0" err="1"/>
              <a:t>mkdir</a:t>
            </a:r>
            <a:r>
              <a:rPr lang="en-US" sz="8000" dirty="0"/>
              <a:t> Assignment2</a:t>
            </a:r>
          </a:p>
          <a:p>
            <a:pPr marL="0" indent="0">
              <a:buNone/>
            </a:pPr>
            <a:endParaRPr lang="en-US" sz="8000" dirty="0"/>
          </a:p>
          <a:p>
            <a:pPr marL="0" indent="0">
              <a:buNone/>
            </a:pPr>
            <a:endParaRPr lang="en-US" sz="9600" dirty="0"/>
          </a:p>
          <a:p>
            <a:endParaRPr lang="en-US" dirty="0"/>
          </a:p>
        </p:txBody>
      </p:sp>
    </p:spTree>
    <p:extLst>
      <p:ext uri="{BB962C8B-B14F-4D97-AF65-F5344CB8AC3E}">
        <p14:creationId xmlns:p14="http://schemas.microsoft.com/office/powerpoint/2010/main" val="3149286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113C81-C387-4CA7-BDE0-F42F09EB3328}"/>
              </a:ext>
            </a:extLst>
          </p:cNvPr>
          <p:cNvSpPr>
            <a:spLocks noGrp="1"/>
          </p:cNvSpPr>
          <p:nvPr>
            <p:ph idx="1"/>
          </p:nvPr>
        </p:nvSpPr>
        <p:spPr>
          <a:xfrm>
            <a:off x="1066800" y="571500"/>
            <a:ext cx="10058400" cy="5381244"/>
          </a:xfrm>
        </p:spPr>
        <p:txBody>
          <a:bodyPr>
            <a:normAutofit/>
          </a:bodyPr>
          <a:lstStyle/>
          <a:p>
            <a:pPr marL="0" indent="0">
              <a:buNone/>
            </a:pPr>
            <a:r>
              <a:rPr lang="en-US" sz="2200" dirty="0"/>
              <a:t># Inside Assignment2 create a file called quick_python2.py</a:t>
            </a:r>
          </a:p>
          <a:p>
            <a:pPr marL="0" indent="0">
              <a:buNone/>
            </a:pPr>
            <a:endParaRPr lang="en-US" sz="2200" dirty="0"/>
          </a:p>
          <a:p>
            <a:pPr marL="0" indent="0">
              <a:buNone/>
            </a:pPr>
            <a:r>
              <a:rPr lang="en-US" sz="2200" dirty="0"/>
              <a:t>touch quick_python2.py</a:t>
            </a:r>
          </a:p>
          <a:p>
            <a:pPr marL="0" indent="0">
              <a:buNone/>
            </a:pPr>
            <a:endParaRPr lang="en-US" sz="2200" dirty="0"/>
          </a:p>
          <a:p>
            <a:pPr marL="0" indent="0">
              <a:buNone/>
            </a:pPr>
            <a:r>
              <a:rPr lang="en-US" sz="2200" dirty="0"/>
              <a:t># Add a different print statement to quick_python2.py</a:t>
            </a:r>
          </a:p>
          <a:p>
            <a:pPr marL="0" indent="0">
              <a:buNone/>
            </a:pPr>
            <a:r>
              <a:rPr lang="en-US" sz="2200" dirty="0"/>
              <a:t># add print("This file also works!") in a python file</a:t>
            </a:r>
          </a:p>
          <a:p>
            <a:pPr marL="0" indent="0">
              <a:buNone/>
            </a:pPr>
            <a:r>
              <a:rPr lang="en-US" sz="2200" dirty="0"/>
              <a:t># Run quick_python2.py</a:t>
            </a:r>
          </a:p>
          <a:p>
            <a:pPr marL="0" indent="0">
              <a:buNone/>
            </a:pPr>
            <a:endParaRPr lang="en-US" sz="2200" dirty="0"/>
          </a:p>
          <a:p>
            <a:pPr marL="0" indent="0">
              <a:buNone/>
            </a:pPr>
            <a:r>
              <a:rPr lang="en-US" sz="2200" dirty="0"/>
              <a:t>python quick_python2.py</a:t>
            </a:r>
          </a:p>
          <a:p>
            <a:endParaRPr lang="en-US" dirty="0"/>
          </a:p>
        </p:txBody>
      </p:sp>
    </p:spTree>
    <p:extLst>
      <p:ext uri="{BB962C8B-B14F-4D97-AF65-F5344CB8AC3E}">
        <p14:creationId xmlns:p14="http://schemas.microsoft.com/office/powerpoint/2010/main" val="1598270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43741"/>
      </a:dk2>
      <a:lt2>
        <a:srgbClr val="E4E8E2"/>
      </a:lt2>
      <a:accent1>
        <a:srgbClr val="984DC3"/>
      </a:accent1>
      <a:accent2>
        <a:srgbClr val="6851BA"/>
      </a:accent2>
      <a:accent3>
        <a:srgbClr val="4D64C3"/>
      </a:accent3>
      <a:accent4>
        <a:srgbClr val="3B84B1"/>
      </a:accent4>
      <a:accent5>
        <a:srgbClr val="46B2AF"/>
      </a:accent5>
      <a:accent6>
        <a:srgbClr val="3BB17C"/>
      </a:accent6>
      <a:hlink>
        <a:srgbClr val="348F9D"/>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520</TotalTime>
  <Words>1834</Words>
  <Application>Microsoft Office PowerPoint</Application>
  <PresentationFormat>Widescreen</PresentationFormat>
  <Paragraphs>243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-apple-system</vt:lpstr>
      <vt:lpstr>Arial</vt:lpstr>
      <vt:lpstr>Courier New</vt:lpstr>
      <vt:lpstr>Garamond</vt:lpstr>
      <vt:lpstr>SFMono-Regular</vt:lpstr>
      <vt:lpstr>SavonVTI</vt:lpstr>
      <vt:lpstr>Python </vt:lpstr>
      <vt:lpstr>Class Objectives</vt:lpstr>
      <vt:lpstr>Misc</vt:lpstr>
      <vt:lpstr>Commands</vt:lpstr>
      <vt:lpstr>Common Commands</vt:lpstr>
      <vt:lpstr>Students Do: Terminal (0:10)</vt:lpstr>
      <vt:lpstr>Solution</vt:lpstr>
      <vt:lpstr>PowerPoint Presentation</vt:lpstr>
      <vt:lpstr>PowerPoint Presentation</vt:lpstr>
      <vt:lpstr>Create Conda Environment</vt:lpstr>
      <vt:lpstr>Variables</vt:lpstr>
      <vt:lpstr>Variables(cont)</vt:lpstr>
      <vt:lpstr>Hello Variable World! (0:10)</vt:lpstr>
      <vt:lpstr>Inputs</vt:lpstr>
      <vt:lpstr>Inputs</vt:lpstr>
      <vt:lpstr>Down To Input (0:07)</vt:lpstr>
      <vt:lpstr>Conditionals</vt:lpstr>
      <vt:lpstr>PowerPoint Presentation</vt:lpstr>
      <vt:lpstr>PowerPoint Presentation</vt:lpstr>
      <vt:lpstr>Conditional Conundrum (0:10)</vt:lpstr>
      <vt:lpstr>Break (0:15)</vt:lpstr>
      <vt:lpstr>Lists</vt:lpstr>
      <vt:lpstr>Rock, Paper, Scissors (0:15)</vt:lpstr>
      <vt:lpstr>Loops</vt:lpstr>
      <vt:lpstr>PowerPoint Presentation</vt:lpstr>
      <vt:lpstr>Number Chain (0:14)</vt:lpstr>
      <vt:lpstr>Preview 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Marcela Pazmino</dc:creator>
  <cp:lastModifiedBy>Marcela Pazmino</cp:lastModifiedBy>
  <cp:revision>3</cp:revision>
  <dcterms:created xsi:type="dcterms:W3CDTF">2019-07-30T13:27:23Z</dcterms:created>
  <dcterms:modified xsi:type="dcterms:W3CDTF">2019-07-30T22:08:15Z</dcterms:modified>
</cp:coreProperties>
</file>