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5"/>
  </p:notesMasterIdLst>
  <p:sldIdLst>
    <p:sldId id="256" r:id="rId2"/>
    <p:sldId id="257" r:id="rId3"/>
    <p:sldId id="258" r:id="rId4"/>
    <p:sldId id="266" r:id="rId5"/>
    <p:sldId id="259" r:id="rId6"/>
    <p:sldId id="274" r:id="rId7"/>
    <p:sldId id="265" r:id="rId8"/>
    <p:sldId id="304" r:id="rId9"/>
    <p:sldId id="260" r:id="rId10"/>
    <p:sldId id="263" r:id="rId11"/>
    <p:sldId id="264" r:id="rId12"/>
    <p:sldId id="269" r:id="rId13"/>
    <p:sldId id="305" r:id="rId14"/>
  </p:sldIdLst>
  <p:sldSz cx="9144000" cy="5143500" type="screen16x9"/>
  <p:notesSz cx="6858000" cy="9144000"/>
  <p:embeddedFontLst>
    <p:embeddedFont>
      <p:font typeface="Bodoni MT Black" panose="02070A03080606020203" pitchFamily="18" charset="0"/>
      <p:bold r:id="rId16"/>
      <p:boldItalic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7C62F4-452E-46B2-A79F-21D55741E603}">
  <a:tblStyle styleId="{BF7C62F4-452E-46B2-A79F-21D55741E6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49e8d5037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49e8d5037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7664a2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7664a2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80cb239799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80cb239799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5631c336f0_0_4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5631c336f0_0_4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5631c336f0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5631c336f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87664a20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87664a20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3">
  <p:cSld name="CUSTOM_1_2_1_1">
    <p:spTree>
      <p:nvGrpSpPr>
        <p:cNvPr id="1" name="Shape 238"/>
        <p:cNvGrpSpPr/>
        <p:nvPr/>
      </p:nvGrpSpPr>
      <p:grpSpPr>
        <a:xfrm>
          <a:off x="0" y="0"/>
          <a:ext cx="0" cy="0"/>
          <a:chOff x="0" y="0"/>
          <a:chExt cx="0" cy="0"/>
        </a:xfrm>
      </p:grpSpPr>
      <p:sp>
        <p:nvSpPr>
          <p:cNvPr id="239" name="Google Shape;239;p25"/>
          <p:cNvSpPr/>
          <p:nvPr/>
        </p:nvSpPr>
        <p:spPr>
          <a:xfrm>
            <a:off x="0" y="0"/>
            <a:ext cx="5000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40" name="Google Shape;240;p25"/>
          <p:cNvSpPr/>
          <p:nvPr/>
        </p:nvSpPr>
        <p:spPr>
          <a:xfrm rot="10800000">
            <a:off x="879600" y="598800"/>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41" name="Google Shape;241;p25"/>
          <p:cNvSpPr txBox="1">
            <a:spLocks noGrp="1"/>
          </p:cNvSpPr>
          <p:nvPr>
            <p:ph type="title"/>
          </p:nvPr>
        </p:nvSpPr>
        <p:spPr>
          <a:xfrm>
            <a:off x="943050" y="2017650"/>
            <a:ext cx="3114600" cy="110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242" name="Google Shape;242;p25"/>
          <p:cNvSpPr txBox="1">
            <a:spLocks noGrp="1"/>
          </p:cNvSpPr>
          <p:nvPr>
            <p:ph type="subTitle" idx="1"/>
          </p:nvPr>
        </p:nvSpPr>
        <p:spPr>
          <a:xfrm>
            <a:off x="5703725" y="55567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3" name="Google Shape;243;p25"/>
          <p:cNvSpPr txBox="1">
            <a:spLocks noGrp="1"/>
          </p:cNvSpPr>
          <p:nvPr>
            <p:ph type="subTitle" idx="2"/>
          </p:nvPr>
        </p:nvSpPr>
        <p:spPr>
          <a:xfrm>
            <a:off x="5703725" y="86361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4" name="Google Shape;244;p25"/>
          <p:cNvSpPr txBox="1">
            <a:spLocks noGrp="1"/>
          </p:cNvSpPr>
          <p:nvPr>
            <p:ph type="subTitle" idx="3"/>
          </p:nvPr>
        </p:nvSpPr>
        <p:spPr>
          <a:xfrm>
            <a:off x="5703725" y="262461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5" name="Google Shape;245;p25"/>
          <p:cNvSpPr txBox="1">
            <a:spLocks noGrp="1"/>
          </p:cNvSpPr>
          <p:nvPr>
            <p:ph type="subTitle" idx="4"/>
          </p:nvPr>
        </p:nvSpPr>
        <p:spPr>
          <a:xfrm>
            <a:off x="5703725" y="293255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6" name="Google Shape;246;p25"/>
          <p:cNvSpPr txBox="1">
            <a:spLocks noGrp="1"/>
          </p:cNvSpPr>
          <p:nvPr>
            <p:ph type="subTitle" idx="5"/>
          </p:nvPr>
        </p:nvSpPr>
        <p:spPr>
          <a:xfrm>
            <a:off x="5703725" y="159178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7" name="Google Shape;247;p25"/>
          <p:cNvSpPr txBox="1">
            <a:spLocks noGrp="1"/>
          </p:cNvSpPr>
          <p:nvPr>
            <p:ph type="subTitle" idx="6"/>
          </p:nvPr>
        </p:nvSpPr>
        <p:spPr>
          <a:xfrm>
            <a:off x="5703725" y="189972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25"/>
          <p:cNvSpPr txBox="1">
            <a:spLocks noGrp="1"/>
          </p:cNvSpPr>
          <p:nvPr>
            <p:ph type="subTitle" idx="7"/>
          </p:nvPr>
        </p:nvSpPr>
        <p:spPr>
          <a:xfrm>
            <a:off x="5703725" y="365680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9" name="Google Shape;249;p25"/>
          <p:cNvSpPr txBox="1">
            <a:spLocks noGrp="1"/>
          </p:cNvSpPr>
          <p:nvPr>
            <p:ph type="subTitle" idx="8"/>
          </p:nvPr>
        </p:nvSpPr>
        <p:spPr>
          <a:xfrm>
            <a:off x="5703725" y="396474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2"/>
        </a:solidFill>
        <a:effectLst/>
      </p:bgPr>
    </p:bg>
    <p:spTree>
      <p:nvGrpSpPr>
        <p:cNvPr id="1" name="Shape 308"/>
        <p:cNvGrpSpPr/>
        <p:nvPr/>
      </p:nvGrpSpPr>
      <p:grpSpPr>
        <a:xfrm>
          <a:off x="0" y="0"/>
          <a:ext cx="0" cy="0"/>
          <a:chOff x="0" y="0"/>
          <a:chExt cx="0" cy="0"/>
        </a:xfrm>
      </p:grpSpPr>
      <p:sp>
        <p:nvSpPr>
          <p:cNvPr id="309" name="Google Shape;309;p30"/>
          <p:cNvSpPr/>
          <p:nvPr/>
        </p:nvSpPr>
        <p:spPr>
          <a:xfrm rot="-6299986">
            <a:off x="7656229" y="3062123"/>
            <a:ext cx="3353359" cy="3679155"/>
          </a:xfrm>
          <a:prstGeom prst="blockArc">
            <a:avLst>
              <a:gd name="adj1" fmla="val 16550563"/>
              <a:gd name="adj2" fmla="val 608065"/>
              <a:gd name="adj3" fmla="val 823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8596392">
            <a:off x="-759489" y="-901893"/>
            <a:ext cx="1705685" cy="1705685"/>
          </a:xfrm>
          <a:prstGeom prst="blockArc">
            <a:avLst>
              <a:gd name="adj1" fmla="val 13159347"/>
              <a:gd name="adj2" fmla="val 19114359"/>
              <a:gd name="adj3" fmla="val 214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10800000">
            <a:off x="516000" y="399750"/>
            <a:ext cx="8112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a:ea typeface="Montserrat"/>
              <a:cs typeface="Montserrat"/>
              <a:sym typeface="Montserrat"/>
            </a:endParaRPr>
          </a:p>
        </p:txBody>
      </p:sp>
      <p:sp>
        <p:nvSpPr>
          <p:cNvPr id="313" name="Google Shape;313;p30"/>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a:ea typeface="Montserrat"/>
              <a:cs typeface="Montserrat"/>
              <a:sym typeface="Montserrat"/>
            </a:endParaRPr>
          </a:p>
        </p:txBody>
      </p:sp>
      <p:sp>
        <p:nvSpPr>
          <p:cNvPr id="314" name="Google Shape;314;p30"/>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
        <p:nvSpPr>
          <p:cNvPr id="315" name="Google Shape;315;p30"/>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chemeClr val="accent3"/>
                </a:solidFill>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4_1_1">
    <p:bg>
      <p:bgPr>
        <a:noFill/>
        <a:effectLst/>
      </p:bgPr>
    </p:bg>
    <p:spTree>
      <p:nvGrpSpPr>
        <p:cNvPr id="1" name="Shape 379"/>
        <p:cNvGrpSpPr/>
        <p:nvPr/>
      </p:nvGrpSpPr>
      <p:grpSpPr>
        <a:xfrm>
          <a:off x="0" y="0"/>
          <a:ext cx="0" cy="0"/>
          <a:chOff x="0" y="0"/>
          <a:chExt cx="0" cy="0"/>
        </a:xfrm>
      </p:grpSpPr>
      <p:sp>
        <p:nvSpPr>
          <p:cNvPr id="380" name="Google Shape;380;p38"/>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83" name="Google Shape;383;p38"/>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_1_1_1">
    <p:bg>
      <p:bgPr>
        <a:noFill/>
        <a:effectLst/>
      </p:bgPr>
    </p:bg>
    <p:spTree>
      <p:nvGrpSpPr>
        <p:cNvPr id="1" name="Shape 400"/>
        <p:cNvGrpSpPr/>
        <p:nvPr/>
      </p:nvGrpSpPr>
      <p:grpSpPr>
        <a:xfrm>
          <a:off x="0" y="0"/>
          <a:ext cx="0" cy="0"/>
          <a:chOff x="0" y="0"/>
          <a:chExt cx="0" cy="0"/>
        </a:xfrm>
      </p:grpSpPr>
      <p:sp>
        <p:nvSpPr>
          <p:cNvPr id="401" name="Google Shape;401;p41"/>
          <p:cNvSpPr>
            <a:spLocks noGrp="1"/>
          </p:cNvSpPr>
          <p:nvPr>
            <p:ph type="pic" idx="2"/>
          </p:nvPr>
        </p:nvSpPr>
        <p:spPr>
          <a:xfrm>
            <a:off x="-7975" y="0"/>
            <a:ext cx="5361900" cy="3598500"/>
          </a:xfrm>
          <a:prstGeom prst="rect">
            <a:avLst/>
          </a:prstGeom>
          <a:noFill/>
          <a:ln>
            <a:noFill/>
          </a:ln>
        </p:spPr>
      </p:sp>
      <p:sp>
        <p:nvSpPr>
          <p:cNvPr id="402" name="Google Shape;402;p41"/>
          <p:cNvSpPr txBox="1">
            <a:spLocks noGrp="1"/>
          </p:cNvSpPr>
          <p:nvPr>
            <p:ph type="title"/>
          </p:nvPr>
        </p:nvSpPr>
        <p:spPr>
          <a:xfrm>
            <a:off x="4466225" y="1936500"/>
            <a:ext cx="3478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03" name="Google Shape;403;p41"/>
          <p:cNvSpPr txBox="1">
            <a:spLocks noGrp="1"/>
          </p:cNvSpPr>
          <p:nvPr>
            <p:ph type="subTitle" idx="1"/>
          </p:nvPr>
        </p:nvSpPr>
        <p:spPr>
          <a:xfrm>
            <a:off x="4466225" y="3044700"/>
            <a:ext cx="3478200" cy="11697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04" name="Google Shape;404;p41"/>
          <p:cNvSpPr/>
          <p:nvPr/>
        </p:nvSpPr>
        <p:spPr>
          <a:xfrm>
            <a:off x="-1739434" y="3044697"/>
            <a:ext cx="3679200" cy="36792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rot="10800000">
            <a:off x="7200116" y="-1534853"/>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4_1_1_1_3">
    <p:bg>
      <p:bgPr>
        <a:noFill/>
        <a:effectLst/>
      </p:bgPr>
    </p:bg>
    <p:spTree>
      <p:nvGrpSpPr>
        <p:cNvPr id="1" name="Shape 406"/>
        <p:cNvGrpSpPr/>
        <p:nvPr/>
      </p:nvGrpSpPr>
      <p:grpSpPr>
        <a:xfrm>
          <a:off x="0" y="0"/>
          <a:ext cx="0" cy="0"/>
          <a:chOff x="0" y="0"/>
          <a:chExt cx="0" cy="0"/>
        </a:xfrm>
      </p:grpSpPr>
      <p:sp>
        <p:nvSpPr>
          <p:cNvPr id="407" name="Google Shape;407;p42"/>
          <p:cNvSpPr/>
          <p:nvPr/>
        </p:nvSpPr>
        <p:spPr>
          <a:xfrm rot="-5400000">
            <a:off x="8177603" y="-1151798"/>
            <a:ext cx="1948500" cy="1948500"/>
          </a:xfrm>
          <a:prstGeom prst="blockArc">
            <a:avLst>
              <a:gd name="adj1" fmla="val 10796618"/>
              <a:gd name="adj2" fmla="val 15882085"/>
              <a:gd name="adj3" fmla="val 78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0" name="Google Shape;410;p42"/>
          <p:cNvSpPr txBox="1">
            <a:spLocks noGrp="1"/>
          </p:cNvSpPr>
          <p:nvPr>
            <p:ph type="subTitle" idx="1"/>
          </p:nvPr>
        </p:nvSpPr>
        <p:spPr>
          <a:xfrm>
            <a:off x="938675" y="2535200"/>
            <a:ext cx="3613800" cy="1270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11" name="Google Shape;411;p42"/>
          <p:cNvSpPr>
            <a:spLocks noGrp="1"/>
          </p:cNvSpPr>
          <p:nvPr>
            <p:ph type="pic" idx="2"/>
          </p:nvPr>
        </p:nvSpPr>
        <p:spPr>
          <a:xfrm>
            <a:off x="5173175" y="725700"/>
            <a:ext cx="3153300" cy="3692100"/>
          </a:xfrm>
          <a:prstGeom prst="round1Rect">
            <a:avLst>
              <a:gd name="adj" fmla="val 16667"/>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094125" y="4340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702925" y="1057150"/>
            <a:ext cx="7738200" cy="50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0"/>
              </a:spcBef>
              <a:spcAft>
                <a:spcPts val="0"/>
              </a:spcAft>
              <a:buNone/>
              <a:defRPr sz="1200"/>
            </a:lvl2pPr>
            <a:lvl3pPr lvl="2">
              <a:lnSpc>
                <a:spcPct val="100000"/>
              </a:lnSpc>
              <a:spcBef>
                <a:spcPts val="0"/>
              </a:spcBef>
              <a:spcAft>
                <a:spcPts val="0"/>
              </a:spcAft>
              <a:buNone/>
              <a:defRPr sz="1200"/>
            </a:lvl3pPr>
            <a:lvl4pPr lvl="3">
              <a:lnSpc>
                <a:spcPct val="100000"/>
              </a:lnSpc>
              <a:spcBef>
                <a:spcPts val="0"/>
              </a:spcBef>
              <a:spcAft>
                <a:spcPts val="0"/>
              </a:spcAft>
              <a:buNone/>
              <a:defRPr sz="1200"/>
            </a:lvl4pPr>
            <a:lvl5pPr lvl="4">
              <a:lnSpc>
                <a:spcPct val="100000"/>
              </a:lnSpc>
              <a:spcBef>
                <a:spcPts val="0"/>
              </a:spcBef>
              <a:spcAft>
                <a:spcPts val="0"/>
              </a:spcAft>
              <a:buNone/>
              <a:defRPr sz="1200"/>
            </a:lvl5pPr>
            <a:lvl6pPr lvl="5">
              <a:lnSpc>
                <a:spcPct val="100000"/>
              </a:lnSpc>
              <a:spcBef>
                <a:spcPts val="0"/>
              </a:spcBef>
              <a:spcAft>
                <a:spcPts val="0"/>
              </a:spcAft>
              <a:buNone/>
              <a:defRPr sz="1200"/>
            </a:lvl6pPr>
            <a:lvl7pPr lvl="6">
              <a:lnSpc>
                <a:spcPct val="100000"/>
              </a:lnSpc>
              <a:spcBef>
                <a:spcPts val="0"/>
              </a:spcBef>
              <a:spcAft>
                <a:spcPts val="0"/>
              </a:spcAft>
              <a:buNone/>
              <a:defRPr sz="1200"/>
            </a:lvl7pPr>
            <a:lvl8pPr lvl="7">
              <a:lnSpc>
                <a:spcPct val="100000"/>
              </a:lnSpc>
              <a:spcBef>
                <a:spcPts val="0"/>
              </a:spcBef>
              <a:spcAft>
                <a:spcPts val="0"/>
              </a:spcAft>
              <a:buNone/>
              <a:defRPr sz="1200"/>
            </a:lvl8pPr>
            <a:lvl9pPr lvl="8">
              <a:lnSpc>
                <a:spcPct val="100000"/>
              </a:lnSpc>
              <a:spcBef>
                <a:spcPts val="0"/>
              </a:spcBef>
              <a:spcAft>
                <a:spcPts val="0"/>
              </a:spcAft>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48"/>
        <p:cNvGrpSpPr/>
        <p:nvPr/>
      </p:nvGrpSpPr>
      <p:grpSpPr>
        <a:xfrm>
          <a:off x="0" y="0"/>
          <a:ext cx="0" cy="0"/>
          <a:chOff x="0" y="0"/>
          <a:chExt cx="0" cy="0"/>
        </a:xfrm>
      </p:grpSpPr>
      <p:sp>
        <p:nvSpPr>
          <p:cNvPr id="49" name="Google Shape;49;p7"/>
          <p:cNvSpPr/>
          <p:nvPr/>
        </p:nvSpPr>
        <p:spPr>
          <a:xfrm rot="10800000">
            <a:off x="708000" y="399750"/>
            <a:ext cx="7728000" cy="4344000"/>
          </a:xfrm>
          <a:prstGeom prst="round1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2152050" y="1196700"/>
            <a:ext cx="48399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51" name="Google Shape;51;p7"/>
          <p:cNvSpPr txBox="1">
            <a:spLocks noGrp="1"/>
          </p:cNvSpPr>
          <p:nvPr>
            <p:ph type="subTitle" idx="1"/>
          </p:nvPr>
        </p:nvSpPr>
        <p:spPr>
          <a:xfrm>
            <a:off x="2152050" y="1843200"/>
            <a:ext cx="4839900" cy="21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2" name="Google Shape;52;p7"/>
          <p:cNvSpPr/>
          <p:nvPr/>
        </p:nvSpPr>
        <p:spPr>
          <a:xfrm>
            <a:off x="-503925" y="-748725"/>
            <a:ext cx="1996800" cy="1996800"/>
          </a:xfrm>
          <a:prstGeom prst="donut">
            <a:avLst>
              <a:gd name="adj" fmla="val 1381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78"/>
        <p:cNvGrpSpPr/>
        <p:nvPr/>
      </p:nvGrpSpPr>
      <p:grpSpPr>
        <a:xfrm>
          <a:off x="0" y="0"/>
          <a:ext cx="0" cy="0"/>
          <a:chOff x="0" y="0"/>
          <a:chExt cx="0" cy="0"/>
        </a:xfrm>
      </p:grpSpPr>
      <p:sp>
        <p:nvSpPr>
          <p:cNvPr id="79" name="Google Shape;79;p13"/>
          <p:cNvSpPr/>
          <p:nvPr/>
        </p:nvSpPr>
        <p:spPr>
          <a:xfrm>
            <a:off x="-76800" y="-76500"/>
            <a:ext cx="4638900" cy="527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80" name="Google Shape;80;p13"/>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81" name="Google Shape;81;p13"/>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3" name="Google Shape;83;p13"/>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4" name="Google Shape;84;p13"/>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5" name="Google Shape;85;p13"/>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6" name="Google Shape;86;p13"/>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7" name="Google Shape;87;p13"/>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128"/>
        <p:cNvGrpSpPr/>
        <p:nvPr/>
      </p:nvGrpSpPr>
      <p:grpSpPr>
        <a:xfrm>
          <a:off x="0" y="0"/>
          <a:ext cx="0" cy="0"/>
          <a:chOff x="0" y="0"/>
          <a:chExt cx="0" cy="0"/>
        </a:xfrm>
      </p:grpSpPr>
      <p:sp>
        <p:nvSpPr>
          <p:cNvPr id="129" name="Google Shape;129;p1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31" name="Google Shape;131;p18"/>
          <p:cNvSpPr txBox="1">
            <a:spLocks noGrp="1"/>
          </p:cNvSpPr>
          <p:nvPr>
            <p:ph type="subTitle" idx="1"/>
          </p:nvPr>
        </p:nvSpPr>
        <p:spPr>
          <a:xfrm>
            <a:off x="103077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32" name="Google Shape;132;p18"/>
          <p:cNvSpPr txBox="1">
            <a:spLocks noGrp="1"/>
          </p:cNvSpPr>
          <p:nvPr>
            <p:ph type="subTitle" idx="2"/>
          </p:nvPr>
        </p:nvSpPr>
        <p:spPr>
          <a:xfrm>
            <a:off x="103077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3" name="Google Shape;133;p18"/>
          <p:cNvSpPr txBox="1">
            <a:spLocks noGrp="1"/>
          </p:cNvSpPr>
          <p:nvPr>
            <p:ph type="subTitle" idx="3"/>
          </p:nvPr>
        </p:nvSpPr>
        <p:spPr>
          <a:xfrm>
            <a:off x="3445500"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4" name="Google Shape;134;p18"/>
          <p:cNvSpPr txBox="1">
            <a:spLocks noGrp="1"/>
          </p:cNvSpPr>
          <p:nvPr>
            <p:ph type="subTitle" idx="4"/>
          </p:nvPr>
        </p:nvSpPr>
        <p:spPr>
          <a:xfrm>
            <a:off x="3445500"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5" name="Google Shape;135;p18"/>
          <p:cNvSpPr txBox="1">
            <a:spLocks noGrp="1"/>
          </p:cNvSpPr>
          <p:nvPr>
            <p:ph type="subTitle" idx="5"/>
          </p:nvPr>
        </p:nvSpPr>
        <p:spPr>
          <a:xfrm>
            <a:off x="586022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6" name="Google Shape;136;p18"/>
          <p:cNvSpPr txBox="1">
            <a:spLocks noGrp="1"/>
          </p:cNvSpPr>
          <p:nvPr>
            <p:ph type="subTitle" idx="6"/>
          </p:nvPr>
        </p:nvSpPr>
        <p:spPr>
          <a:xfrm>
            <a:off x="586022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7" name="Google Shape;137;p18"/>
          <p:cNvSpPr/>
          <p:nvPr/>
        </p:nvSpPr>
        <p:spPr>
          <a:xfrm>
            <a:off x="-879187" y="4312178"/>
            <a:ext cx="1705500" cy="1705500"/>
          </a:xfrm>
          <a:prstGeom prst="blockArc">
            <a:avLst>
              <a:gd name="adj1" fmla="val 16164733"/>
              <a:gd name="adj2" fmla="val 104114"/>
              <a:gd name="adj3" fmla="val 1277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1" name="Shape 202"/>
        <p:cNvGrpSpPr/>
        <p:nvPr/>
      </p:nvGrpSpPr>
      <p:grpSpPr>
        <a:xfrm>
          <a:off x="0" y="0"/>
          <a:ext cx="0" cy="0"/>
          <a:chOff x="0" y="0"/>
          <a:chExt cx="0" cy="0"/>
        </a:xfrm>
      </p:grpSpPr>
      <p:sp>
        <p:nvSpPr>
          <p:cNvPr id="203" name="Google Shape;203;p23"/>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208" name="Google Shape;208;p23"/>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23"/>
          <p:cNvSpPr txBox="1">
            <a:spLocks noGrp="1"/>
          </p:cNvSpPr>
          <p:nvPr>
            <p:ph type="subTitle" idx="1"/>
          </p:nvPr>
        </p:nvSpPr>
        <p:spPr>
          <a:xfrm>
            <a:off x="713400"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1" name="Google Shape;211;p23"/>
          <p:cNvSpPr txBox="1">
            <a:spLocks noGrp="1"/>
          </p:cNvSpPr>
          <p:nvPr>
            <p:ph type="subTitle" idx="2"/>
          </p:nvPr>
        </p:nvSpPr>
        <p:spPr>
          <a:xfrm>
            <a:off x="713400"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2" name="Google Shape;212;p23"/>
          <p:cNvSpPr txBox="1">
            <a:spLocks noGrp="1"/>
          </p:cNvSpPr>
          <p:nvPr>
            <p:ph type="subTitle" idx="3"/>
          </p:nvPr>
        </p:nvSpPr>
        <p:spPr>
          <a:xfrm>
            <a:off x="2705241"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3" name="Google Shape;213;p23"/>
          <p:cNvSpPr txBox="1">
            <a:spLocks noGrp="1"/>
          </p:cNvSpPr>
          <p:nvPr>
            <p:ph type="subTitle" idx="4"/>
          </p:nvPr>
        </p:nvSpPr>
        <p:spPr>
          <a:xfrm>
            <a:off x="2705241"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4" name="Google Shape;214;p23"/>
          <p:cNvSpPr txBox="1">
            <a:spLocks noGrp="1"/>
          </p:cNvSpPr>
          <p:nvPr>
            <p:ph type="subTitle" idx="5"/>
          </p:nvPr>
        </p:nvSpPr>
        <p:spPr>
          <a:xfrm>
            <a:off x="4697083"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5" name="Google Shape;215;p23"/>
          <p:cNvSpPr txBox="1">
            <a:spLocks noGrp="1"/>
          </p:cNvSpPr>
          <p:nvPr>
            <p:ph type="subTitle" idx="6"/>
          </p:nvPr>
        </p:nvSpPr>
        <p:spPr>
          <a:xfrm>
            <a:off x="4697083"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6" name="Google Shape;216;p23"/>
          <p:cNvSpPr txBox="1">
            <a:spLocks noGrp="1"/>
          </p:cNvSpPr>
          <p:nvPr>
            <p:ph type="subTitle" idx="7"/>
          </p:nvPr>
        </p:nvSpPr>
        <p:spPr>
          <a:xfrm>
            <a:off x="6688924"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7" name="Google Shape;217;p23"/>
          <p:cNvSpPr txBox="1">
            <a:spLocks noGrp="1"/>
          </p:cNvSpPr>
          <p:nvPr>
            <p:ph type="subTitle" idx="8"/>
          </p:nvPr>
        </p:nvSpPr>
        <p:spPr>
          <a:xfrm>
            <a:off x="6688924"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64" r:id="rId8"/>
    <p:sldLayoutId id="2147483669" r:id="rId9"/>
    <p:sldLayoutId id="2147483671" r:id="rId10"/>
    <p:sldLayoutId id="2147483676" r:id="rId11"/>
    <p:sldLayoutId id="2147483684" r:id="rId12"/>
    <p:sldLayoutId id="2147483687" r:id="rId13"/>
    <p:sldLayoutId id="2147483688" r:id="rId14"/>
    <p:sldLayoutId id="214748369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kumparan.com/topic/pssi"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7"/>
          <p:cNvSpPr txBox="1">
            <a:spLocks noGrp="1"/>
          </p:cNvSpPr>
          <p:nvPr>
            <p:ph type="subTitle" idx="1"/>
          </p:nvPr>
        </p:nvSpPr>
        <p:spPr>
          <a:xfrm>
            <a:off x="1755340" y="2688535"/>
            <a:ext cx="5887838" cy="10953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Kelompok 4:</a:t>
            </a:r>
          </a:p>
          <a:p>
            <a:pPr marL="342900" lvl="0" indent="-342900" algn="just" rtl="0">
              <a:spcBef>
                <a:spcPts val="0"/>
              </a:spcBef>
              <a:spcAft>
                <a:spcPts val="0"/>
              </a:spcAft>
              <a:buFont typeface="Arial" panose="020B0604020202020204" pitchFamily="34" charset="0"/>
              <a:buChar char="•"/>
            </a:pPr>
            <a:r>
              <a:rPr lang="en-US"/>
              <a:t>Indra Fajar Nurwahid	(2231740006)</a:t>
            </a:r>
          </a:p>
          <a:p>
            <a:pPr marL="342900" lvl="0" indent="-342900" algn="just" rtl="0">
              <a:spcBef>
                <a:spcPts val="0"/>
              </a:spcBef>
              <a:spcAft>
                <a:spcPts val="0"/>
              </a:spcAft>
              <a:buFont typeface="Arial" panose="020B0604020202020204" pitchFamily="34" charset="0"/>
              <a:buChar char="•"/>
            </a:pPr>
            <a:r>
              <a:rPr lang="en-US"/>
              <a:t>Nabil Agung Saputra	(2231740045)</a:t>
            </a:r>
          </a:p>
          <a:p>
            <a:pPr marL="342900" lvl="0" indent="-342900" algn="just" rtl="0">
              <a:spcBef>
                <a:spcPts val="0"/>
              </a:spcBef>
              <a:spcAft>
                <a:spcPts val="0"/>
              </a:spcAft>
              <a:buFont typeface="Arial" panose="020B0604020202020204" pitchFamily="34" charset="0"/>
              <a:buChar char="•"/>
            </a:pPr>
            <a:r>
              <a:rPr lang="en-US"/>
              <a:t>Zaqiatus Sholihah		(2231740044)</a:t>
            </a:r>
            <a:endParaRPr/>
          </a:p>
        </p:txBody>
      </p:sp>
      <p:sp>
        <p:nvSpPr>
          <p:cNvPr id="473" name="Google Shape;473;p57"/>
          <p:cNvSpPr txBox="1">
            <a:spLocks noGrp="1"/>
          </p:cNvSpPr>
          <p:nvPr>
            <p:ph type="title"/>
          </p:nvPr>
        </p:nvSpPr>
        <p:spPr>
          <a:xfrm>
            <a:off x="1500821" y="1127672"/>
            <a:ext cx="6142357" cy="13272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t>Naturalisasi Dalam kewarganegaraan</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64"/>
          <p:cNvSpPr txBox="1">
            <a:spLocks noGrp="1"/>
          </p:cNvSpPr>
          <p:nvPr>
            <p:ph type="subTitle" idx="1"/>
          </p:nvPr>
        </p:nvSpPr>
        <p:spPr>
          <a:xfrm>
            <a:off x="477078" y="944219"/>
            <a:ext cx="7583557" cy="3399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t>Pemain bola (Irfan Bachdim)</a:t>
            </a:r>
          </a:p>
          <a:p>
            <a:pPr marL="0" lvl="0" indent="0" algn="l" rtl="0">
              <a:spcBef>
                <a:spcPts val="0"/>
              </a:spcBef>
              <a:spcAft>
                <a:spcPts val="0"/>
              </a:spcAft>
              <a:buClr>
                <a:schemeClr val="dk1"/>
              </a:buClr>
              <a:buSzPts val="1100"/>
              <a:buFont typeface="Arial"/>
              <a:buNone/>
            </a:pPr>
            <a:endParaRPr lang="en-US" b="1"/>
          </a:p>
          <a:p>
            <a:pPr marL="0" lvl="0" indent="0" algn="just" rtl="0">
              <a:spcBef>
                <a:spcPts val="0"/>
              </a:spcBef>
              <a:spcAft>
                <a:spcPts val="0"/>
              </a:spcAft>
              <a:buClr>
                <a:schemeClr val="dk1"/>
              </a:buClr>
              <a:buSzPts val="1100"/>
              <a:buFont typeface="Arial"/>
              <a:buNone/>
            </a:pPr>
            <a:r>
              <a:rPr lang="en-US"/>
              <a:t>	Tidak jarang masyarakat Indonesia mengira bahwa Irfan Bachdim merupakan warga negara asing. Kenyataannya, pemain sepak bola tersebut merupakan warga negara Indonesia karena memutuskan memilih Indonesia pada umur 18 tahun. </a:t>
            </a:r>
          </a:p>
          <a:p>
            <a:pPr marL="0" lvl="0" indent="0" algn="just" rtl="0">
              <a:spcBef>
                <a:spcPts val="0"/>
              </a:spcBef>
              <a:spcAft>
                <a:spcPts val="0"/>
              </a:spcAft>
              <a:buClr>
                <a:schemeClr val="dk1"/>
              </a:buClr>
              <a:buSzPts val="1100"/>
              <a:buFont typeface="Arial"/>
              <a:buNone/>
            </a:pPr>
            <a:r>
              <a:rPr lang="en-US"/>
              <a:t>	Pria blasteran Belanda-Indonesia ini memiliki seorang ayah kelahiran Malang yang telah menetap dan menikahi warga Belanda. Kemudian Irfan Bachdim lahir dengan status kewarganegaraan ganda.</a:t>
            </a:r>
          </a:p>
          <a:p>
            <a:pPr marL="0" lvl="0" indent="0" algn="just" rtl="0">
              <a:spcBef>
                <a:spcPts val="0"/>
              </a:spcBef>
              <a:spcAft>
                <a:spcPts val="0"/>
              </a:spcAft>
              <a:buClr>
                <a:schemeClr val="dk1"/>
              </a:buClr>
              <a:buSzPts val="1100"/>
              <a:buFont typeface="Arial"/>
              <a:buNone/>
            </a:pPr>
            <a:endParaRPr lang="en-US"/>
          </a:p>
          <a:p>
            <a:pPr marL="0" lvl="0" indent="0" algn="just" rtl="0">
              <a:spcBef>
                <a:spcPts val="0"/>
              </a:spcBef>
              <a:spcAft>
                <a:spcPts val="0"/>
              </a:spcAft>
              <a:buClr>
                <a:schemeClr val="dk1"/>
              </a:buClr>
              <a:buSzPts val="1100"/>
              <a:buFont typeface="Arial"/>
              <a:buNone/>
            </a:pPr>
            <a:r>
              <a:rPr lang="en-US"/>
              <a:t>	Hingga akhirnya, Irfan Bachdim memilih untuk berwarganegaraan Indonesia berdasarkan garis keturunan ayahnya. </a:t>
            </a:r>
          </a:p>
        </p:txBody>
      </p:sp>
      <p:sp>
        <p:nvSpPr>
          <p:cNvPr id="5" name="Title 4">
            <a:extLst>
              <a:ext uri="{FF2B5EF4-FFF2-40B4-BE49-F238E27FC236}">
                <a16:creationId xmlns:a16="http://schemas.microsoft.com/office/drawing/2014/main" id="{35951051-168B-4EE6-98C4-0C57A809C08D}"/>
              </a:ext>
            </a:extLst>
          </p:cNvPr>
          <p:cNvSpPr>
            <a:spLocks noGrp="1"/>
          </p:cNvSpPr>
          <p:nvPr>
            <p:ph type="title"/>
          </p:nvPr>
        </p:nvSpPr>
        <p:spPr>
          <a:xfrm>
            <a:off x="1617307" y="153585"/>
            <a:ext cx="5909386" cy="646515"/>
          </a:xfrm>
        </p:spPr>
        <p:txBody>
          <a:bodyPr/>
          <a:lstStyle/>
          <a:p>
            <a:r>
              <a:rPr lang="en-US"/>
              <a:t>Contoh kasus naturalisasi</a:t>
            </a:r>
            <a:endParaRPr lang="en-ID"/>
          </a:p>
        </p:txBody>
      </p:sp>
      <p:cxnSp>
        <p:nvCxnSpPr>
          <p:cNvPr id="9" name="Google Shape;1143;p81">
            <a:extLst>
              <a:ext uri="{FF2B5EF4-FFF2-40B4-BE49-F238E27FC236}">
                <a16:creationId xmlns:a16="http://schemas.microsoft.com/office/drawing/2014/main" id="{DE20FEEF-A19A-4875-A27B-A767B2C2EB21}"/>
              </a:ext>
            </a:extLst>
          </p:cNvPr>
          <p:cNvCxnSpPr>
            <a:cxnSpLocks/>
          </p:cNvCxnSpPr>
          <p:nvPr/>
        </p:nvCxnSpPr>
        <p:spPr>
          <a:xfrm>
            <a:off x="1727637" y="707712"/>
            <a:ext cx="5180058"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5" name="Google Shape;635;p65"/>
          <p:cNvSpPr txBox="1">
            <a:spLocks noGrp="1"/>
          </p:cNvSpPr>
          <p:nvPr>
            <p:ph type="subTitle" idx="1"/>
          </p:nvPr>
        </p:nvSpPr>
        <p:spPr>
          <a:xfrm>
            <a:off x="665921" y="842237"/>
            <a:ext cx="7606495" cy="3459026"/>
          </a:xfrm>
          <a:prstGeom prst="rect">
            <a:avLst/>
          </a:prstGeom>
        </p:spPr>
        <p:txBody>
          <a:bodyPr spcFirstLastPara="1" wrap="square" lIns="91425" tIns="91425" rIns="91425" bIns="91425" anchor="t" anchorCtr="0">
            <a:noAutofit/>
          </a:bodyPr>
          <a:lstStyle/>
          <a:p>
            <a:r>
              <a:rPr lang="en-ID" b="1"/>
              <a:t>Pesepak Bola (Kim Jeffry Kurniawan)</a:t>
            </a:r>
          </a:p>
          <a:p>
            <a:endParaRPr lang="en-ID" b="1"/>
          </a:p>
          <a:p>
            <a:pPr algn="just"/>
            <a:r>
              <a:rPr lang="en-ID"/>
              <a:t>		</a:t>
            </a:r>
            <a:r>
              <a:rPr lang="en-ID" sz="1800"/>
              <a:t>Kim Jeffry Kurniawan merupakan seorang anak blasteran dari orang tua berwarga negara Indonesia dan Jerman. Saat berumur 18 tahun, ia tidak memilih mau menjadi Warga Negara Indonesia. Oleh karena itu, otomatis ia menjadi warga negara Jerman karena sejak kecil tinggal di Jerman.</a:t>
            </a:r>
          </a:p>
          <a:p>
            <a:pPr algn="just"/>
            <a:r>
              <a:rPr lang="en-ID" sz="1800"/>
              <a:t>		Kemudian, Persatuan Sepak Bola Seluruh Indonesia (</a:t>
            </a:r>
            <a:r>
              <a:rPr lang="en-ID" sz="1800">
                <a:hlinkClick r:id="rId3"/>
              </a:rPr>
              <a:t>PSSI</a:t>
            </a:r>
            <a:r>
              <a:rPr lang="en-ID" sz="1800"/>
              <a:t>) menawarkan padanya untuk menjadi Warga Negara Indonesia. Maka Kim Jeffry Kurniawan resmi menjadi pemain naturalisasi pertama PSSI.</a:t>
            </a:r>
          </a:p>
          <a:p>
            <a:pPr marL="0" lvl="0" indent="0" algn="l" rtl="0">
              <a:spcBef>
                <a:spcPts val="0"/>
              </a:spcBef>
              <a:spcAft>
                <a:spcPts val="0"/>
              </a:spcAft>
              <a:buClr>
                <a:schemeClr val="dk1"/>
              </a:buClr>
              <a:buSzPts val="1100"/>
              <a:buFont typeface="Arial"/>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5"/>
                                        </p:tgtEl>
                                        <p:attrNameLst>
                                          <p:attrName>style.visibility</p:attrName>
                                        </p:attrNameLst>
                                      </p:cBhvr>
                                      <p:to>
                                        <p:strVal val="visible"/>
                                      </p:to>
                                    </p:set>
                                    <p:animEffect transition="in" filter="fade">
                                      <p:cBhvr>
                                        <p:cTn id="7" dur="10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0"/>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4400">
                <a:latin typeface="Bodoni MT Black" panose="02070A03080606020203" pitchFamily="18" charset="0"/>
              </a:rPr>
              <a:t>NEVER </a:t>
            </a:r>
            <a:br>
              <a:rPr lang="en-US" sz="4400">
                <a:latin typeface="Bodoni MT Black" panose="02070A03080606020203" pitchFamily="18" charset="0"/>
              </a:rPr>
            </a:br>
            <a:r>
              <a:rPr lang="en-US" sz="4400">
                <a:latin typeface="Bodoni MT Black" panose="02070A03080606020203" pitchFamily="18" charset="0"/>
              </a:rPr>
              <a:t>STOP </a:t>
            </a:r>
            <a:br>
              <a:rPr lang="en-US" sz="4400">
                <a:latin typeface="Bodoni MT Black" panose="02070A03080606020203" pitchFamily="18" charset="0"/>
              </a:rPr>
            </a:br>
            <a:r>
              <a:rPr lang="en-US" sz="4400">
                <a:latin typeface="Bodoni MT Black" panose="02070A03080606020203" pitchFamily="18" charset="0"/>
              </a:rPr>
              <a:t>LEARNING</a:t>
            </a:r>
            <a:endParaRPr sz="4400">
              <a:latin typeface="Bodoni MT Black" panose="02070A03080606020203" pitchFamily="18" charset="0"/>
            </a:endParaRPr>
          </a:p>
        </p:txBody>
      </p:sp>
      <p:sp>
        <p:nvSpPr>
          <p:cNvPr id="804" name="Google Shape;804;p70"/>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___THANK YOU</a:t>
            </a:r>
            <a:endParaRPr/>
          </a:p>
          <a:p>
            <a:pPr marL="0" lvl="0" indent="0" algn="r" rtl="0">
              <a:spcBef>
                <a:spcPts val="0"/>
              </a:spcBef>
              <a:spcAft>
                <a:spcPts val="0"/>
              </a:spcAft>
              <a:buNone/>
            </a:pPr>
            <a:endParaRPr/>
          </a:p>
        </p:txBody>
      </p:sp>
      <p:sp>
        <p:nvSpPr>
          <p:cNvPr id="805" name="Google Shape;805;p70"/>
          <p:cNvSpPr txBox="1"/>
          <p:nvPr/>
        </p:nvSpPr>
        <p:spPr>
          <a:xfrm>
            <a:off x="2309501" y="1270050"/>
            <a:ext cx="869700" cy="9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chemeClr val="accent3"/>
                </a:solidFill>
                <a:latin typeface="Montserrat"/>
                <a:ea typeface="Montserrat"/>
                <a:cs typeface="Montserrat"/>
                <a:sym typeface="Montserrat"/>
              </a:rPr>
              <a:t>“</a:t>
            </a:r>
            <a:endParaRPr sz="7200" b="1">
              <a:solidFill>
                <a:schemeClr val="accent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15738-00EE-4F61-AAE9-D5C94FE91E74}"/>
              </a:ext>
            </a:extLst>
          </p:cNvPr>
          <p:cNvSpPr>
            <a:spLocks noGrp="1"/>
          </p:cNvSpPr>
          <p:nvPr>
            <p:ph type="title"/>
          </p:nvPr>
        </p:nvSpPr>
        <p:spPr>
          <a:xfrm>
            <a:off x="470695" y="411691"/>
            <a:ext cx="3478200" cy="578100"/>
          </a:xfrm>
        </p:spPr>
        <p:txBody>
          <a:bodyPr/>
          <a:lstStyle/>
          <a:p>
            <a:r>
              <a:rPr lang="en-US"/>
              <a:t>Kesimpulan</a:t>
            </a:r>
            <a:endParaRPr lang="en-ID"/>
          </a:p>
        </p:txBody>
      </p:sp>
      <p:sp>
        <p:nvSpPr>
          <p:cNvPr id="4" name="Subtitle 3">
            <a:extLst>
              <a:ext uri="{FF2B5EF4-FFF2-40B4-BE49-F238E27FC236}">
                <a16:creationId xmlns:a16="http://schemas.microsoft.com/office/drawing/2014/main" id="{27E6F7EC-6DB2-4AD7-93FC-53371A282F89}"/>
              </a:ext>
            </a:extLst>
          </p:cNvPr>
          <p:cNvSpPr>
            <a:spLocks noGrp="1"/>
          </p:cNvSpPr>
          <p:nvPr>
            <p:ph type="subTitle" idx="1"/>
          </p:nvPr>
        </p:nvSpPr>
        <p:spPr>
          <a:xfrm>
            <a:off x="347870" y="989791"/>
            <a:ext cx="8179904" cy="3840626"/>
          </a:xfrm>
        </p:spPr>
        <p:txBody>
          <a:bodyPr/>
          <a:lstStyle/>
          <a:p>
            <a:pPr marL="482600" indent="-342900" algn="just">
              <a:buAutoNum type="arabicPeriod"/>
            </a:pPr>
            <a:r>
              <a:rPr lang="en-ID"/>
              <a:t>Hukum positif yang berlaku saat ini membuka peluang bagi warga negara asing menjadi warga negara Indonesia dengan adanya pengaturan tentang Naturalisasi dalam Undang-undang Nomor 12 tahun 2006. Proses Naturalisasi ini bisa dilalui dengan 2 cara yaitu dengan Naturalisasi Biasa dan Naturalisasi Istimewa.</a:t>
            </a:r>
          </a:p>
          <a:p>
            <a:pPr marL="482600" indent="-342900" algn="just">
              <a:buAutoNum type="arabicPeriod"/>
            </a:pPr>
            <a:endParaRPr lang="en-ID"/>
          </a:p>
          <a:p>
            <a:pPr marL="482600" indent="-342900" algn="just">
              <a:buAutoNum type="arabicPeriod"/>
            </a:pPr>
            <a:r>
              <a:rPr lang="en-ID" b="0" i="0">
                <a:effectLst/>
                <a:latin typeface="Montserrat" panose="020B0604020202020204" charset="0"/>
              </a:rPr>
              <a:t>Status kewarganegaraan yang diperoleh atlet sepak bola melalui naturalisasi pada dasarnya sama dengan tata cara memperoleh status kewarganegaraan warga negara biasa, yang membedakan adalah prosedurnya. Artinya </a:t>
            </a:r>
            <a:r>
              <a:rPr lang="en-US" b="1"/>
              <a:t>tidak perlu melengkapi banyak persyaratan seperti naturalisasi biasa</a:t>
            </a:r>
            <a:r>
              <a:rPr lang="en-US"/>
              <a:t>, sehingga diberikan kepada orang asing karena telah memberikan kemajuan dan keharuman bangsa Indonesia oleh prestasinya yang luar biasa.</a:t>
            </a:r>
            <a:endParaRPr lang="en-ID">
              <a:latin typeface="Montserrat" panose="020B0604020202020204" charset="0"/>
            </a:endParaRPr>
          </a:p>
          <a:p>
            <a:pPr algn="just"/>
            <a:endParaRPr lang="en-ID"/>
          </a:p>
          <a:p>
            <a:pPr algn="just"/>
            <a:endParaRPr lang="en-ID"/>
          </a:p>
        </p:txBody>
      </p:sp>
    </p:spTree>
    <p:extLst>
      <p:ext uri="{BB962C8B-B14F-4D97-AF65-F5344CB8AC3E}">
        <p14:creationId xmlns:p14="http://schemas.microsoft.com/office/powerpoint/2010/main" val="378222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8"/>
          <p:cNvSpPr txBox="1">
            <a:spLocks noGrp="1"/>
          </p:cNvSpPr>
          <p:nvPr>
            <p:ph type="title"/>
          </p:nvPr>
        </p:nvSpPr>
        <p:spPr>
          <a:xfrm>
            <a:off x="179724" y="484450"/>
            <a:ext cx="80498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Apa itu naturalisasi kewarganegaraan ?</a:t>
            </a:r>
            <a:endParaRPr sz="2800"/>
          </a:p>
        </p:txBody>
      </p:sp>
      <p:sp>
        <p:nvSpPr>
          <p:cNvPr id="479" name="Google Shape;479;p58"/>
          <p:cNvSpPr txBox="1">
            <a:spLocks noGrp="1"/>
          </p:cNvSpPr>
          <p:nvPr>
            <p:ph type="subTitle" idx="1"/>
          </p:nvPr>
        </p:nvSpPr>
        <p:spPr>
          <a:xfrm>
            <a:off x="702925" y="1057150"/>
            <a:ext cx="7934179" cy="333594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2000">
                <a:effectLst/>
                <a:latin typeface="Montserrat" panose="020B0604020202020204" charset="0"/>
                <a:ea typeface="Calibri" panose="020F0502020204030204" pitchFamily="34" charset="0"/>
                <a:cs typeface="Arial" panose="020B0604020202020204" pitchFamily="34" charset="0"/>
              </a:rPr>
              <a:t>Pewarganegaraan (naturalisasi) adalah tata cara bagi orang asing untuk memperoleh Kewarganegaraan Republik Indonesia melalui permohonan. </a:t>
            </a:r>
          </a:p>
          <a:p>
            <a:pPr marL="0" lvl="0" indent="0" algn="just" rtl="0">
              <a:lnSpc>
                <a:spcPct val="150000"/>
              </a:lnSpc>
              <a:spcBef>
                <a:spcPts val="0"/>
              </a:spcBef>
              <a:spcAft>
                <a:spcPts val="0"/>
              </a:spcAft>
              <a:buClr>
                <a:schemeClr val="dk1"/>
              </a:buClr>
              <a:buSzPts val="1100"/>
              <a:buFont typeface="Arial"/>
              <a:buNone/>
            </a:pPr>
            <a:r>
              <a:rPr lang="en-ID" sz="2000" b="0" i="0">
                <a:effectLst/>
                <a:latin typeface="Montserrat" panose="020B0604020202020204" charset="0"/>
              </a:rPr>
              <a:t>Artinya ia sudah tidak berstatus sebagai orang asing lagi melainkan sudah resmi menjadi warga Indonesia. Di Indonesia masalah kewarganegaraan termasuk yang berkaitan dengan naturalisasi saat ini diatur dalam Undang-Undang No. 12 tahun 2006.</a:t>
            </a:r>
            <a:r>
              <a:rPr lang="en" sz="2000" b="1">
                <a:latin typeface="Montserrat" panose="020B06040202020202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502" name="Google Shape;502;p59"/>
          <p:cNvSpPr txBox="1">
            <a:spLocks noGrp="1"/>
          </p:cNvSpPr>
          <p:nvPr>
            <p:ph type="subTitle" idx="6"/>
          </p:nvPr>
        </p:nvSpPr>
        <p:spPr>
          <a:xfrm>
            <a:off x="745434" y="1182757"/>
            <a:ext cx="7828473" cy="3647660"/>
          </a:xfrm>
          <a:prstGeom prst="rect">
            <a:avLst/>
          </a:prstGeom>
        </p:spPr>
        <p:txBody>
          <a:bodyPr spcFirstLastPara="1" wrap="square" lIns="91425" tIns="91425" rIns="91425" bIns="91425" anchor="t" anchorCtr="0">
            <a:noAutofit/>
          </a:bodyPr>
          <a:lstStyle/>
          <a:p>
            <a:pPr marL="0" lvl="0" indent="0" algn="just">
              <a:lnSpc>
                <a:spcPct val="150000"/>
              </a:lnSpc>
              <a:buClr>
                <a:schemeClr val="dk1"/>
              </a:buClr>
              <a:buSzPts val="1100"/>
            </a:pPr>
            <a:r>
              <a:rPr lang="en-ID"/>
              <a:t>Secara garis besar Naturalisasi dibagi dalam 2 (dua) kategori yaitu Naturalisasi Biasa dan Naturalisasi Istimewa :</a:t>
            </a:r>
          </a:p>
          <a:p>
            <a:pPr marL="342900" lvl="0" indent="-342900" algn="just">
              <a:lnSpc>
                <a:spcPct val="150000"/>
              </a:lnSpc>
              <a:buClr>
                <a:schemeClr val="dk1"/>
              </a:buClr>
              <a:buSzPts val="1100"/>
              <a:buAutoNum type="arabicPeriod"/>
            </a:pPr>
            <a:r>
              <a:rPr lang="en-ID"/>
              <a:t>1. Naturalisasi biasa merupakan jenis naturalisasi yang dijalankan untuk mendapatkan status kewarganegaraan untuk warga negara asing sebagaimana pada umumnya. Naturalisasi biasa ini didasarkan pada Undang-Undang No. 12 tahun 2006 pasal 9.</a:t>
            </a:r>
          </a:p>
          <a:p>
            <a:pPr marL="342900" lvl="0" indent="-342900" algn="just">
              <a:lnSpc>
                <a:spcPct val="150000"/>
              </a:lnSpc>
              <a:buClr>
                <a:schemeClr val="dk1"/>
              </a:buClr>
              <a:buSzPts val="1100"/>
              <a:buAutoNum type="arabicPeriod"/>
            </a:pPr>
            <a:endParaRPr lang="en-ID"/>
          </a:p>
          <a:p>
            <a:pPr marL="342900" lvl="0" indent="-342900" algn="just">
              <a:lnSpc>
                <a:spcPct val="150000"/>
              </a:lnSpc>
              <a:buClr>
                <a:schemeClr val="dk1"/>
              </a:buClr>
              <a:buSzPts val="1100"/>
              <a:buAutoNum type="arabicPeriod"/>
            </a:pPr>
            <a:r>
              <a:rPr lang="en-ID"/>
              <a:t>Contoh naturalisasi biasa antara lain. Wanita dengan kewarganegaraan asing yang menikah dengan pria Indonesia. Maka wanita itu harus mengikuti status kewarganegaraan sang suami seperti yang telah diatur. Perubahan status kewarganegaraan wanita itu disebut dengan naturalisai biasa.</a:t>
            </a:r>
          </a:p>
          <a:p>
            <a:pPr marL="342900" lvl="0" indent="-342900" algn="just">
              <a:lnSpc>
                <a:spcPct val="150000"/>
              </a:lnSpc>
              <a:buClr>
                <a:schemeClr val="dk1"/>
              </a:buClr>
              <a:buSzPts val="1100"/>
              <a:buFont typeface="+mj-lt"/>
              <a:buAutoNum type="arabicPeriod"/>
            </a:pPr>
            <a:endParaRPr lang="en-ID"/>
          </a:p>
          <a:p>
            <a:pPr algn="just"/>
            <a:br>
              <a:rPr lang="en-ID"/>
            </a:br>
            <a:endParaRPr lang="en-ID" sz="1600"/>
          </a:p>
          <a:p>
            <a:pPr marL="0" lvl="0" indent="0" algn="just">
              <a:buClr>
                <a:schemeClr val="dk1"/>
              </a:buClr>
              <a:buSzPts val="1100"/>
            </a:pPr>
            <a:endParaRPr/>
          </a:p>
        </p:txBody>
      </p:sp>
      <p:sp>
        <p:nvSpPr>
          <p:cNvPr id="38" name="Google Shape;517;p60">
            <a:extLst>
              <a:ext uri="{FF2B5EF4-FFF2-40B4-BE49-F238E27FC236}">
                <a16:creationId xmlns:a16="http://schemas.microsoft.com/office/drawing/2014/main" id="{EE1D16AB-C227-477E-B1AF-D5EFCB1F21F1}"/>
              </a:ext>
            </a:extLst>
          </p:cNvPr>
          <p:cNvSpPr txBox="1">
            <a:spLocks noGrp="1"/>
          </p:cNvSpPr>
          <p:nvPr>
            <p:ph type="title"/>
          </p:nvPr>
        </p:nvSpPr>
        <p:spPr>
          <a:xfrm>
            <a:off x="702900" y="437443"/>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Jenis-jenis naturalisasi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1000"/>
                                        <p:tgtEl>
                                          <p:spTgt spid="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62" name="Google Shape;662;p67"/>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Syarat- syarat naturalisasi biasa</a:t>
            </a:r>
            <a:endParaRPr/>
          </a:p>
        </p:txBody>
      </p:sp>
      <p:sp>
        <p:nvSpPr>
          <p:cNvPr id="703" name="Google Shape;703;p67"/>
          <p:cNvSpPr txBox="1">
            <a:spLocks noGrp="1"/>
          </p:cNvSpPr>
          <p:nvPr>
            <p:ph type="subTitle" idx="4294967295"/>
          </p:nvPr>
        </p:nvSpPr>
        <p:spPr>
          <a:xfrm>
            <a:off x="561713" y="1192696"/>
            <a:ext cx="7738200" cy="3132915"/>
          </a:xfrm>
          <a:prstGeom prst="rect">
            <a:avLst/>
          </a:prstGeom>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a:t>Bagi orang asing yang ingin mengajukan naturalisasi, ada beberapa prosedur yang harus dilakukan:</a:t>
            </a:r>
          </a:p>
          <a:p>
            <a:pPr marL="0" lvl="0" indent="0" algn="just" rtl="0">
              <a:lnSpc>
                <a:spcPct val="100000"/>
              </a:lnSpc>
              <a:spcBef>
                <a:spcPts val="0"/>
              </a:spcBef>
              <a:spcAft>
                <a:spcPts val="0"/>
              </a:spcAft>
              <a:buNone/>
            </a:pPr>
            <a:endParaRPr lang="en-US"/>
          </a:p>
          <a:p>
            <a:pPr lvl="0" algn="just"/>
            <a:r>
              <a:rPr lang="en-US"/>
              <a:t>Telah berusia 18 tahun atau sudah kawin. </a:t>
            </a:r>
            <a:endParaRPr lang="en-ID"/>
          </a:p>
          <a:p>
            <a:pPr lvl="0" algn="just"/>
            <a:r>
              <a:rPr lang="en-US"/>
              <a:t>Pada waktu pengajuan permohonan, orang yang bersangkutan sudah bertempat tinggal di wilayah negara RI minimal 5 tahun berturut-turut dan paling singkat 10 tahun tidak berturut-turut. </a:t>
            </a:r>
            <a:endParaRPr lang="en-ID"/>
          </a:p>
          <a:p>
            <a:pPr lvl="0" algn="just"/>
            <a:r>
              <a:rPr lang="en-US"/>
              <a:t>Sehat secara jasmani dan rohani. </a:t>
            </a:r>
            <a:endParaRPr lang="en-ID"/>
          </a:p>
          <a:p>
            <a:pPr lvl="0" algn="just"/>
            <a:r>
              <a:rPr lang="en-US"/>
              <a:t>Dapat berbahasa Indonesia serta mengakui dasar negara Pancasila dan Undang-Undang Dasar (UUD) 1945. </a:t>
            </a:r>
            <a:endParaRPr lang="en-ID"/>
          </a:p>
          <a:p>
            <a:pPr lvl="0" algn="just"/>
            <a:r>
              <a:rPr lang="en-US"/>
              <a:t>Tidak pernah dijatuhi pidana karena melakukan tindak pidana dengan ancaman pidana satu tahun atau lebih. </a:t>
            </a:r>
            <a:endParaRPr lang="en-ID"/>
          </a:p>
          <a:p>
            <a:pPr lvl="0" algn="just"/>
            <a:r>
              <a:rPr lang="en-US"/>
              <a:t>Tidak memiliki kewarganegaraan ganda setelah memperoleh kewarganegaraan RI. </a:t>
            </a:r>
            <a:endParaRPr lang="en-ID"/>
          </a:p>
          <a:p>
            <a:pPr lvl="0" algn="just"/>
            <a:r>
              <a:rPr lang="en-US"/>
              <a:t>Mempunyai pekerjaan atau memiliki penghasilan tetap. </a:t>
            </a:r>
            <a:endParaRPr lang="en-ID"/>
          </a:p>
          <a:p>
            <a:pPr lvl="0" algn="just"/>
            <a:r>
              <a:rPr lang="en-US"/>
              <a:t>Bersedia membayar uang kewarganegaraan ke kas negara.</a:t>
            </a:r>
            <a:endParaRPr lang="en-ID"/>
          </a:p>
          <a:p>
            <a:pPr marL="0" lvl="0" indent="0" algn="l" rtl="0">
              <a:lnSpc>
                <a:spcPct val="100000"/>
              </a:lnSpc>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9" name="Google Shape;519;p60"/>
          <p:cNvSpPr txBox="1">
            <a:spLocks noGrp="1"/>
          </p:cNvSpPr>
          <p:nvPr>
            <p:ph type="subTitle" idx="2"/>
          </p:nvPr>
        </p:nvSpPr>
        <p:spPr>
          <a:xfrm>
            <a:off x="288236" y="566530"/>
            <a:ext cx="8040756" cy="376693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pPr>
            <a:r>
              <a:rPr lang="en-US"/>
              <a:t>2. Naturalisasi istimewa</a:t>
            </a:r>
          </a:p>
          <a:p>
            <a:pPr marL="342900" lvl="0" indent="-342900" algn="just">
              <a:lnSpc>
                <a:spcPct val="150000"/>
              </a:lnSpc>
              <a:buClr>
                <a:schemeClr val="dk1"/>
              </a:buClr>
              <a:buSzPts val="1100"/>
              <a:buFont typeface="+mj-lt"/>
              <a:buAutoNum type="arabicPeriod"/>
            </a:pPr>
            <a:r>
              <a:rPr lang="en-ID"/>
              <a:t>Dalam ketentuan perundang-undangan Negara Republik Indonesia tentang Kewarganegaraan juga disebutkan adanya pemberian Kewarganegaraan Indonesia kepada Orang Asing secara Istimewa.</a:t>
            </a:r>
            <a:r>
              <a:rPr lang="en-US"/>
              <a:t> Artinya orang yang diberikan status istimewa sebagai warga negara itu tidak perlu mengajukan permohonan secara khusus untuk memperoleh kewarganegaraan Indonesia </a:t>
            </a:r>
            <a:r>
              <a:rPr lang="en-US" b="1"/>
              <a:t>(tidak perlu melengkapi banyak persyaratan seperti naturalisasi biasa)</a:t>
            </a:r>
            <a:r>
              <a:rPr lang="en-US"/>
              <a:t>. </a:t>
            </a:r>
            <a:r>
              <a:rPr lang="en-ID"/>
              <a:t>Naturalisasi istimewa, biasa didapat untuk warga negara asing yang sudah berjasa kepada (NKRI). Naturalisasi istimewa ini diberikan secara langsung oleh presiden dengan persetujuan DPR dan diatur pada Undang-Undang No. 12 Tahun 2006 pasal 20.</a:t>
            </a:r>
          </a:p>
          <a:p>
            <a:pPr marL="342900" lvl="0" indent="-342900" algn="just">
              <a:lnSpc>
                <a:spcPct val="150000"/>
              </a:lnSpc>
              <a:buClr>
                <a:schemeClr val="dk1"/>
              </a:buClr>
              <a:buSzPts val="1100"/>
              <a:buFont typeface="+mj-lt"/>
              <a:buAutoNum type="arabicPeriod"/>
            </a:pPr>
            <a:endParaRPr lang="en-ID" sz="1200"/>
          </a:p>
          <a:p>
            <a:pPr marL="342900" lvl="0" indent="-342900" algn="just">
              <a:lnSpc>
                <a:spcPct val="150000"/>
              </a:lnSpc>
              <a:buClr>
                <a:schemeClr val="dk1"/>
              </a:buClr>
              <a:buSzPts val="1100"/>
              <a:buFont typeface="Arial" panose="020B0604020202020204" pitchFamily="34" charset="0"/>
              <a:buChar char="•"/>
            </a:pPr>
            <a:r>
              <a:rPr lang="en-ID"/>
              <a:t>Contoh naturalisasi istimewa antara lain proses naturalisasi yang dilakukan oleh Christian Gonzales karena sudah berjasa memberikan gol kemenangan untuk Indonesia pada pertandingan sepak bola.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9"/>
                                        </p:tgtEl>
                                        <p:attrNameLst>
                                          <p:attrName>style.visibility</p:attrName>
                                        </p:attrNameLst>
                                      </p:cBhvr>
                                      <p:to>
                                        <p:strVal val="visible"/>
                                      </p:to>
                                    </p:set>
                                    <p:animEffect transition="in" filter="fade">
                                      <p:cBhvr>
                                        <p:cTn id="7" dur="10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75"/>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Proses-proses naturalisasi</a:t>
            </a:r>
            <a:endParaRPr/>
          </a:p>
        </p:txBody>
      </p:sp>
      <p:sp>
        <p:nvSpPr>
          <p:cNvPr id="964" name="Google Shape;964;p75"/>
          <p:cNvSpPr txBox="1"/>
          <p:nvPr/>
        </p:nvSpPr>
        <p:spPr>
          <a:xfrm flipH="1">
            <a:off x="7355513" y="1641175"/>
            <a:ext cx="928200" cy="24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chemeClr val="lt1"/>
                </a:solidFill>
                <a:latin typeface="Montserrat"/>
                <a:ea typeface="Montserrat"/>
                <a:cs typeface="Montserrat"/>
                <a:sym typeface="Montserrat"/>
              </a:rPr>
              <a:t>JUN</a:t>
            </a:r>
            <a:endParaRPr sz="1600" b="1">
              <a:solidFill>
                <a:schemeClr val="lt1"/>
              </a:solidFill>
              <a:latin typeface="Montserrat"/>
              <a:ea typeface="Montserrat"/>
              <a:cs typeface="Montserrat"/>
              <a:sym typeface="Montserrat"/>
            </a:endParaRPr>
          </a:p>
        </p:txBody>
      </p:sp>
      <p:sp>
        <p:nvSpPr>
          <p:cNvPr id="35" name="Google Shape;581;p61">
            <a:extLst>
              <a:ext uri="{FF2B5EF4-FFF2-40B4-BE49-F238E27FC236}">
                <a16:creationId xmlns:a16="http://schemas.microsoft.com/office/drawing/2014/main" id="{E6C9B0D0-7CE9-4300-AA3C-37AB0E43EEBF}"/>
              </a:ext>
            </a:extLst>
          </p:cNvPr>
          <p:cNvSpPr txBox="1">
            <a:spLocks/>
          </p:cNvSpPr>
          <p:nvPr/>
        </p:nvSpPr>
        <p:spPr>
          <a:xfrm>
            <a:off x="526774" y="1093303"/>
            <a:ext cx="8478078" cy="34488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a:solidFill>
                  <a:schemeClr val="accent3"/>
                </a:solidFill>
                <a:latin typeface="Montserrat" panose="020B0604020202020204" charset="0"/>
              </a:rPr>
              <a:t>1. Permohonan disampaikan secara tertulis kepada presiden melalui Menteri</a:t>
            </a:r>
          </a:p>
          <a:p>
            <a:pPr marL="342900" indent="-342900">
              <a:buClr>
                <a:schemeClr val="dk1"/>
              </a:buClr>
              <a:buSzPts val="1100"/>
              <a:buAutoNum type="arabicPeriod"/>
            </a:pPr>
            <a:endParaRPr lang="en-US" sz="1800" b="1">
              <a:solidFill>
                <a:schemeClr val="accent3"/>
              </a:solidFill>
              <a:latin typeface="Montserrat" panose="020B0604020202020204" charset="0"/>
            </a:endParaRPr>
          </a:p>
          <a:p>
            <a:pPr>
              <a:buClr>
                <a:schemeClr val="dk1"/>
              </a:buClr>
              <a:buSzPts val="1100"/>
            </a:pPr>
            <a:r>
              <a:rPr lang="en-US" sz="1800" b="1">
                <a:solidFill>
                  <a:schemeClr val="accent3"/>
                </a:solidFill>
                <a:latin typeface="Montserrat" panose="020B0604020202020204" charset="0"/>
              </a:rPr>
              <a:t>2. Berkas permohonan harus lengkap dengan syarat-syaratnya disampaikan kepada pejabat</a:t>
            </a:r>
          </a:p>
          <a:p>
            <a:pPr>
              <a:buClr>
                <a:schemeClr val="dk1"/>
              </a:buClr>
              <a:buSzPts val="1100"/>
            </a:pPr>
            <a:endParaRPr lang="en-US" sz="1800" b="1">
              <a:solidFill>
                <a:schemeClr val="accent3"/>
              </a:solidFill>
              <a:latin typeface="Montserrat" panose="020B0604020202020204" charset="0"/>
            </a:endParaRPr>
          </a:p>
          <a:p>
            <a:pPr algn="just">
              <a:buClr>
                <a:schemeClr val="dk1"/>
              </a:buClr>
              <a:buSzPts val="1100"/>
            </a:pPr>
            <a:r>
              <a:rPr lang="en-US" sz="1800" b="1">
                <a:solidFill>
                  <a:schemeClr val="accent3"/>
                </a:solidFill>
                <a:latin typeface="Montserrat" panose="020B0604020202020204" charset="0"/>
              </a:rPr>
              <a:t>3. </a:t>
            </a:r>
            <a:r>
              <a:rPr lang="en-ID" sz="1800" b="1">
                <a:solidFill>
                  <a:schemeClr val="accent3"/>
                </a:solidFill>
                <a:latin typeface="Montserrat" panose="020B0604020202020204" charset="0"/>
              </a:rPr>
              <a:t>Menteri meneruskan proses permohonan pada presiden paling lambat 3 bulan sesudah surat permohonan tersebut diterima.</a:t>
            </a:r>
          </a:p>
          <a:p>
            <a:pPr algn="just">
              <a:buClr>
                <a:schemeClr val="dk1"/>
              </a:buClr>
              <a:buSzPts val="1100"/>
            </a:pPr>
            <a:endParaRPr lang="en-ID" sz="1800" b="1">
              <a:solidFill>
                <a:schemeClr val="accent3"/>
              </a:solidFill>
              <a:latin typeface="Montserrat" panose="020B0604020202020204" charset="0"/>
            </a:endParaRPr>
          </a:p>
          <a:p>
            <a:pPr algn="just">
              <a:buClr>
                <a:schemeClr val="dk1"/>
              </a:buClr>
              <a:buSzPts val="1100"/>
            </a:pPr>
            <a:r>
              <a:rPr lang="en-ID" sz="1800" b="1">
                <a:solidFill>
                  <a:schemeClr val="accent3"/>
                </a:solidFill>
                <a:latin typeface="Montserrat" panose="020B0604020202020204" charset="0"/>
              </a:rPr>
              <a:t>4. </a:t>
            </a:r>
            <a:r>
              <a:rPr lang="fi-FI" sz="1800" b="1">
                <a:solidFill>
                  <a:schemeClr val="accent3"/>
                </a:solidFill>
                <a:latin typeface="Montserrat" panose="020B0604020202020204" charset="0"/>
              </a:rPr>
              <a:t>Dikenai biaya sesuai ketetapan pemerintah.</a:t>
            </a:r>
          </a:p>
          <a:p>
            <a:pPr algn="just">
              <a:buClr>
                <a:schemeClr val="dk1"/>
              </a:buClr>
              <a:buSzPts val="1100"/>
            </a:pPr>
            <a:endParaRPr lang="fi-FI" sz="1800" b="1">
              <a:solidFill>
                <a:schemeClr val="accent3"/>
              </a:solidFill>
              <a:latin typeface="Montserrat" panose="020B0604020202020204" charset="0"/>
            </a:endParaRPr>
          </a:p>
          <a:p>
            <a:pPr algn="just">
              <a:buClr>
                <a:schemeClr val="dk1"/>
              </a:buClr>
              <a:buSzPts val="1100"/>
            </a:pPr>
            <a:r>
              <a:rPr lang="fi-FI" sz="1800" b="1">
                <a:solidFill>
                  <a:schemeClr val="accent3"/>
                </a:solidFill>
                <a:latin typeface="Montserrat" panose="020B0604020202020204" charset="0"/>
              </a:rPr>
              <a:t>5. </a:t>
            </a:r>
            <a:r>
              <a:rPr lang="en-ID" sz="1800" b="1">
                <a:solidFill>
                  <a:schemeClr val="accent3"/>
                </a:solidFill>
                <a:latin typeface="Montserrat" panose="020B0604020202020204" charset="0"/>
              </a:rPr>
              <a:t>Pengucapan janji ataupun sumpah jika permohonan diterima.</a:t>
            </a:r>
          </a:p>
          <a:p>
            <a:pPr algn="just">
              <a:buClr>
                <a:schemeClr val="dk1"/>
              </a:buClr>
              <a:buSzPts val="1100"/>
            </a:pPr>
            <a:endParaRPr lang="fi-FI" sz="1600" b="1">
              <a:solidFill>
                <a:schemeClr val="accent3"/>
              </a:solidFill>
              <a:latin typeface="Montserrat" panose="020B0604020202020204" charset="0"/>
            </a:endParaRPr>
          </a:p>
          <a:p>
            <a:pPr algn="just">
              <a:buClr>
                <a:schemeClr val="dk1"/>
              </a:buClr>
              <a:buSzPts val="1100"/>
            </a:pPr>
            <a:endParaRPr lang="en-US" sz="1600" b="1">
              <a:solidFill>
                <a:schemeClr val="accent3"/>
              </a:solidFill>
              <a:latin typeface="Montserra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2" name="Google Shape;642;p66"/>
          <p:cNvSpPr txBox="1">
            <a:spLocks noGrp="1"/>
          </p:cNvSpPr>
          <p:nvPr>
            <p:ph type="subTitle" idx="1"/>
          </p:nvPr>
        </p:nvSpPr>
        <p:spPr>
          <a:xfrm>
            <a:off x="1098218" y="799592"/>
            <a:ext cx="6842864" cy="2489216"/>
          </a:xfrm>
          <a:prstGeom prst="rect">
            <a:avLst/>
          </a:prstGeom>
        </p:spPr>
        <p:txBody>
          <a:bodyPr spcFirstLastPara="1" wrap="square" lIns="91425" tIns="91425" rIns="91425" bIns="91425" anchor="t" anchorCtr="0">
            <a:noAutofit/>
          </a:bodyPr>
          <a:lstStyle/>
          <a:p>
            <a:pPr marL="0" indent="0" algn="just">
              <a:buClr>
                <a:schemeClr val="dk1"/>
              </a:buClr>
              <a:buSzPts val="1100"/>
            </a:pPr>
            <a:r>
              <a:rPr lang="en-US" sz="1600" b="1">
                <a:solidFill>
                  <a:schemeClr val="accent3"/>
                </a:solidFill>
                <a:latin typeface="Montserrat" panose="020B0604020202020204" charset="0"/>
              </a:rPr>
              <a:t>6. </a:t>
            </a:r>
            <a:r>
              <a:rPr lang="sv-SE" sz="1600" b="1" i="0">
                <a:solidFill>
                  <a:schemeClr val="accent3"/>
                </a:solidFill>
                <a:effectLst/>
                <a:latin typeface="Montserrat" panose="020B0604020202020204" charset="0"/>
              </a:rPr>
              <a:t>Ketidakhadiran tidak ada alasan yang jelas bisa berakibat pada dibatalkannya proses naturalisasi berdasarkan keputusan presiden.</a:t>
            </a:r>
          </a:p>
          <a:p>
            <a:pPr marL="0" indent="0" algn="just">
              <a:buClr>
                <a:schemeClr val="dk1"/>
              </a:buClr>
              <a:buSzPts val="1100"/>
            </a:pPr>
            <a:endParaRPr lang="sv-SE" sz="1600" b="1">
              <a:solidFill>
                <a:schemeClr val="accent3"/>
              </a:solidFill>
              <a:latin typeface="Montserrat" panose="020B0604020202020204" charset="0"/>
            </a:endParaRPr>
          </a:p>
          <a:p>
            <a:pPr marL="0" indent="0" algn="just">
              <a:buClr>
                <a:schemeClr val="dk1"/>
              </a:buClr>
              <a:buSzPts val="1100"/>
            </a:pPr>
            <a:r>
              <a:rPr lang="sv-SE" sz="1600" b="1" i="0">
                <a:solidFill>
                  <a:schemeClr val="accent3"/>
                </a:solidFill>
                <a:effectLst/>
                <a:latin typeface="Montserrat" panose="020B0604020202020204" charset="0"/>
              </a:rPr>
              <a:t>7. </a:t>
            </a:r>
            <a:r>
              <a:rPr lang="en-ID" sz="1600" b="1" i="0">
                <a:solidFill>
                  <a:schemeClr val="accent3"/>
                </a:solidFill>
                <a:effectLst/>
                <a:latin typeface="Montserrat" panose="020B0604020202020204" charset="0"/>
              </a:rPr>
              <a:t>Sumpah atau janji diucapkan di depan pejabat.</a:t>
            </a:r>
          </a:p>
          <a:p>
            <a:pPr marL="0" indent="0" algn="just">
              <a:buClr>
                <a:schemeClr val="dk1"/>
              </a:buClr>
              <a:buSzPts val="1100"/>
            </a:pPr>
            <a:endParaRPr lang="en-ID" sz="1600" b="1">
              <a:solidFill>
                <a:schemeClr val="accent3"/>
              </a:solidFill>
              <a:latin typeface="Montserrat" panose="020B0604020202020204" charset="0"/>
            </a:endParaRPr>
          </a:p>
          <a:p>
            <a:pPr marL="0" indent="0" algn="just">
              <a:buClr>
                <a:schemeClr val="dk1"/>
              </a:buClr>
              <a:buSzPts val="1100"/>
            </a:pPr>
            <a:r>
              <a:rPr lang="en-ID" sz="1600" b="1" i="0">
                <a:solidFill>
                  <a:schemeClr val="accent3"/>
                </a:solidFill>
                <a:effectLst/>
                <a:latin typeface="Montserrat" panose="020B0604020202020204" charset="0"/>
              </a:rPr>
              <a:t>8. </a:t>
            </a:r>
            <a:r>
              <a:rPr lang="fi-FI" sz="1600" b="1" i="0">
                <a:solidFill>
                  <a:schemeClr val="accent3"/>
                </a:solidFill>
                <a:effectLst/>
                <a:latin typeface="Montserrat" panose="020B0604020202020204" charset="0"/>
              </a:rPr>
              <a:t>Pembuatan berita acara pelaksanaan sumpah oleh presiden.</a:t>
            </a:r>
          </a:p>
          <a:p>
            <a:pPr marL="0" indent="0" algn="just">
              <a:buClr>
                <a:schemeClr val="dk1"/>
              </a:buClr>
              <a:buSzPts val="1100"/>
            </a:pPr>
            <a:endParaRPr lang="fi-FI" sz="1600" b="1" i="0">
              <a:solidFill>
                <a:schemeClr val="accent3"/>
              </a:solidFill>
              <a:effectLst/>
              <a:latin typeface="Montserrat" panose="020B0604020202020204" charset="0"/>
            </a:endParaRPr>
          </a:p>
          <a:p>
            <a:pPr marL="0" indent="0" algn="just">
              <a:buClr>
                <a:schemeClr val="dk1"/>
              </a:buClr>
              <a:buSzPts val="1100"/>
            </a:pPr>
            <a:r>
              <a:rPr lang="fi-FI" sz="1600" b="1">
                <a:solidFill>
                  <a:schemeClr val="accent3"/>
                </a:solidFill>
                <a:latin typeface="Montserrat" panose="020B0604020202020204" charset="0"/>
              </a:rPr>
              <a:t>9. </a:t>
            </a:r>
            <a:r>
              <a:rPr lang="en-ID" sz="1600" b="1" i="0">
                <a:solidFill>
                  <a:schemeClr val="accent3"/>
                </a:solidFill>
                <a:effectLst/>
                <a:latin typeface="Montserrat" panose="020B0604020202020204" charset="0"/>
              </a:rPr>
              <a:t>Berita acara disampaikan pada menteri paling lambat 14 hari.</a:t>
            </a:r>
          </a:p>
          <a:p>
            <a:pPr marL="0" indent="0" algn="just">
              <a:buClr>
                <a:schemeClr val="dk1"/>
              </a:buClr>
              <a:buSzPts val="1100"/>
            </a:pPr>
            <a:endParaRPr lang="fi-FI" sz="1600" b="1">
              <a:solidFill>
                <a:schemeClr val="accent3"/>
              </a:solidFill>
              <a:latin typeface="Montserrat" panose="020B0604020202020204" charset="0"/>
            </a:endParaRPr>
          </a:p>
          <a:p>
            <a:pPr marL="0" indent="0" algn="just">
              <a:buClr>
                <a:schemeClr val="dk1"/>
              </a:buClr>
              <a:buSzPts val="1100"/>
            </a:pPr>
            <a:r>
              <a:rPr lang="fi-FI" sz="1600" b="1" i="0">
                <a:solidFill>
                  <a:schemeClr val="accent3"/>
                </a:solidFill>
                <a:effectLst/>
                <a:latin typeface="Montserrat" panose="020B0604020202020204" charset="0"/>
              </a:rPr>
              <a:t>10. </a:t>
            </a:r>
            <a:r>
              <a:rPr lang="en-ID" sz="1600" b="1" i="0">
                <a:solidFill>
                  <a:schemeClr val="accent3"/>
                </a:solidFill>
                <a:effectLst/>
                <a:latin typeface="Montserrat" panose="020B0604020202020204" charset="0"/>
              </a:rPr>
              <a:t>Menyerahkan dokumen imigrasi pemohon paling lambat</a:t>
            </a:r>
          </a:p>
          <a:p>
            <a:pPr marL="0" indent="0" algn="just">
              <a:buClr>
                <a:schemeClr val="dk1"/>
              </a:buClr>
              <a:buSzPts val="1100"/>
            </a:pPr>
            <a:r>
              <a:rPr lang="en-ID" sz="1600" b="1" i="0">
                <a:solidFill>
                  <a:schemeClr val="accent3"/>
                </a:solidFill>
                <a:effectLst/>
                <a:latin typeface="Montserrat" panose="020B0604020202020204" charset="0"/>
              </a:rPr>
              <a:t> 14 hari sesudah pengucapan sumpah.</a:t>
            </a:r>
            <a:endParaRPr lang="fi-FI" sz="1600" b="1" i="0">
              <a:solidFill>
                <a:schemeClr val="accent3"/>
              </a:solidFill>
              <a:effectLst/>
              <a:latin typeface="Montserrat" panose="020B0604020202020204" charset="0"/>
            </a:endParaRPr>
          </a:p>
          <a:p>
            <a:pPr marL="0" indent="0" algn="just">
              <a:buClr>
                <a:schemeClr val="dk1"/>
              </a:buClr>
              <a:buSzPts val="1100"/>
            </a:pPr>
            <a:endParaRPr lang="en-ID" sz="2000" i="0">
              <a:solidFill>
                <a:srgbClr val="000000"/>
              </a:solidFill>
              <a:effectLst/>
              <a:latin typeface="Helvetica Neue"/>
            </a:endParaRPr>
          </a:p>
          <a:p>
            <a:pPr marL="0" indent="0" algn="just">
              <a:buClr>
                <a:schemeClr val="dk1"/>
              </a:buClr>
              <a:buSzPts val="1100"/>
            </a:pPr>
            <a:endParaRPr lang="sv-SE" sz="1600" i="0">
              <a:solidFill>
                <a:schemeClr val="accent3"/>
              </a:solidFill>
              <a:effectLst/>
              <a:latin typeface="Helvetica Neue"/>
            </a:endParaRPr>
          </a:p>
          <a:p>
            <a:pPr marL="0" lvl="0" indent="0" algn="l" rtl="0">
              <a:spcBef>
                <a:spcPts val="0"/>
              </a:spcBef>
              <a:spcAft>
                <a:spcPts val="0"/>
              </a:spcAft>
              <a:buClr>
                <a:schemeClr val="dk1"/>
              </a:buClr>
              <a:buSzPts val="1100"/>
              <a:buFont typeface="Arial"/>
              <a:buNone/>
            </a:pPr>
            <a:endParaRPr sz="1600" b="1">
              <a:solidFill>
                <a:schemeClr val="accent2"/>
              </a:solidFill>
            </a:endParaRPr>
          </a:p>
        </p:txBody>
      </p:sp>
      <p:sp>
        <p:nvSpPr>
          <p:cNvPr id="643" name="Google Shape;643;p66"/>
          <p:cNvSpPr/>
          <p:nvPr/>
        </p:nvSpPr>
        <p:spPr>
          <a:xfrm>
            <a:off x="7828675" y="1480850"/>
            <a:ext cx="1996800" cy="1996800"/>
          </a:xfrm>
          <a:prstGeom prst="donut">
            <a:avLst>
              <a:gd name="adj" fmla="val 138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4519650" y="4307325"/>
            <a:ext cx="1639800" cy="1639800"/>
          </a:xfrm>
          <a:prstGeom prst="donut">
            <a:avLst>
              <a:gd name="adj" fmla="val 1612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105"/>
          <p:cNvSpPr txBox="1">
            <a:spLocks noGrp="1"/>
          </p:cNvSpPr>
          <p:nvPr>
            <p:ph type="title"/>
          </p:nvPr>
        </p:nvSpPr>
        <p:spPr>
          <a:xfrm>
            <a:off x="972868" y="2017650"/>
            <a:ext cx="31146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Permohonan naturalisasi ditolak</a:t>
            </a:r>
            <a:endParaRPr/>
          </a:p>
        </p:txBody>
      </p:sp>
      <p:sp>
        <p:nvSpPr>
          <p:cNvPr id="68" name="Google Shape;580;p61">
            <a:extLst>
              <a:ext uri="{FF2B5EF4-FFF2-40B4-BE49-F238E27FC236}">
                <a16:creationId xmlns:a16="http://schemas.microsoft.com/office/drawing/2014/main" id="{2B423EC4-F9DB-4D9D-BD5D-CAED71082E6F}"/>
              </a:ext>
            </a:extLst>
          </p:cNvPr>
          <p:cNvSpPr txBox="1">
            <a:spLocks/>
          </p:cNvSpPr>
          <p:nvPr/>
        </p:nvSpPr>
        <p:spPr>
          <a:xfrm>
            <a:off x="5056534" y="1144405"/>
            <a:ext cx="3848927" cy="2854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algn="just"/>
            <a:r>
              <a:rPr lang="en-ID" b="0"/>
              <a:t>- Dalam hal permohonan ditolak, Presiden memberitahukan kepada Menteri. Penolakan disertai dengan alasan dan diberitahukan secara tertulis oleh Menteri kepada pemohon dengan tembusan kepada Pejabat dalam waktu paling lambat 3 (tiga) bulan terhitung sejak tanggal permohonan diterima oleh Menteri.</a:t>
            </a:r>
          </a:p>
          <a:p>
            <a:pPr algn="just"/>
            <a:endParaRPr lang="en-ID" sz="18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82" name="Google Shape;582;p61"/>
          <p:cNvSpPr txBox="1">
            <a:spLocks noGrp="1"/>
          </p:cNvSpPr>
          <p:nvPr>
            <p:ph type="title"/>
          </p:nvPr>
        </p:nvSpPr>
        <p:spPr>
          <a:xfrm>
            <a:off x="831900" y="724099"/>
            <a:ext cx="3103996" cy="39389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Permohonan naturalisasi dikabulkan</a:t>
            </a:r>
            <a:endParaRPr/>
          </a:p>
        </p:txBody>
      </p:sp>
      <p:sp>
        <p:nvSpPr>
          <p:cNvPr id="32" name="Google Shape;580;p61">
            <a:extLst>
              <a:ext uri="{FF2B5EF4-FFF2-40B4-BE49-F238E27FC236}">
                <a16:creationId xmlns:a16="http://schemas.microsoft.com/office/drawing/2014/main" id="{8B7207DD-06EE-4C00-953E-5788A7CF2968}"/>
              </a:ext>
            </a:extLst>
          </p:cNvPr>
          <p:cNvSpPr txBox="1">
            <a:spLocks/>
          </p:cNvSpPr>
          <p:nvPr/>
        </p:nvSpPr>
        <p:spPr>
          <a:xfrm>
            <a:off x="4572000" y="355650"/>
            <a:ext cx="4393096" cy="443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algn="just"/>
            <a:r>
              <a:rPr lang="en-US" sz="1800" b="0"/>
              <a:t>-  </a:t>
            </a:r>
            <a:r>
              <a:rPr lang="en-ID" b="0"/>
              <a:t>Dalam hal permohonan dikabulkan, Presiden menetapkan Keputusan Presiden dan memberitahukan secara tertulis kepada pemohon dengan tembusan kepada Pejabat dalam waktu paling lambat 14 (empat belas) hari terhitung sejak tanggal Keputusan Presiden ditetapkan.</a:t>
            </a:r>
          </a:p>
          <a:p>
            <a:pPr algn="just"/>
            <a:endParaRPr lang="en-ID" sz="1800" b="0"/>
          </a:p>
          <a:p>
            <a:pPr algn="just"/>
            <a:r>
              <a:rPr lang="en-ID" sz="1800" b="0"/>
              <a:t>- </a:t>
            </a:r>
            <a:r>
              <a:rPr lang="en-ID" b="0"/>
              <a:t>Petikan keputusan disampaikan kepada Pejabat untuk diteruskan kepada pemohon dan salinannya disampaikan kepada Menteri, Pejabat, dan perwakilan negara asal pemohon.</a:t>
            </a:r>
          </a:p>
          <a:p>
            <a:pPr algn="just"/>
            <a:endParaRPr lang="en-ID" sz="18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933</Words>
  <Application>Microsoft Office PowerPoint</Application>
  <PresentationFormat>On-screen Show (16:9)</PresentationFormat>
  <Paragraphs>76</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Montserrat</vt:lpstr>
      <vt:lpstr>Bodoni MT Black</vt:lpstr>
      <vt:lpstr>Livine Meeting XL by Slidesgo</vt:lpstr>
      <vt:lpstr>Naturalisasi Dalam kewarganegaraan</vt:lpstr>
      <vt:lpstr>Apa itu naturalisasi kewarganegaraan ?</vt:lpstr>
      <vt:lpstr>Jenis-jenis naturalisasi</vt:lpstr>
      <vt:lpstr>Syarat- syarat naturalisasi biasa</vt:lpstr>
      <vt:lpstr>PowerPoint Presentation</vt:lpstr>
      <vt:lpstr>Proses-proses naturalisasi</vt:lpstr>
      <vt:lpstr>PowerPoint Presentation</vt:lpstr>
      <vt:lpstr>Permohonan naturalisasi ditolak</vt:lpstr>
      <vt:lpstr>Permohonan naturalisasi dikabulkan</vt:lpstr>
      <vt:lpstr>Contoh kasus naturalisasi</vt:lpstr>
      <vt:lpstr>PowerPoint Presentation</vt:lpstr>
      <vt:lpstr>NEVER  STOP  LEARNING</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Naturalisasi Dalam kewarganegaraan</dc:title>
  <dc:creator>User</dc:creator>
  <cp:lastModifiedBy>zakiahaja744@gmail.com</cp:lastModifiedBy>
  <cp:revision>5</cp:revision>
  <dcterms:modified xsi:type="dcterms:W3CDTF">2023-03-29T07:53:36Z</dcterms:modified>
</cp:coreProperties>
</file>