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1" r:id="rId6"/>
    <p:sldId id="276" r:id="rId7"/>
    <p:sldId id="277" r:id="rId8"/>
    <p:sldId id="279" r:id="rId9"/>
    <p:sldId id="283" r:id="rId10"/>
    <p:sldId id="282" r:id="rId11"/>
    <p:sldId id="278" r:id="rId12"/>
    <p:sldId id="280" r:id="rId13"/>
    <p:sldId id="281" r:id="rId14"/>
    <p:sldId id="284" r:id="rId15"/>
    <p:sldId id="285" r:id="rId16"/>
    <p:sldId id="286" r:id="rId17"/>
    <p:sldId id="288" r:id="rId18"/>
    <p:sldId id="289" r:id="rId19"/>
    <p:sldId id="287" r:id="rId20"/>
    <p:sldId id="274" r:id="rId21"/>
    <p:sldId id="264" r:id="rId22"/>
    <p:sldId id="275" r:id="rId23"/>
    <p:sldId id="265" r:id="rId24"/>
  </p:sldIdLst>
  <p:sldSz cx="24384000" cy="13716000"/>
  <p:notesSz cx="6858000" cy="9144000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95" autoAdjust="0"/>
  </p:normalViewPr>
  <p:slideViewPr>
    <p:cSldViewPr snapToGrid="0">
      <p:cViewPr varScale="1">
        <p:scale>
          <a:sx n="27" d="100"/>
          <a:sy n="27" d="100"/>
        </p:scale>
        <p:origin x="1392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CFB736-5FA3-443C-8CD5-F12F761657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44230A-092D-4F3D-8FC7-2EA589358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73BF-5129-4CAA-BCE2-9C5196AEEEA5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93C61E-DB59-4ADE-AD41-97BC7F4F49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03F7BD-02CF-4B5F-B7C7-CADBF6FE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EA3D-5AF5-403B-91BC-357555086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78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 разработке программы ключевую роль играют сервисы </a:t>
            </a:r>
            <a:r>
              <a:rPr lang="en-US" sz="1800" dirty="0"/>
              <a:t>Firebase.</a:t>
            </a:r>
            <a:endParaRPr sz="18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61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Для аутентификации пользователей используется сервис Firebase Authentication.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Он предоставляет службы серверной части, понятные пакеты разработчика на любых платформах.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Управление учетными записями происходит в личном кабинете Firebase Authentication. </a:t>
            </a:r>
            <a:endParaRPr sz="15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96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Пароль автоматически шифруется алгоритмом </a:t>
            </a:r>
            <a:r>
              <a:rPr lang="ru-RU" sz="1500" dirty="0" err="1"/>
              <a:t>sСrypt</a:t>
            </a:r>
            <a:r>
              <a:rPr lang="ru-RU" sz="1500" dirty="0"/>
              <a:t> и хранится в личном кабинете.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Ключи находятся также в личном кабинете. Это обеспечивает надежное хранение данных пользователей.</a:t>
            </a:r>
            <a:endParaRPr sz="15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53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9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Файл базы данных хранится в локальной памяти устройства пользователя.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Это дает возможность доступа к персональным чек-листам в режиме офлайн.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Структура базы данных представлен в виде единственной таблицы как показано на картине.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Здесь дела попроще, но когда нужно обеспечить обмен данными между несколькими пользователями 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Когда  они могут менять данные, необходимо не только хранение данных, но 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Быстрая синхронизация.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Для этого нужен сервер.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А чтобы сервер предоставлял синхронизацию данных между пользователями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в реальном времени нужно проделать очень объемную работу, которая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Требует много времени и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10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 с использованием сервиса </a:t>
            </a:r>
            <a:r>
              <a:rPr lang="en-US" dirty="0"/>
              <a:t>Firebase Realtime Database </a:t>
            </a:r>
            <a:r>
              <a:rPr lang="ru-RU" dirty="0"/>
              <a:t>можно обеспечить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Синхронизацию данных намного быстрее и эффективнее.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64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51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На экране показана архитектура кросс-платформенного приложения, которую я нашел на сайте </a:t>
            </a:r>
            <a:r>
              <a:rPr lang="en-US" sz="1500" dirty="0" err="1"/>
              <a:t>microsoft</a:t>
            </a:r>
            <a:r>
              <a:rPr lang="en-US" sz="15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При создании программы я опирался на эту структуру. Например: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Есть классы, которые были реализованы в части </a:t>
            </a:r>
            <a:r>
              <a:rPr lang="en-US" sz="1500" dirty="0"/>
              <a:t>Android App</a:t>
            </a:r>
            <a:r>
              <a:rPr lang="ru-RU" sz="1500" dirty="0"/>
              <a:t>, доступ к которым я получаю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При помощи интерфейсов. Это нужно было для сервисов для работы с данными и процесса регистрации,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Так как у </a:t>
            </a:r>
            <a:r>
              <a:rPr lang="en-US" sz="1500" dirty="0"/>
              <a:t>Android </a:t>
            </a:r>
            <a:r>
              <a:rPr lang="ru-RU" sz="1500" dirty="0"/>
              <a:t>и у </a:t>
            </a:r>
            <a:r>
              <a:rPr lang="en-US" sz="1500" dirty="0"/>
              <a:t>iOS </a:t>
            </a:r>
            <a:r>
              <a:rPr lang="ru-RU" sz="1500" dirty="0"/>
              <a:t>разные библиотеки для работы с </a:t>
            </a:r>
            <a:r>
              <a:rPr lang="en-US" sz="1500" dirty="0"/>
              <a:t>Firebase, SQLite.</a:t>
            </a:r>
            <a:endParaRPr sz="15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62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Это общая схема работы с данными. Важно отметить, что все связи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Являются двухсторонними. </a:t>
            </a: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Персональная часть хранится в локальной памяти 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Файле базы данных </a:t>
            </a:r>
            <a:r>
              <a:rPr lang="en-US" sz="1500" dirty="0"/>
              <a:t>SQLite.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Для обмена и синхронизации используется </a:t>
            </a:r>
            <a:r>
              <a:rPr lang="en-US" sz="1500" dirty="0"/>
              <a:t>Firebase Realtime Database,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Как мы видим, сначала информация отправляется в онлайн базу данных, потом эти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измененные данные получают соответствующие пользователи.</a:t>
            </a:r>
            <a:endParaRPr sz="15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40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67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070133ba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7e070133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722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70133ba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e070133b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070133ba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e070133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84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070133ba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e070133b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070133b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Есть много аналогов на </a:t>
            </a:r>
            <a:r>
              <a:rPr lang="en-US" sz="1500" dirty="0"/>
              <a:t>Play Market</a:t>
            </a:r>
            <a:r>
              <a:rPr lang="ru-RU" sz="1500" dirty="0"/>
              <a:t>, основные можно увидеть на слайде: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(То что на слайде)</a:t>
            </a:r>
            <a:br>
              <a:rPr lang="ru-RU" sz="1500" dirty="0"/>
            </a:br>
            <a:r>
              <a:rPr lang="ru-RU" sz="1500" dirty="0"/>
              <a:t>У них многомиллионные пользователи, программы хорошо продуманы.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Моя программа отличается от них простым интерфейсом, </a:t>
            </a: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с которым можно быстро разобраться.</a:t>
            </a:r>
            <a:endParaRPr sz="1500" dirty="0"/>
          </a:p>
        </p:txBody>
      </p:sp>
      <p:sp>
        <p:nvSpPr>
          <p:cNvPr id="110" name="Google Shape;110;g7e070133b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На экране приведены основные функции программы.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Регистрация и авторизация: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Приложение ориентировано для коллективного пользования,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Важно идентифицировать пользователей для взаимодействия и хранения данных личных данных.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Формирование команд: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Каждый пользователь может создать команду и поделиться секретным ключом для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присоединения, например можно сообщение с ключом в </a:t>
            </a:r>
            <a:r>
              <a:rPr lang="ru-RU" sz="1400" dirty="0" err="1"/>
              <a:t>WhatsApp</a:t>
            </a:r>
            <a:r>
              <a:rPr lang="ru-RU" sz="1400" dirty="0"/>
              <a:t> или </a:t>
            </a:r>
            <a:r>
              <a:rPr lang="ru-RU" sz="1400" dirty="0" err="1"/>
              <a:t>Telegram</a:t>
            </a:r>
            <a:r>
              <a:rPr lang="ru-RU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Создание задач: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Чек-лист – мощный инструмент для эффективного выполнения и планирования действий как для личных целей и для групповой работы.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Уведомления: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Каждому индивидуальному чек-листу можно выбрать дату и включить уведомления.</a:t>
            </a:r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13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Здесь можете увидеть основные технологии, которые применялись в ходе разработки.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….. Далее расскажу вам для чего и как они применялись.</a:t>
            </a:r>
            <a:endParaRPr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Это основные библиотеки, которые использовались: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Xamarin.Essentials</a:t>
            </a:r>
            <a:r>
              <a:rPr lang="en-US" sz="1600" dirty="0"/>
              <a:t> </a:t>
            </a:r>
            <a:r>
              <a:rPr lang="ru-RU" sz="16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предоставляют разные API-интерфейсы операционной системы и платформы.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effectLst/>
                <a:latin typeface="Helvetica Neue"/>
                <a:sym typeface="Helvetica Neue"/>
              </a:rPr>
              <a:t>В программе он использовался для проверки интернет подключения и для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effectLst/>
                <a:latin typeface="Helvetica Neue"/>
                <a:sym typeface="Helvetica Neue"/>
              </a:rPr>
              <a:t>Доступа к  буферу обмена.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53957"/>
                </a:solidFill>
              </a:rPr>
              <a:t>Newtonsoft.Json</a:t>
            </a:r>
            <a:r>
              <a:rPr lang="en-US" sz="1600" dirty="0">
                <a:solidFill>
                  <a:srgbClr val="253957"/>
                </a:solidFill>
              </a:rPr>
              <a:t> </a:t>
            </a:r>
            <a:r>
              <a:rPr lang="ru-RU" sz="1600" dirty="0">
                <a:solidFill>
                  <a:srgbClr val="253957"/>
                </a:solidFill>
              </a:rPr>
              <a:t>использовался для </a:t>
            </a:r>
            <a:r>
              <a:rPr lang="ru-RU" sz="1600" dirty="0" err="1">
                <a:solidFill>
                  <a:srgbClr val="253957"/>
                </a:solidFill>
              </a:rPr>
              <a:t>сериализации</a:t>
            </a:r>
            <a:r>
              <a:rPr lang="ru-RU" sz="1600" dirty="0">
                <a:solidFill>
                  <a:srgbClr val="253957"/>
                </a:solidFill>
              </a:rPr>
              <a:t>.</a:t>
            </a:r>
            <a:endParaRPr sz="1600" dirty="0"/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04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070133b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Для написания мобильного приложения на языке C# подходят технологии </a:t>
            </a:r>
            <a:r>
              <a:rPr lang="ru-RU" sz="1500" dirty="0" err="1"/>
              <a:t>Xamarin</a:t>
            </a:r>
            <a:r>
              <a:rPr lang="ru-RU" sz="15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Для разработки программы у меня был выбор </a:t>
            </a:r>
            <a:r>
              <a:rPr lang="ru-RU" sz="1500" dirty="0" err="1"/>
              <a:t>Xamarin</a:t>
            </a:r>
            <a:r>
              <a:rPr lang="ru-RU" sz="1500" dirty="0"/>
              <a:t> </a:t>
            </a:r>
            <a:r>
              <a:rPr lang="ru-RU" sz="1500" dirty="0" err="1"/>
              <a:t>Forms</a:t>
            </a:r>
            <a:r>
              <a:rPr lang="ru-RU" sz="1500" dirty="0"/>
              <a:t> или </a:t>
            </a:r>
            <a:r>
              <a:rPr lang="ru-RU" sz="1500" dirty="0" err="1"/>
              <a:t>Xamarin.Anroid</a:t>
            </a:r>
            <a:r>
              <a:rPr lang="ru-RU" sz="15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Я выбрал XF, так как для написания нативных приложений для Android уже есть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Android </a:t>
            </a:r>
            <a:r>
              <a:rPr lang="ru-RU" sz="1500" dirty="0" err="1"/>
              <a:t>Studio</a:t>
            </a:r>
            <a:r>
              <a:rPr lang="ru-RU" sz="1500" dirty="0"/>
              <a:t>.</a:t>
            </a:r>
          </a:p>
        </p:txBody>
      </p:sp>
      <p:sp>
        <p:nvSpPr>
          <p:cNvPr id="76" name="Google Shape;76;g7e070133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5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BAQf87AoF0?feature=oembed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 rot="10800000" flipH="1">
            <a:off x="10370343" y="1604166"/>
            <a:ext cx="1" cy="2777349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/>
          <p:nvPr/>
        </p:nvSpPr>
        <p:spPr>
          <a:xfrm>
            <a:off x="7163212" y="4307442"/>
            <a:ext cx="10039604" cy="255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Мобильное приложение </a:t>
            </a:r>
            <a:r>
              <a:rPr lang="en-US" sz="6000" b="1" dirty="0">
                <a:solidFill>
                  <a:srgbClr val="253957"/>
                </a:solidFill>
              </a:rPr>
              <a:t>“</a:t>
            </a:r>
            <a:r>
              <a:rPr lang="ru-RU" sz="6000" b="1" dirty="0">
                <a:solidFill>
                  <a:srgbClr val="253957"/>
                </a:solidFill>
              </a:rPr>
              <a:t>вОбщаге</a:t>
            </a:r>
            <a:r>
              <a:rPr lang="en-US" sz="6000" b="1" dirty="0">
                <a:solidFill>
                  <a:srgbClr val="253957"/>
                </a:solidFill>
              </a:rPr>
              <a:t>” </a:t>
            </a:r>
            <a:endParaRPr sz="6000" dirty="0"/>
          </a:p>
        </p:txBody>
      </p:sp>
      <p:sp>
        <p:nvSpPr>
          <p:cNvPr id="58" name="Google Shape;58;p14"/>
          <p:cNvSpPr txBox="1"/>
          <p:nvPr/>
        </p:nvSpPr>
        <p:spPr>
          <a:xfrm>
            <a:off x="7070616" y="8155158"/>
            <a:ext cx="10085902" cy="429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4000" dirty="0">
                <a:solidFill>
                  <a:srgbClr val="253957"/>
                </a:solidFill>
              </a:rPr>
              <a:t>Бакытбек уулу Нуржигит</a:t>
            </a:r>
            <a:r>
              <a:rPr lang="ru-RU" sz="3500" dirty="0">
                <a:solidFill>
                  <a:srgbClr val="253957"/>
                </a:solidFill>
              </a:rPr>
              <a:t>, БПИ197</a:t>
            </a:r>
          </a:p>
          <a:p>
            <a:pPr lvl="0" algn="ctr">
              <a:buClr>
                <a:srgbClr val="253957"/>
              </a:buClr>
              <a:buSzPts val="4200"/>
            </a:pPr>
            <a:endParaRPr lang="ru-RU" sz="3500" dirty="0">
              <a:solidFill>
                <a:srgbClr val="253957"/>
              </a:solidFill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3500" dirty="0">
                <a:solidFill>
                  <a:srgbClr val="253957"/>
                </a:solidFill>
              </a:rPr>
              <a:t>Научный руководитель: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3500" dirty="0">
                <a:solidFill>
                  <a:srgbClr val="253957"/>
                </a:solidFill>
              </a:rPr>
              <a:t>Доцент департамента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3500" dirty="0">
                <a:solidFill>
                  <a:srgbClr val="253957"/>
                </a:solidFill>
              </a:rPr>
              <a:t>факультета компьютерных наук к.т.н.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4000" dirty="0">
                <a:solidFill>
                  <a:srgbClr val="253957"/>
                </a:solidFill>
              </a:rPr>
              <a:t>Ахметсафина Римма Закиевна</a:t>
            </a:r>
            <a:endParaRPr lang="en-US" sz="4000" dirty="0">
              <a:solidFill>
                <a:srgbClr val="25395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endParaRPr lang="ru-RU" sz="4200" dirty="0">
              <a:solidFill>
                <a:srgbClr val="253957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2500" dirty="0">
                <a:solidFill>
                  <a:srgbClr val="253957"/>
                </a:solidFill>
              </a:rPr>
              <a:t>НИУ ВШЭ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2500" dirty="0">
                <a:solidFill>
                  <a:srgbClr val="253957"/>
                </a:solidFill>
              </a:rPr>
              <a:t>Москва 2020</a:t>
            </a:r>
            <a:endParaRPr sz="2500" dirty="0">
              <a:solidFill>
                <a:srgbClr val="253957"/>
              </a:solidFill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7116914" y="1262592"/>
            <a:ext cx="10039604" cy="233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5000" dirty="0">
                <a:solidFill>
                  <a:srgbClr val="253957"/>
                </a:solidFill>
              </a:rPr>
              <a:t>Факультет компьютерных наук Департамент программной инженерии Курсовая работа </a:t>
            </a:r>
            <a:endParaRPr sz="5000" dirty="0">
              <a:solidFill>
                <a:srgbClr val="253957"/>
              </a:solidFill>
            </a:endParaRPr>
          </a:p>
        </p:txBody>
      </p:sp>
      <p:pic>
        <p:nvPicPr>
          <p:cNvPr id="61" name="Google Shape;61;p14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970" y="1330739"/>
            <a:ext cx="2736119" cy="2645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037B52-D4D9-43C6-97D2-6C50B668F900}"/>
              </a:ext>
            </a:extLst>
          </p:cNvPr>
          <p:cNvSpPr txBox="1"/>
          <p:nvPr/>
        </p:nvSpPr>
        <p:spPr>
          <a:xfrm>
            <a:off x="11935814" y="12108873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5582260" cy="215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en-US" sz="7000" b="1" dirty="0">
                <a:solidFill>
                  <a:srgbClr val="253957"/>
                </a:solidFill>
              </a:rPr>
              <a:t>Firebase</a:t>
            </a:r>
            <a:endParaRPr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D4851A-F6A1-4E9B-B115-1A42DC36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368" y="6761863"/>
            <a:ext cx="8847068" cy="54024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12BC3D-CCB0-4E56-91AC-B546A793F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754" y="3060801"/>
            <a:ext cx="3676190" cy="37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CB858-6B52-4D83-AA3F-27521546BD29}"/>
              </a:ext>
            </a:extLst>
          </p:cNvPr>
          <p:cNvSpPr txBox="1"/>
          <p:nvPr/>
        </p:nvSpPr>
        <p:spPr>
          <a:xfrm>
            <a:off x="1256563" y="5130823"/>
            <a:ext cx="121269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253957"/>
                </a:solidFill>
              </a:rPr>
              <a:t>	</a:t>
            </a:r>
            <a:r>
              <a:rPr lang="ru-RU" sz="3500" dirty="0">
                <a:solidFill>
                  <a:srgbClr val="253957"/>
                </a:solidFill>
              </a:rPr>
              <a:t>Пакет разработчика Firebase объединяет интуитивно понятные API, избавляя разработчика от необходимости управлять отдельными пакетами.</a:t>
            </a:r>
            <a:endParaRPr lang="en-US" sz="3500" dirty="0">
              <a:solidFill>
                <a:srgbClr val="253957"/>
              </a:solidFill>
            </a:endParaRPr>
          </a:p>
          <a:p>
            <a:endParaRPr lang="en-US" sz="3500" dirty="0">
              <a:solidFill>
                <a:srgbClr val="253957"/>
              </a:solidFill>
            </a:endParaRPr>
          </a:p>
          <a:p>
            <a:r>
              <a:rPr lang="ru-RU" sz="3500" dirty="0">
                <a:solidFill>
                  <a:srgbClr val="253957"/>
                </a:solidFill>
              </a:rPr>
              <a:t>Главные преимущества</a:t>
            </a:r>
            <a:endParaRPr lang="en-US" sz="3500" dirty="0">
              <a:solidFill>
                <a:srgbClr val="253957"/>
              </a:solidFill>
            </a:endParaRPr>
          </a:p>
          <a:p>
            <a:endParaRPr lang="en-US" sz="3500" dirty="0">
              <a:solidFill>
                <a:srgbClr val="2539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Скорость работы</a:t>
            </a:r>
            <a:endParaRPr lang="en-US" sz="3500" dirty="0">
              <a:solidFill>
                <a:srgbClr val="2539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Готовая инфраструктура</a:t>
            </a:r>
            <a:endParaRPr lang="en-US" sz="3500" dirty="0">
              <a:solidFill>
                <a:srgbClr val="2539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Кроссплатформенность</a:t>
            </a:r>
            <a:endParaRPr lang="en-US" sz="3500" dirty="0">
              <a:solidFill>
                <a:srgbClr val="2539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Бесплатная поддержка </a:t>
            </a:r>
          </a:p>
        </p:txBody>
      </p:sp>
    </p:spTree>
    <p:extLst>
      <p:ext uri="{BB962C8B-B14F-4D97-AF65-F5344CB8AC3E}">
        <p14:creationId xmlns:p14="http://schemas.microsoft.com/office/powerpoint/2010/main" val="308617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5582260" cy="215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Аутентификация пользователей</a:t>
            </a:r>
            <a:endParaRPr sz="6000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201065" y="4405746"/>
            <a:ext cx="16283371" cy="826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r>
              <a:rPr lang="ru-RU" sz="3500" dirty="0">
                <a:solidFill>
                  <a:srgbClr val="253957"/>
                </a:solidFill>
              </a:rPr>
              <a:t>	Для авторизации и регистрации пользователей используем систему </a:t>
            </a:r>
            <a:r>
              <a:rPr lang="en-US" sz="3500" dirty="0">
                <a:solidFill>
                  <a:srgbClr val="253957"/>
                </a:solidFill>
              </a:rPr>
              <a:t>Firebase Authentication</a:t>
            </a:r>
            <a:r>
              <a:rPr lang="ru-RU" sz="3500" dirty="0">
                <a:solidFill>
                  <a:srgbClr val="253957"/>
                </a:solidFill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r>
              <a:rPr lang="ru-RU" sz="3500" dirty="0">
                <a:solidFill>
                  <a:srgbClr val="253957"/>
                </a:solidFill>
              </a:rPr>
              <a:t>	</a:t>
            </a:r>
            <a:endParaRPr lang="en-US" sz="3500" dirty="0">
              <a:solidFill>
                <a:srgbClr val="253957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endParaRPr sz="30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" name="Picture 18" descr="Using Firebase Authentication in your Web App - ? dev - Medium">
            <a:extLst>
              <a:ext uri="{FF2B5EF4-FFF2-40B4-BE49-F238E27FC236}">
                <a16:creationId xmlns:a16="http://schemas.microsoft.com/office/drawing/2014/main" id="{76D88401-B8CF-44E6-B22F-EBD78EC0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09" y="2643366"/>
            <a:ext cx="7103995" cy="53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F25881-3D5E-44BE-BCC0-8A9A48333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06" y="6316733"/>
            <a:ext cx="14013394" cy="69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5582260" cy="215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Аутентификация пользователей</a:t>
            </a:r>
            <a:endParaRPr sz="6000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201065" y="4405746"/>
            <a:ext cx="16283371" cy="826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r>
              <a:rPr lang="ru-RU" sz="3500" dirty="0">
                <a:solidFill>
                  <a:srgbClr val="253957"/>
                </a:solidFill>
              </a:rPr>
              <a:t>	Для авторизации и регистрации пользователей используем систему </a:t>
            </a:r>
            <a:r>
              <a:rPr lang="en-US" sz="3500" dirty="0">
                <a:solidFill>
                  <a:srgbClr val="253957"/>
                </a:solidFill>
              </a:rPr>
              <a:t>Firebase Authentication</a:t>
            </a:r>
            <a:r>
              <a:rPr lang="ru-RU" sz="3500" dirty="0">
                <a:solidFill>
                  <a:srgbClr val="253957"/>
                </a:solidFill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r>
              <a:rPr lang="ru-RU" sz="3500" dirty="0">
                <a:solidFill>
                  <a:srgbClr val="253957"/>
                </a:solidFill>
              </a:rPr>
              <a:t>	</a:t>
            </a:r>
            <a:endParaRPr lang="en-US" sz="3500" dirty="0">
              <a:solidFill>
                <a:srgbClr val="253957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</a:pPr>
            <a:endParaRPr sz="30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" name="Picture 18" descr="Using Firebase Authentication in your Web App - ? dev - Medium">
            <a:extLst>
              <a:ext uri="{FF2B5EF4-FFF2-40B4-BE49-F238E27FC236}">
                <a16:creationId xmlns:a16="http://schemas.microsoft.com/office/drawing/2014/main" id="{76D88401-B8CF-44E6-B22F-EBD78EC0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09" y="2643366"/>
            <a:ext cx="7103995" cy="53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72CF3C1-DD7B-40D6-9449-ED22B4162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065" y="6423217"/>
            <a:ext cx="16041543" cy="63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Хранение данных на локальном устройстве пользователя</a:t>
            </a:r>
            <a:endParaRPr sz="6000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201075" y="5286085"/>
            <a:ext cx="15535216" cy="708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en-US" sz="3500" dirty="0">
                <a:solidFill>
                  <a:srgbClr val="253957"/>
                </a:solidFill>
              </a:rPr>
              <a:t>	</a:t>
            </a:r>
            <a:r>
              <a:rPr lang="ru-RU" sz="3500" dirty="0">
                <a:solidFill>
                  <a:srgbClr val="253957"/>
                </a:solidFill>
              </a:rPr>
              <a:t>Легко встраиваемая в приложения база данных.</a:t>
            </a:r>
            <a:r>
              <a:rPr lang="en-US" sz="3500" dirty="0">
                <a:solidFill>
                  <a:srgbClr val="253957"/>
                </a:solidFill>
              </a:rPr>
              <a:t> </a:t>
            </a:r>
            <a:r>
              <a:rPr lang="ru-RU" sz="3500" dirty="0">
                <a:solidFill>
                  <a:srgbClr val="253957"/>
                </a:solidFill>
              </a:rPr>
              <a:t>При работе с этой СУБД обращения происходят напрямую к файлам</a:t>
            </a:r>
            <a:r>
              <a:rPr lang="en-US" sz="3500" dirty="0">
                <a:solidFill>
                  <a:srgbClr val="253957"/>
                </a:solidFill>
              </a:rPr>
              <a:t>.</a:t>
            </a:r>
          </a:p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3500" dirty="0">
                <a:solidFill>
                  <a:srgbClr val="253957"/>
                </a:solidFill>
              </a:rPr>
              <a:t>Ее основные преимущества: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Открытые исходники</a:t>
            </a:r>
            <a:endParaRPr lang="en-US" sz="3500" dirty="0">
              <a:solidFill>
                <a:srgbClr val="253957"/>
              </a:solidFill>
            </a:endParaRP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Отсутствие потребности в администрировании;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Простая процедура подключения;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Высокая производительность</a:t>
            </a:r>
            <a:endParaRPr lang="en-US" sz="3500" dirty="0">
              <a:solidFill>
                <a:srgbClr val="253957"/>
              </a:solidFill>
            </a:endParaRP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sz="35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FCC7F54D-4C1D-48A9-B8FC-7DA52599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849" y="5286085"/>
            <a:ext cx="7069166" cy="33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3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1065" y="2302861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Хранение данных на локальном устройстве пользователя</a:t>
            </a:r>
            <a:endParaRPr sz="6000"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FCC7F54D-4C1D-48A9-B8FC-7DA52599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437" y="2276744"/>
            <a:ext cx="6321019" cy="29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5CB0B7-710C-4B31-814E-31B5C5311E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60"/>
          <a:stretch/>
        </p:blipFill>
        <p:spPr>
          <a:xfrm>
            <a:off x="9652791" y="5107786"/>
            <a:ext cx="14731209" cy="7510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2FC24-BED4-49AB-B028-E81A851D1B58}"/>
              </a:ext>
            </a:extLst>
          </p:cNvPr>
          <p:cNvSpPr txBox="1"/>
          <p:nvPr/>
        </p:nvSpPr>
        <p:spPr>
          <a:xfrm>
            <a:off x="810970" y="5599156"/>
            <a:ext cx="74186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rgbClr val="253957"/>
                </a:solidFill>
              </a:rPr>
              <a:t>При редактировании, добавлении и удаления персональных чек-листов происходит автоматическая синхронизация с индивидуальным файлом базы данных SQLite,</a:t>
            </a:r>
          </a:p>
        </p:txBody>
      </p:sp>
    </p:spTree>
    <p:extLst>
      <p:ext uri="{BB962C8B-B14F-4D97-AF65-F5344CB8AC3E}">
        <p14:creationId xmlns:p14="http://schemas.microsoft.com/office/powerpoint/2010/main" val="409064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1065" y="2643366"/>
            <a:ext cx="12977606" cy="142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Хранение данных в онлайн базе данных</a:t>
            </a:r>
            <a:endParaRPr sz="6000"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7170" name="Picture 2" descr="Fake the response of the Firebase Realtime Database APIs in XCTest">
            <a:extLst>
              <a:ext uri="{FF2B5EF4-FFF2-40B4-BE49-F238E27FC236}">
                <a16:creationId xmlns:a16="http://schemas.microsoft.com/office/drawing/2014/main" id="{8CA17B15-82D6-4E98-B36D-52862111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975" y="5170533"/>
            <a:ext cx="8746482" cy="397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288B3-E40F-424B-BFF1-AE8B34808B19}"/>
              </a:ext>
            </a:extLst>
          </p:cNvPr>
          <p:cNvSpPr/>
          <p:nvPr/>
        </p:nvSpPr>
        <p:spPr>
          <a:xfrm>
            <a:off x="1030627" y="5170533"/>
            <a:ext cx="1219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500" dirty="0">
                <a:solidFill>
                  <a:srgbClr val="253957"/>
                </a:solidFill>
              </a:rPr>
              <a:t>Firebase Realtime Database - </a:t>
            </a:r>
            <a:r>
              <a:rPr lang="ru-RU" sz="3500" dirty="0">
                <a:solidFill>
                  <a:srgbClr val="253957"/>
                </a:solidFill>
              </a:rPr>
              <a:t>облачная СУБД класса </a:t>
            </a:r>
            <a:r>
              <a:rPr lang="ru-RU" sz="3500" dirty="0" err="1">
                <a:solidFill>
                  <a:srgbClr val="253957"/>
                </a:solidFill>
              </a:rPr>
              <a:t>NoSQL</a:t>
            </a:r>
            <a:r>
              <a:rPr lang="ru-RU" sz="3500" dirty="0">
                <a:solidFill>
                  <a:srgbClr val="253957"/>
                </a:solidFill>
              </a:rPr>
              <a:t>, позволяющая разработчикам приложений хранить и синхронизировать данные между несколькими клиентами</a:t>
            </a:r>
            <a:endParaRPr lang="en-US" sz="3500" dirty="0">
              <a:solidFill>
                <a:srgbClr val="253957"/>
              </a:solidFill>
            </a:endParaRPr>
          </a:p>
          <a:p>
            <a:endParaRPr lang="en-US" sz="3500" dirty="0">
              <a:solidFill>
                <a:srgbClr val="253957"/>
              </a:solidFill>
            </a:endParaRPr>
          </a:p>
          <a:p>
            <a:r>
              <a:rPr lang="ru-RU" sz="3500" dirty="0">
                <a:solidFill>
                  <a:srgbClr val="253957"/>
                </a:solidFill>
              </a:rPr>
              <a:t>Особенности</a:t>
            </a:r>
            <a:r>
              <a:rPr lang="en-US" sz="3500" dirty="0">
                <a:solidFill>
                  <a:srgbClr val="253957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Синхронизация в реальном времени для данных JSON</a:t>
            </a:r>
            <a:endParaRPr lang="en-US" sz="3500" dirty="0">
              <a:solidFill>
                <a:srgbClr val="2539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Создание бе</a:t>
            </a:r>
            <a:r>
              <a:rPr lang="en-US" sz="3500" dirty="0">
                <a:solidFill>
                  <a:srgbClr val="253957"/>
                </a:solidFill>
              </a:rPr>
              <a:t>c</a:t>
            </a:r>
            <a:r>
              <a:rPr lang="ru-RU" sz="3500" dirty="0">
                <a:solidFill>
                  <a:srgbClr val="253957"/>
                </a:solidFill>
              </a:rPr>
              <a:t>серверных приложений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Оптимизирован для автономного использования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253957"/>
                </a:solidFill>
              </a:rPr>
              <a:t>Сильная пользовательская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143208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1065" y="2643366"/>
            <a:ext cx="12977606" cy="140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6000" b="1" dirty="0">
                <a:solidFill>
                  <a:srgbClr val="253957"/>
                </a:solidFill>
              </a:rPr>
              <a:t>Синхронизация информации в онлайн базе данных</a:t>
            </a:r>
            <a:endParaRPr sz="6000"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7170" name="Picture 2" descr="Fake the response of the Firebase Realtime Database APIs in XCTest">
            <a:extLst>
              <a:ext uri="{FF2B5EF4-FFF2-40B4-BE49-F238E27FC236}">
                <a16:creationId xmlns:a16="http://schemas.microsoft.com/office/drawing/2014/main" id="{8CA17B15-82D6-4E98-B36D-52862111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451" y="2282219"/>
            <a:ext cx="6810484" cy="30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DADEFC4-DD58-4E30-9949-FBB1D40EF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23" t="7904" r="21456" b="18538"/>
          <a:stretch/>
        </p:blipFill>
        <p:spPr>
          <a:xfrm>
            <a:off x="14400344" y="4735672"/>
            <a:ext cx="9004264" cy="7210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71D88-BB07-4A2B-9ED2-E3DC7258A410}"/>
              </a:ext>
            </a:extLst>
          </p:cNvPr>
          <p:cNvSpPr txBox="1"/>
          <p:nvPr/>
        </p:nvSpPr>
        <p:spPr>
          <a:xfrm>
            <a:off x="1466177" y="6127274"/>
            <a:ext cx="11806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/>
              <a:t>	Синхронизация данных происходит благодаря подписке соответствующих методов для обновления данных на событие – изменение данных в определенном узле.</a:t>
            </a:r>
          </a:p>
          <a:p>
            <a:r>
              <a:rPr lang="ru-RU" sz="3500" dirty="0"/>
              <a:t>	Таким образом достигается быстрая синхронизация данных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74481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010885" y="2532373"/>
            <a:ext cx="22344257" cy="152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buClr>
                <a:srgbClr val="253957"/>
              </a:buClr>
              <a:buSzPts val="4200"/>
            </a:pPr>
            <a:r>
              <a:rPr lang="ru-RU" sz="7000" b="1" dirty="0">
                <a:solidFill>
                  <a:srgbClr val="253957"/>
                </a:solidFill>
              </a:rPr>
              <a:t>Архитектура кросс-платформенного приложения</a:t>
            </a:r>
            <a:endParaRPr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183013" y="12948635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3" name="Рисунок 2" descr="Изображение выглядит как снимок экран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A26ABF5-7F1D-4A74-B8CF-97C89549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32" y="4189147"/>
            <a:ext cx="14144729" cy="72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2839685" y="898129"/>
            <a:ext cx="12997723" cy="152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buClr>
                <a:srgbClr val="253957"/>
              </a:buClr>
              <a:buSzPts val="4200"/>
            </a:pPr>
            <a:r>
              <a:rPr lang="ru-RU" sz="5000" b="1" dirty="0">
                <a:solidFill>
                  <a:srgbClr val="253957"/>
                </a:solidFill>
              </a:rPr>
              <a:t>Схема работы с данными</a:t>
            </a:r>
            <a:endParaRPr sz="5000"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183013" y="12948635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0044AF-749F-439B-91A4-08BD0E11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39" y="2360232"/>
            <a:ext cx="18999922" cy="101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4179266" y="687724"/>
            <a:ext cx="5667294" cy="152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7000" b="1" dirty="0">
                <a:solidFill>
                  <a:srgbClr val="253957"/>
                </a:solidFill>
              </a:rPr>
              <a:t>Карта кода</a:t>
            </a:r>
            <a:endParaRPr dirty="0"/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3" name="Рисунок 2" descr="Изображение выглядит как снимок экрана, монитор, экран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AF83455D-7BB7-4A48-9A53-D6A3A959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0" y="2483781"/>
            <a:ext cx="14872581" cy="102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1201065" y="2214562"/>
            <a:ext cx="21506372" cy="1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/>
          <p:nvPr/>
        </p:nvSpPr>
        <p:spPr>
          <a:xfrm>
            <a:off x="1182614" y="3571249"/>
            <a:ext cx="215064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3600" dirty="0">
                <a:solidFill>
                  <a:srgbClr val="253957"/>
                </a:solidFill>
              </a:rPr>
              <a:t>Программа позволяет пользователям совместно регулировать порядок в квартире. В квартире живут в среднем 5-6 человек, и не всегда легко найти общий язык, но при этом нужно содержать жилье в чистоте и порядке. Если хотя бы один человек не будет что-то делать, то другие тоже не будут ничего делать.</a:t>
            </a:r>
          </a:p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3600" dirty="0">
                <a:solidFill>
                  <a:srgbClr val="253957"/>
                </a:solidFill>
              </a:rPr>
              <a:t>Таким образом, соберётся куча мусора и будет неблагоприятная обстановка в жилье, программа назначено для решения этой проблемы. </a:t>
            </a:r>
            <a:endParaRPr sz="3600" dirty="0">
              <a:solidFill>
                <a:srgbClr val="25395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226606" y="2093941"/>
            <a:ext cx="20792131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en-US" sz="4200" b="1" dirty="0">
                <a:solidFill>
                  <a:srgbClr val="253957"/>
                </a:solidFill>
              </a:rPr>
              <a:t>Предметная область</a:t>
            </a:r>
            <a:r>
              <a:rPr lang="ru-RU" sz="4200" b="1" dirty="0">
                <a:solidFill>
                  <a:srgbClr val="253957"/>
                </a:solidFill>
              </a:rPr>
              <a:t> </a:t>
            </a:r>
            <a:r>
              <a:rPr lang="ru-RU" sz="4200" dirty="0">
                <a:solidFill>
                  <a:srgbClr val="253957"/>
                </a:solidFill>
              </a:rPr>
              <a:t>– организация командой и индивидуальной работы</a:t>
            </a:r>
            <a:endParaRPr dirty="0"/>
          </a:p>
        </p:txBody>
      </p:sp>
      <p:pic>
        <p:nvPicPr>
          <p:cNvPr id="72" name="Google Shape;72;p15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3CEC2E37-90F9-4D9C-8917-BA0830FC2274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sp>
        <p:nvSpPr>
          <p:cNvPr id="13" name="Google Shape;71;p15">
            <a:extLst>
              <a:ext uri="{FF2B5EF4-FFF2-40B4-BE49-F238E27FC236}">
                <a16:creationId xmlns:a16="http://schemas.microsoft.com/office/drawing/2014/main" id="{43D7A4B2-356B-4C65-B9B6-FD61CFFEA22D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pic>
        <p:nvPicPr>
          <p:cNvPr id="2050" name="Picture 2" descr="50 Effective Teamwork Quotes To Spur Unity &amp; Collaboration">
            <a:extLst>
              <a:ext uri="{FF2B5EF4-FFF2-40B4-BE49-F238E27FC236}">
                <a16:creationId xmlns:a16="http://schemas.microsoft.com/office/drawing/2014/main" id="{978F74EC-774E-4A5D-9EA5-2993932F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13" y="7999216"/>
            <a:ext cx="9673042" cy="54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Ideal Time Management and Tasks List Tool for Small Teams">
            <a:extLst>
              <a:ext uri="{FF2B5EF4-FFF2-40B4-BE49-F238E27FC236}">
                <a16:creationId xmlns:a16="http://schemas.microsoft.com/office/drawing/2014/main" id="{645AB383-333D-4D89-9891-923F02DF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999" y="8413849"/>
            <a:ext cx="6403237" cy="36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 descr="Изображе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364" y="140892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A80238AF-0AB3-492D-9265-FFDA01FF1CE4}"/>
              </a:ext>
            </a:extLst>
          </p:cNvPr>
          <p:cNvSpPr txBox="1"/>
          <p:nvPr/>
        </p:nvSpPr>
        <p:spPr>
          <a:xfrm>
            <a:off x="12183014" y="254905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1BB6D945-BD1C-43BB-83A4-3CE8500C1488}"/>
              </a:ext>
            </a:extLst>
          </p:cNvPr>
          <p:cNvSpPr txBox="1"/>
          <p:nvPr/>
        </p:nvSpPr>
        <p:spPr>
          <a:xfrm>
            <a:off x="560572" y="687973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2" name="Мультимедиа в Интернете 1" title="￐ﾜ￐ﾾ￐ﾱ￐ﾸ￐ﾻ￑ﾌ￐ﾽ￐ﾾ￐ﾵ ￐﾿￑ﾀ￐ﾸ￐ﾻ￐ﾾ￐ﾶ￐ﾵ￐ﾽ￐ﾸ￐ﾵ ￐ﾲ￐ﾞ￐ﾱ￑ﾉ￐ﾰ￐ﾳ￐ﾵ">
            <a:hlinkClick r:id="" action="ppaction://media"/>
            <a:extLst>
              <a:ext uri="{FF2B5EF4-FFF2-40B4-BE49-F238E27FC236}">
                <a16:creationId xmlns:a16="http://schemas.microsoft.com/office/drawing/2014/main" id="{1E2F21B4-524F-428A-A2F5-FCAEF4D9E3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13063" y="1014222"/>
            <a:ext cx="21357874" cy="120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6" name="Google Shape;146;p22"/>
          <p:cNvSpPr txBox="1"/>
          <p:nvPr/>
        </p:nvSpPr>
        <p:spPr>
          <a:xfrm>
            <a:off x="1209450" y="2972775"/>
            <a:ext cx="169536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"/>
              <a:buNone/>
            </a:pPr>
            <a:r>
              <a:rPr lang="ru-RU" sz="7000" b="1" dirty="0">
                <a:solidFill>
                  <a:srgbClr val="253957"/>
                </a:solidFill>
              </a:rPr>
              <a:t>Дальнейшее развитие</a:t>
            </a:r>
            <a:endParaRPr dirty="0"/>
          </a:p>
        </p:txBody>
      </p:sp>
      <p:sp>
        <p:nvSpPr>
          <p:cNvPr id="147" name="Google Shape;147;p22"/>
          <p:cNvSpPr txBox="1"/>
          <p:nvPr/>
        </p:nvSpPr>
        <p:spPr>
          <a:xfrm>
            <a:off x="1226606" y="4661400"/>
            <a:ext cx="215064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3600" dirty="0">
                <a:solidFill>
                  <a:srgbClr val="253957"/>
                </a:solidFill>
              </a:rPr>
              <a:t>	В будущем планируется реализовать проект на </a:t>
            </a:r>
            <a:r>
              <a:rPr lang="en-US" sz="3600" dirty="0">
                <a:solidFill>
                  <a:srgbClr val="253957"/>
                </a:solidFill>
              </a:rPr>
              <a:t>iOS</a:t>
            </a:r>
            <a:r>
              <a:rPr lang="ru-RU" sz="3600" dirty="0">
                <a:solidFill>
                  <a:srgbClr val="253957"/>
                </a:solidFill>
              </a:rPr>
              <a:t>, добавить функцию распределения задач в команде, создать чат команды и сделать общий календарь.</a:t>
            </a:r>
            <a:endParaRPr sz="3600" dirty="0">
              <a:solidFill>
                <a:srgbClr val="25395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endParaRPr sz="3600" dirty="0"/>
          </a:p>
        </p:txBody>
      </p:sp>
      <p:pic>
        <p:nvPicPr>
          <p:cNvPr id="150" name="Google Shape;150;p2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122" name="Picture 2" descr="Future plc — Википедия">
            <a:extLst>
              <a:ext uri="{FF2B5EF4-FFF2-40B4-BE49-F238E27FC236}">
                <a16:creationId xmlns:a16="http://schemas.microsoft.com/office/drawing/2014/main" id="{299A291D-1151-45FA-A1EC-C2F58C036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" b="21986"/>
          <a:stretch/>
        </p:blipFill>
        <p:spPr bwMode="auto">
          <a:xfrm>
            <a:off x="6047791" y="7224105"/>
            <a:ext cx="11430000" cy="57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639AAD61-D9DF-4DF1-909C-AD61244747CB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3A57AFB9-DC4F-4ED1-9A16-D3E0C8345FAD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7"/>
          <p:cNvSpPr txBox="1"/>
          <p:nvPr/>
        </p:nvSpPr>
        <p:spPr>
          <a:xfrm>
            <a:off x="1201065" y="2621535"/>
            <a:ext cx="21109374" cy="168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"/>
              <a:buNone/>
            </a:pPr>
            <a:r>
              <a:rPr lang="ru-RU" sz="7000" b="1" dirty="0">
                <a:solidFill>
                  <a:srgbClr val="253957"/>
                </a:solidFill>
              </a:rPr>
              <a:t>Источники</a:t>
            </a:r>
            <a:endParaRPr lang="ru-RU"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1023413" y="4661399"/>
            <a:ext cx="21506400" cy="59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964565" indent="-514350" algn="just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Используйте Firebase, единый кроссплатформенный SDK от </a:t>
            </a:r>
            <a:r>
              <a:rPr lang="ru-RU" sz="3200" dirty="0" err="1">
                <a:solidFill>
                  <a:srgbClr val="253957"/>
                </a:solidFill>
                <a:ea typeface="Calibri" panose="020F0502020204030204" pitchFamily="34" charset="0"/>
              </a:rPr>
              <a:t>Google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, чтобы улучшить приложения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. [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Электронный ресурс]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URL: https://developer.android.com/distribute/best-practices/develop/build-with-firebase?hl=ru, 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режим доступа: свободный, дата обращения: 22.05.2020</a:t>
            </a:r>
          </a:p>
          <a:p>
            <a:pPr marL="964565" indent="-514350" algn="just">
              <a:lnSpc>
                <a:spcPct val="150000"/>
              </a:lnSpc>
              <a:buAutoNum type="arabicPeriod"/>
            </a:pP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SQLite </a:t>
            </a:r>
            <a:r>
              <a:rPr lang="ru-RU" sz="3200" dirty="0" err="1">
                <a:solidFill>
                  <a:srgbClr val="253957"/>
                </a:solidFill>
                <a:ea typeface="Calibri" panose="020F0502020204030204" pitchFamily="34" charset="0"/>
              </a:rPr>
              <a:t>vs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rgbClr val="253957"/>
                </a:solidFill>
                <a:ea typeface="Calibri" panose="020F0502020204030204" pitchFamily="34" charset="0"/>
              </a:rPr>
              <a:t>MySQL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rgbClr val="253957"/>
                </a:solidFill>
                <a:ea typeface="Calibri" panose="020F0502020204030204" pitchFamily="34" charset="0"/>
              </a:rPr>
              <a:t>vs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rgbClr val="253957"/>
                </a:solidFill>
                <a:ea typeface="Calibri" panose="020F0502020204030204" pitchFamily="34" charset="0"/>
              </a:rPr>
              <a:t>PostgreSQL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: сравнение систем управления базами данных.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[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Электронный ресурс]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URL:https://devacademy.ru/article/sqlite-vs-mysql-vs-postgresql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 режим доступа: свободный, дата обращения: 22.05.2020</a:t>
            </a:r>
          </a:p>
          <a:p>
            <a:pPr marL="964565" indent="-514350" algn="just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Firebase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.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[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Электронный ресурс]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URL: https://ru.bmstu.wiki/Firebase 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режим доступа: свободный, дата обращения: 22.05.2020</a:t>
            </a:r>
          </a:p>
          <a:p>
            <a:pPr marL="964565" indent="-514350" algn="just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Firebase Authentication Password Hashing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[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Электронный ресурс]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URL: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253957"/>
                </a:solidFill>
                <a:ea typeface="Calibri" panose="020F0502020204030204" pitchFamily="34" charset="0"/>
              </a:rPr>
              <a:t>https://firebaseopensource.com/projects/firebase/scrypt/ </a:t>
            </a:r>
            <a:r>
              <a:rPr lang="ru-RU" sz="3200" dirty="0">
                <a:solidFill>
                  <a:srgbClr val="253957"/>
                </a:solidFill>
                <a:ea typeface="Calibri" panose="020F0502020204030204" pitchFamily="34" charset="0"/>
              </a:rPr>
              <a:t>режим доступа: свободный, дата обращения: 22.05.2020</a:t>
            </a:r>
          </a:p>
          <a:p>
            <a:pPr marL="964565" indent="-514350" algn="just">
              <a:lnSpc>
                <a:spcPct val="150000"/>
              </a:lnSpc>
              <a:buAutoNum type="arabicPeriod"/>
            </a:pPr>
            <a:endParaRPr lang="ru-RU" sz="3200" dirty="0">
              <a:solidFill>
                <a:srgbClr val="253957"/>
              </a:solidFill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3" name="Google Shape;93;p17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A80238AF-0AB3-492D-9265-FFDA01FF1CE4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336BC2A9-F594-4079-B74C-E34590B24708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4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4075" y="4920064"/>
            <a:ext cx="3195850" cy="309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en-US" sz="7000" b="1" dirty="0" err="1">
                <a:solidFill>
                  <a:srgbClr val="253957"/>
                </a:solidFill>
              </a:rPr>
              <a:t>Основные</a:t>
            </a:r>
            <a:r>
              <a:rPr lang="en-US" sz="7000" b="1" dirty="0">
                <a:solidFill>
                  <a:srgbClr val="253957"/>
                </a:solidFill>
              </a:rPr>
              <a:t> </a:t>
            </a:r>
            <a:r>
              <a:rPr lang="en-US" sz="7000" b="1" dirty="0" err="1">
                <a:solidFill>
                  <a:srgbClr val="253957"/>
                </a:solidFill>
              </a:rPr>
              <a:t>понятия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201075" y="4499629"/>
            <a:ext cx="21506400" cy="7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200" dirty="0" err="1">
                <a:solidFill>
                  <a:srgbClr val="253957"/>
                </a:solidFill>
              </a:rPr>
              <a:t>NoSQL</a:t>
            </a:r>
            <a:r>
              <a:rPr lang="ru-RU" sz="3200" dirty="0">
                <a:solidFill>
                  <a:srgbClr val="253957"/>
                </a:solidFill>
              </a:rPr>
              <a:t> - </a:t>
            </a:r>
            <a:r>
              <a:rPr lang="ru-RU" sz="3200" dirty="0" err="1">
                <a:solidFill>
                  <a:srgbClr val="253957"/>
                </a:solidFill>
              </a:rPr>
              <a:t>нереляционная</a:t>
            </a:r>
            <a:r>
              <a:rPr lang="ru-RU" sz="3200" dirty="0">
                <a:solidFill>
                  <a:srgbClr val="253957"/>
                </a:solidFill>
              </a:rPr>
              <a:t> база данных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253957"/>
                </a:solidFill>
              </a:rPr>
              <a:t>СУБД – Система управления базами данных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253957"/>
                </a:solidFill>
              </a:rPr>
              <a:t>API -  описание способов, которыми одна компьютерная программа может взаимодействовать с другой программой.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lang="ru-RU" sz="3200" dirty="0">
              <a:solidFill>
                <a:srgbClr val="253957"/>
              </a:solidFill>
            </a:endParaRP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lang="ru-RU" sz="3200" dirty="0">
              <a:solidFill>
                <a:srgbClr val="253957"/>
              </a:solidFill>
            </a:endParaRP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lang="ru-RU" sz="3200" dirty="0">
              <a:solidFill>
                <a:srgbClr val="253957"/>
              </a:solidFill>
            </a:endParaRP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sz="30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28" name="Picture 4" descr="A detailed Outlook to No SQL Know Hows - blazeclan">
            <a:extLst>
              <a:ext uri="{FF2B5EF4-FFF2-40B4-BE49-F238E27FC236}">
                <a16:creationId xmlns:a16="http://schemas.microsoft.com/office/drawing/2014/main" id="{1DE50885-33E4-41BD-B432-EF2AF953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89" y="9069135"/>
            <a:ext cx="7317052" cy="30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8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/>
          <p:nvPr/>
        </p:nvSpPr>
        <p:spPr>
          <a:xfrm>
            <a:off x="3663231" y="671332"/>
            <a:ext cx="6699363" cy="15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"/>
              <a:buNone/>
            </a:pPr>
            <a:r>
              <a:rPr lang="en-US" sz="7000" b="1" dirty="0" err="1">
                <a:solidFill>
                  <a:srgbClr val="253957"/>
                </a:solidFill>
              </a:rPr>
              <a:t>Цели</a:t>
            </a:r>
            <a:r>
              <a:rPr lang="en-US" sz="7000" b="1" dirty="0">
                <a:solidFill>
                  <a:srgbClr val="253957"/>
                </a:solidFill>
              </a:rPr>
              <a:t> и </a:t>
            </a:r>
            <a:r>
              <a:rPr lang="en-US" sz="7000" b="1" dirty="0" err="1">
                <a:solidFill>
                  <a:srgbClr val="253957"/>
                </a:solidFill>
              </a:rPr>
              <a:t>задачи</a:t>
            </a:r>
            <a:endParaRPr dirty="0"/>
          </a:p>
        </p:txBody>
      </p:sp>
      <p:sp>
        <p:nvSpPr>
          <p:cNvPr id="103" name="Google Shape;103;p18"/>
          <p:cNvSpPr txBox="1"/>
          <p:nvPr/>
        </p:nvSpPr>
        <p:spPr>
          <a:xfrm>
            <a:off x="846441" y="4320585"/>
            <a:ext cx="21506400" cy="580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en-US" sz="3600" b="1" dirty="0" err="1">
                <a:solidFill>
                  <a:srgbClr val="253957"/>
                </a:solidFill>
              </a:rPr>
              <a:t>Задачи</a:t>
            </a:r>
            <a:endParaRPr lang="ru-RU" sz="3600" b="1" dirty="0">
              <a:solidFill>
                <a:srgbClr val="253957"/>
              </a:solidFill>
            </a:endParaRP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Разработать структуру программы так, чтобы в будущем обеспечить кроссплатформенность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Определить функциональные требования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Выбрать способ хранения данных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Реализовать удобный интерфейс для пользователей на устройстве с ОС </a:t>
            </a:r>
            <a:r>
              <a:rPr lang="en-US" sz="3600" b="1" dirty="0">
                <a:solidFill>
                  <a:srgbClr val="253957"/>
                </a:solidFill>
              </a:rPr>
              <a:t>Android</a:t>
            </a:r>
            <a:endParaRPr lang="ru-RU" sz="3600" b="1" dirty="0">
              <a:solidFill>
                <a:srgbClr val="253957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Обеспечить быструю синхронизацию данных между пользователями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Предоставить простой и эффективный чек-лист</a:t>
            </a: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3600" b="1" dirty="0">
                <a:solidFill>
                  <a:srgbClr val="253957"/>
                </a:solidFill>
              </a:rPr>
              <a:t>Разработать программную документацию.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endParaRPr sz="3600" b="1" dirty="0">
              <a:solidFill>
                <a:srgbClr val="253957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226606" y="3350706"/>
            <a:ext cx="19444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lvl="0">
              <a:buClr>
                <a:srgbClr val="253957"/>
              </a:buClr>
              <a:buSzPts val="4200"/>
            </a:pPr>
            <a:r>
              <a:rPr lang="en-US" sz="4000" b="1" dirty="0" err="1">
                <a:solidFill>
                  <a:srgbClr val="253957"/>
                </a:solidFill>
              </a:rPr>
              <a:t>Цель</a:t>
            </a:r>
            <a:r>
              <a:rPr lang="en-US" sz="4000" b="1" dirty="0">
                <a:solidFill>
                  <a:srgbClr val="253957"/>
                </a:solidFill>
              </a:rPr>
              <a:t> - </a:t>
            </a:r>
            <a:r>
              <a:rPr lang="ru-RU" sz="4000" b="1" dirty="0">
                <a:solidFill>
                  <a:srgbClr val="253957"/>
                </a:solidFill>
              </a:rPr>
              <a:t>создание удобной программы для эффективного планирования и распределения заданий, составление чек-листов и организации работы в команде.</a:t>
            </a:r>
            <a:endParaRPr sz="4000" dirty="0"/>
          </a:p>
        </p:txBody>
      </p:sp>
      <p:pic>
        <p:nvPicPr>
          <p:cNvPr id="106" name="Google Shape;106;p18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55372E21-AE18-43B7-A7C4-A04E40DD097C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id="{4BD758E0-F2FF-4314-A46A-C21CA75D9292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3074" name="Picture 2" descr="Trusting Metrics: How Well Do We Know What We Think We Know?">
            <a:extLst>
              <a:ext uri="{FF2B5EF4-FFF2-40B4-BE49-F238E27FC236}">
                <a16:creationId xmlns:a16="http://schemas.microsoft.com/office/drawing/2014/main" id="{A4A24B2E-39A5-468F-B814-163F78A9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647" y="4675506"/>
            <a:ext cx="6822353" cy="35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9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3" name="Google Shape;113;p19"/>
          <p:cNvSpPr txBox="1"/>
          <p:nvPr/>
        </p:nvSpPr>
        <p:spPr>
          <a:xfrm>
            <a:off x="1209449" y="2972786"/>
            <a:ext cx="8080855" cy="130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"/>
              <a:buNone/>
            </a:pPr>
            <a:r>
              <a:rPr lang="en-US" sz="7000" b="1" dirty="0" err="1">
                <a:solidFill>
                  <a:srgbClr val="253957"/>
                </a:solidFill>
              </a:rPr>
              <a:t>Анализ</a:t>
            </a:r>
            <a:r>
              <a:rPr lang="en-US" sz="7000" b="1" dirty="0">
                <a:solidFill>
                  <a:srgbClr val="253957"/>
                </a:solidFill>
              </a:rPr>
              <a:t> </a:t>
            </a:r>
            <a:r>
              <a:rPr lang="en-US" sz="7000" b="1" dirty="0" err="1">
                <a:solidFill>
                  <a:srgbClr val="253957"/>
                </a:solidFill>
              </a:rPr>
              <a:t>аналогов</a:t>
            </a:r>
            <a:endParaRPr dirty="0"/>
          </a:p>
        </p:txBody>
      </p:sp>
      <p:sp>
        <p:nvSpPr>
          <p:cNvPr id="114" name="Google Shape;114;p19"/>
          <p:cNvSpPr txBox="1"/>
          <p:nvPr/>
        </p:nvSpPr>
        <p:spPr>
          <a:xfrm>
            <a:off x="846441" y="4385114"/>
            <a:ext cx="21506400" cy="913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</a:pPr>
            <a:r>
              <a:rPr lang="ru-RU" sz="3000" dirty="0">
                <a:solidFill>
                  <a:srgbClr val="253957"/>
                </a:solidFill>
              </a:rPr>
              <a:t>К аналогам можно отнести:</a:t>
            </a:r>
          </a:p>
          <a:p>
            <a:pPr marL="742950" lvl="0" indent="-74295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253957"/>
                </a:solidFill>
              </a:rPr>
              <a:t>Совместные календари</a:t>
            </a:r>
          </a:p>
          <a:p>
            <a:pPr marL="742950" lvl="0" indent="-74295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253957"/>
                </a:solidFill>
              </a:rPr>
              <a:t>Совместные планировщики задач</a:t>
            </a:r>
            <a:endParaRPr lang="en-US" sz="3000" dirty="0">
              <a:solidFill>
                <a:srgbClr val="253957"/>
              </a:solidFill>
            </a:endParaRPr>
          </a:p>
          <a:p>
            <a:pPr marL="742950" lvl="0" indent="-74295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  <a:buFont typeface="+mj-lt"/>
              <a:buAutoNum type="arabicPeriod"/>
            </a:pPr>
            <a:r>
              <a:rPr lang="en-US" sz="3000" dirty="0">
                <a:solidFill>
                  <a:srgbClr val="253957"/>
                </a:solidFill>
              </a:rPr>
              <a:t>Check out "Focus To-Do: Pomodoro Timer &amp; To Do List</a:t>
            </a:r>
            <a:r>
              <a:rPr lang="ru-RU" sz="3000" dirty="0">
                <a:solidFill>
                  <a:srgbClr val="253957"/>
                </a:solidFill>
              </a:rPr>
              <a:t> </a:t>
            </a:r>
            <a:r>
              <a:rPr lang="en-US" sz="3000" dirty="0">
                <a:solidFill>
                  <a:srgbClr val="253957"/>
                </a:solidFill>
              </a:rPr>
              <a:t>https://play.google.com/store/apps/details?id=com.superelement.pomodoro</a:t>
            </a:r>
            <a:endParaRPr lang="ru-RU" sz="3000" dirty="0">
              <a:solidFill>
                <a:srgbClr val="253957"/>
              </a:solidFill>
            </a:endParaRPr>
          </a:p>
          <a:p>
            <a:pPr marL="742950" lvl="0" indent="-74295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  <a:buFont typeface="+mj-lt"/>
              <a:buAutoNum type="arabicPeriod"/>
            </a:pPr>
            <a:r>
              <a:rPr lang="en-US" sz="3000" dirty="0">
                <a:solidFill>
                  <a:srgbClr val="253957"/>
                </a:solidFill>
              </a:rPr>
              <a:t>Trello: Organize anything with anyone, anywhere! </a:t>
            </a:r>
            <a:r>
              <a:rPr lang="ru-RU" sz="3000" dirty="0">
                <a:solidFill>
                  <a:srgbClr val="253957"/>
                </a:solidFill>
              </a:rPr>
              <a:t>–</a:t>
            </a:r>
            <a:r>
              <a:rPr lang="en-US" sz="3000" dirty="0">
                <a:solidFill>
                  <a:srgbClr val="253957"/>
                </a:solidFill>
              </a:rPr>
              <a:t>https://play.google.com/store/apps/details?id=com.trello</a:t>
            </a:r>
          </a:p>
          <a:p>
            <a:pPr marL="742950" lvl="0" indent="-742950">
              <a:lnSpc>
                <a:spcPct val="150000"/>
              </a:lnSpc>
              <a:spcBef>
                <a:spcPts val="2800"/>
              </a:spcBef>
              <a:buClr>
                <a:srgbClr val="253957"/>
              </a:buClr>
              <a:buSzPts val="3600"/>
              <a:buFont typeface="+mj-lt"/>
              <a:buAutoNum type="arabicPeriod"/>
            </a:pPr>
            <a:r>
              <a:rPr lang="en-US" sz="3000" dirty="0">
                <a:solidFill>
                  <a:srgbClr val="253957"/>
                </a:solidFill>
              </a:rPr>
              <a:t>Microsoft To Do: List, Task &amp; Reminder</a:t>
            </a:r>
            <a:r>
              <a:rPr lang="ru-RU" sz="3000" dirty="0">
                <a:solidFill>
                  <a:srgbClr val="253957"/>
                </a:solidFill>
              </a:rPr>
              <a:t>. </a:t>
            </a:r>
            <a:r>
              <a:rPr lang="en-US" sz="3000" dirty="0">
                <a:solidFill>
                  <a:srgbClr val="253957"/>
                </a:solidFill>
              </a:rPr>
              <a:t>Microsoft Corporation https://play.google.com/store/apps/details?id=com.microsoft.todos</a:t>
            </a:r>
            <a:endParaRPr lang="ru-RU" sz="3000" dirty="0">
              <a:solidFill>
                <a:srgbClr val="253957"/>
              </a:solidFill>
            </a:endParaRPr>
          </a:p>
        </p:txBody>
      </p:sp>
      <p:pic>
        <p:nvPicPr>
          <p:cNvPr id="117" name="Google Shape;117;p19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7B6B1DF5-C9CB-42C4-88F4-F103C9F1B828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199B53FC-9E94-4AF5-833B-5505648D2C6D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7" name="Рисунок 6" descr="Изображение выглядит как часы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C63658F-0792-4286-B31A-ABB576C1B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239" y="9364470"/>
            <a:ext cx="4041938" cy="124226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арелка, знак, еда, часы&#10;&#10;Автоматически созданное описание">
            <a:extLst>
              <a:ext uri="{FF2B5EF4-FFF2-40B4-BE49-F238E27FC236}">
                <a16:creationId xmlns:a16="http://schemas.microsoft.com/office/drawing/2014/main" id="{83BFAB06-B15F-4F23-9018-6D67EBCD0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223" y="6858000"/>
            <a:ext cx="2427251" cy="24272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AAA234-633F-421D-82B9-BF0E27B54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2269" y="3082661"/>
            <a:ext cx="4503188" cy="4503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182614" y="2533979"/>
            <a:ext cx="16073400" cy="93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buClr>
                <a:srgbClr val="253957"/>
              </a:buClr>
              <a:buSzPts val="4200"/>
            </a:pPr>
            <a:r>
              <a:rPr lang="ru-RU" sz="5000" b="1" dirty="0">
                <a:solidFill>
                  <a:srgbClr val="253957"/>
                </a:solidFill>
              </a:rPr>
              <a:t>Функциональные требования</a:t>
            </a:r>
          </a:p>
        </p:txBody>
      </p:sp>
      <p:sp>
        <p:nvSpPr>
          <p:cNvPr id="80" name="Google Shape;80;p16"/>
          <p:cNvSpPr txBox="1"/>
          <p:nvPr/>
        </p:nvSpPr>
        <p:spPr>
          <a:xfrm>
            <a:off x="1182614" y="3344776"/>
            <a:ext cx="21506400" cy="7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Регистрация нового пользователя или авторизация пользователя.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Добавление заданий для общего выполнения.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Добавление индивидуальных задач.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Уведомление о предстоящих индивидуальных задачах.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Отметка выполненных задач в чек-листе.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Создание групп пользователей для командной работы.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Присоединение к существующей команде.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Выделение приоритетности индивидуальных списков задач.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Показ приоритетных списков задач.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Показ сегодняшних списков задач. 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253957"/>
                </a:solidFill>
              </a:rPr>
              <a:t>Выбор даты и времени для выполнения задач из списка.</a:t>
            </a: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2192000" y="717061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4102" name="Picture 6" descr="Mechanism Images, Stock Photos &amp; Vectors | Shutterstock">
            <a:extLst>
              <a:ext uri="{FF2B5EF4-FFF2-40B4-BE49-F238E27FC236}">
                <a16:creationId xmlns:a16="http://schemas.microsoft.com/office/drawing/2014/main" id="{44F5D653-4107-43B5-A5A6-2005E52A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6"/>
          <a:stretch/>
        </p:blipFill>
        <p:spPr bwMode="auto">
          <a:xfrm>
            <a:off x="14607905" y="4161363"/>
            <a:ext cx="8593481" cy="564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60734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lvl="0">
              <a:buClr>
                <a:srgbClr val="253957"/>
              </a:buClr>
              <a:buSzPts val="4200"/>
            </a:pPr>
            <a:r>
              <a:rPr lang="ru-RU" sz="7000" b="1" dirty="0">
                <a:solidFill>
                  <a:srgbClr val="253957"/>
                </a:solidFill>
              </a:rPr>
              <a:t>Стек Технологий</a:t>
            </a: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C6EACA-8F5D-4251-925B-6E429E9C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5" y="5026429"/>
            <a:ext cx="9808450" cy="410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3E1C94D-4039-4B5A-9B57-0490FCDB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641" y="7690379"/>
            <a:ext cx="8247674" cy="390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ke the response of the Firebase Realtime Database APIs in XCTest">
            <a:extLst>
              <a:ext uri="{FF2B5EF4-FFF2-40B4-BE49-F238E27FC236}">
                <a16:creationId xmlns:a16="http://schemas.microsoft.com/office/drawing/2014/main" id="{86AE5B49-AB5A-4021-9258-0D964AB3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214" y="2474409"/>
            <a:ext cx="97536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sing Firebase Authentication in your Web App - ? dev - Medium">
            <a:extLst>
              <a:ext uri="{FF2B5EF4-FFF2-40B4-BE49-F238E27FC236}">
                <a16:creationId xmlns:a16="http://schemas.microsoft.com/office/drawing/2014/main" id="{DB8D84BE-B2E3-46D4-9B0A-D7765E76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94" y="8281349"/>
            <a:ext cx="6300370" cy="47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55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6073400" cy="17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ru-RU" sz="7000" b="1" dirty="0">
                <a:solidFill>
                  <a:srgbClr val="253957"/>
                </a:solidFill>
              </a:rPr>
              <a:t>Библиотеки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201075" y="4499629"/>
            <a:ext cx="21506400" cy="7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3500" dirty="0" err="1">
                <a:solidFill>
                  <a:srgbClr val="253957"/>
                </a:solidFill>
              </a:rPr>
              <a:t>Xamarin.Essentials</a:t>
            </a:r>
            <a:r>
              <a:rPr lang="en-US" sz="3500" dirty="0">
                <a:solidFill>
                  <a:srgbClr val="253957"/>
                </a:solidFill>
              </a:rPr>
              <a:t> 1.5.3.1 - Microsoft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3500" dirty="0" err="1">
                <a:solidFill>
                  <a:srgbClr val="253957"/>
                </a:solidFill>
              </a:rPr>
              <a:t>Newtonsoft.Json</a:t>
            </a:r>
            <a:r>
              <a:rPr lang="en-US" sz="3500" dirty="0">
                <a:solidFill>
                  <a:srgbClr val="253957"/>
                </a:solidFill>
              </a:rPr>
              <a:t> 12.0.3 - </a:t>
            </a:r>
            <a:r>
              <a:rPr lang="ru-RU" sz="3500" dirty="0">
                <a:solidFill>
                  <a:srgbClr val="253957"/>
                </a:solidFill>
              </a:rPr>
              <a:t> </a:t>
            </a:r>
            <a:r>
              <a:rPr lang="en-US" sz="3500" dirty="0">
                <a:solidFill>
                  <a:srgbClr val="253957"/>
                </a:solidFill>
              </a:rPr>
              <a:t>James Newton-King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sz="30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001761-7504-48B9-B531-B026AE75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482" y="3110202"/>
            <a:ext cx="3124918" cy="3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D555531-629E-42A0-97E6-08D8F7C0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203" y="7496944"/>
            <a:ext cx="3000431" cy="300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3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16"/>
          <p:cNvSpPr txBox="1"/>
          <p:nvPr/>
        </p:nvSpPr>
        <p:spPr>
          <a:xfrm>
            <a:off x="1209449" y="2972786"/>
            <a:ext cx="16073400" cy="152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"/>
              <a:buNone/>
            </a:pPr>
            <a:r>
              <a:rPr lang="en-US" sz="7000" b="1" dirty="0">
                <a:solidFill>
                  <a:srgbClr val="253957"/>
                </a:solidFill>
              </a:rPr>
              <a:t>Xamarin Forms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979530" y="5838831"/>
            <a:ext cx="12985980" cy="291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500" dirty="0">
                <a:solidFill>
                  <a:srgbClr val="253957"/>
                </a:solidFill>
              </a:rPr>
              <a:t>Кроссплатформенность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500" dirty="0">
                <a:solidFill>
                  <a:srgbClr val="253957"/>
                </a:solidFill>
              </a:rPr>
              <a:t>Производительность близка к нативной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r>
              <a:rPr lang="ru-RU" sz="3500" dirty="0">
                <a:solidFill>
                  <a:srgbClr val="253957"/>
                </a:solidFill>
              </a:rPr>
              <a:t>Снижение расходов на проект</a:t>
            </a:r>
          </a:p>
          <a:p>
            <a:pPr marL="457200" lvl="0" indent="-457200">
              <a:spcBef>
                <a:spcPts val="2800"/>
              </a:spcBef>
              <a:buClr>
                <a:srgbClr val="253957"/>
              </a:buClr>
              <a:buSzPts val="2800"/>
              <a:buFont typeface="Wingdings" panose="05000000000000000000" pitchFamily="2" charset="2"/>
              <a:buChar char="§"/>
            </a:pPr>
            <a:endParaRPr sz="3000" dirty="0">
              <a:solidFill>
                <a:srgbClr val="253957"/>
              </a:solidFill>
            </a:endParaRPr>
          </a:p>
        </p:txBody>
      </p:sp>
      <p:pic>
        <p:nvPicPr>
          <p:cNvPr id="82" name="Google Shape;82;p1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211020DC-2F95-4F07-9009-AA6F8AF03E06}"/>
              </a:ext>
            </a:extLst>
          </p:cNvPr>
          <p:cNvSpPr txBox="1"/>
          <p:nvPr/>
        </p:nvSpPr>
        <p:spPr>
          <a:xfrm>
            <a:off x="11599641" y="1097583"/>
            <a:ext cx="11366416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ВШЭ Факультет компьютерных наук 2020</a:t>
            </a:r>
            <a:endParaRPr dirty="0"/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4EC8ABA4-652C-40BA-8F6D-5C2CDD8D7487}"/>
              </a:ext>
            </a:extLst>
          </p:cNvPr>
          <p:cNvSpPr txBox="1"/>
          <p:nvPr/>
        </p:nvSpPr>
        <p:spPr>
          <a:xfrm>
            <a:off x="12430215" y="13010554"/>
            <a:ext cx="11375242" cy="6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 algn="r">
              <a:buClr>
                <a:srgbClr val="253957"/>
              </a:buClr>
              <a:buSzPts val="2400"/>
            </a:pPr>
            <a:r>
              <a:rPr lang="ru-RU" sz="2400" dirty="0">
                <a:solidFill>
                  <a:srgbClr val="253957"/>
                </a:solidFill>
              </a:rPr>
              <a:t>Бакытбек у. Н., БПИ197 Мобильное приложение “вОбщаге” </a:t>
            </a:r>
          </a:p>
          <a:p>
            <a:pPr lvl="0" algn="r">
              <a:buClr>
                <a:srgbClr val="253957"/>
              </a:buClr>
              <a:buSzPts val="2400"/>
            </a:pPr>
            <a:endParaRPr lang="ru-RU" sz="2400" dirty="0">
              <a:solidFill>
                <a:srgbClr val="253957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253957"/>
                </a:solidFill>
              </a:rPr>
              <a:t> </a:t>
            </a:r>
            <a:endParaRPr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22C9A4A-611F-4252-9639-ED098B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99" y="3019338"/>
            <a:ext cx="7849188" cy="32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isual Studio 2013 Logo - Microsoft Visual Studio Team Foundation ...">
            <a:extLst>
              <a:ext uri="{FF2B5EF4-FFF2-40B4-BE49-F238E27FC236}">
                <a16:creationId xmlns:a16="http://schemas.microsoft.com/office/drawing/2014/main" id="{DB7C6356-7714-47D6-AD95-C85A54F9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660" y="6858000"/>
            <a:ext cx="5443810" cy="290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231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1720</Words>
  <Application>Microsoft Office PowerPoint</Application>
  <PresentationFormat>Произвольный</PresentationFormat>
  <Paragraphs>270</Paragraphs>
  <Slides>23</Slides>
  <Notes>23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Wingdings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Bakytbek-Uulu Nurzhigit</cp:lastModifiedBy>
  <cp:revision>77</cp:revision>
  <dcterms:modified xsi:type="dcterms:W3CDTF">2020-05-25T04:16:32Z</dcterms:modified>
</cp:coreProperties>
</file>