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1" r:id="rId5"/>
    <p:sldId id="262" r:id="rId6"/>
    <p:sldId id="265" r:id="rId7"/>
    <p:sldId id="267" r:id="rId8"/>
    <p:sldId id="259" r:id="rId9"/>
    <p:sldId id="257" r:id="rId10"/>
    <p:sldId id="270" r:id="rId11"/>
    <p:sldId id="266" r:id="rId12"/>
    <p:sldId id="272" r:id="rId13"/>
    <p:sldId id="273" r:id="rId14"/>
    <p:sldId id="276" r:id="rId15"/>
    <p:sldId id="277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90D-C12D-4AD5-82D1-474AA85D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CB70E-001D-47CB-8A30-485E5C22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B3E84-CEC6-4243-BEE8-3FAB57E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E0C82-6D39-42AD-B531-61D4620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0550-EE40-41AA-81D6-9713BD5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445C4-6F45-4A2E-A23E-2A4805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DBEA2-70AF-479A-B595-9E444D8D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A810-A90F-4D67-83B5-EBD1C4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2314-95B1-4A9C-A8B8-D59FC7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C9544-CE54-4BFE-AB6A-9F08967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DAF94-428B-43C4-B964-7A40DC95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0FED-733D-4F39-A3FD-95A881D2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3B6E-9B9E-4A0B-9817-4DEC729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FE61-012B-49D7-9C11-3B19BB14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6ED23-1622-44A1-A1D8-227EF78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7E170-4A57-4816-A3D4-7E7999A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FB3A2-8B05-4D6E-ACAD-3CF3E13D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CFD1-69F5-4D32-AFB2-4A56C42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7CD1-0CDB-48BF-A148-FAEEA3C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4892-972E-4D9A-859E-0BE0A52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2A10A-5EF3-451A-9FCD-DF2C07F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3EAB7-26DC-44A4-B0B7-70F2E788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BE74B-E3CA-4B83-A1EB-1E42A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19F49-E260-44AC-B4BC-AC788104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07A88-E4D3-4A24-96DE-3380A2A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40F6-00E9-4448-A6BC-08A4109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9A2B-1FDE-432E-9150-EA7349E1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2AC2A-1EBB-4174-983D-DEA8C6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1C91-94E6-4E62-A7B9-2F39E6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314FB-7DEA-49AE-8A7B-0B4F9C5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3B08E-4E6D-44DE-9287-328E40F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6061-68D8-42A0-BDF5-933E8C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CE1E5-5AA2-47EE-A55C-712F10AA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26CF4-258D-450E-A0F0-B1E92E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A7B0E2-6E0E-4EA7-A270-49A6B5B9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DCE70-13EC-48B1-B6AC-9763A35F5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D4699-6D0E-45E6-9881-AD85AC1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3FF64-3635-45ED-B922-AD9C92D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C4B11-B8D0-472C-8764-A53FE26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A23B-F901-4886-903E-5DE509E7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885975-F7E1-4DFF-8FCA-5CF0483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8EA31-1AAF-45FE-A740-7812DAB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015EE-DB81-4C57-BFF6-DD3D453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65390-F189-4399-9984-44AFE51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C8E79E-B44F-425A-8554-B506842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08A35-13D5-408E-8D29-10F24FF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F9F2-CDAD-4483-9DF2-F75F530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A6C1-346B-41BD-8A1D-73AC23A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4009-F9F8-47C5-B7CC-2A131CF6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621B3-FB37-4ADD-BAAC-D7772FF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783E6-4895-4F3E-9495-D508105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A8FB2-BCA3-4825-9763-5A55C33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E393-FD8D-4DDD-9F1F-0E4BA36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FF8729-FBD2-4396-A1D9-3E0A618C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23974-74E5-4C99-B4DB-69E6637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9F1B5-4DFD-4639-8188-C9E3187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96799-979D-4FEA-9159-FE72CD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4877-DB38-41CE-9410-0ACF937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E95-E557-4243-B8CB-A8BD2B2B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68E2C-48EA-4445-8DC3-DCF824D1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2C66A-CEAE-4474-945A-FA3C0E36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5A9-FD20-43B9-835B-43FAAFC84BF3}" type="datetimeFigureOut">
              <a:rPr lang="en-CA" smtClean="0"/>
              <a:t>2019-02-17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F28BF-8ABB-4D09-8852-C3B9EF79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BC069-328E-4B7F-834D-7E07CC44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9.03962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430B-3CFF-4FB0-A7F0-E65C6C7D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are two modes available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FB26A-4726-4BEB-9BE1-0C5DF4E1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Load </a:t>
            </a:r>
            <a:r>
              <a:rPr lang="en-CA" dirty="0" err="1"/>
              <a:t>RevLib</a:t>
            </a:r>
            <a:r>
              <a:rPr lang="en-CA" dirty="0"/>
              <a:t> circuits to run them on IBMQ simulator to verify the circuit is working correctly:</a:t>
            </a:r>
          </a:p>
          <a:p>
            <a:pPr lvl="1"/>
            <a:r>
              <a:rPr lang="en-CA" dirty="0"/>
              <a:t>Runs circuit over entire </a:t>
            </a:r>
            <a:r>
              <a:rPr lang="en-CA" dirty="0" err="1"/>
              <a:t>kMap</a:t>
            </a:r>
            <a:r>
              <a:rPr lang="en-CA" dirty="0"/>
              <a:t> and compares expected output (in </a:t>
            </a:r>
            <a:r>
              <a:rPr lang="en-CA" dirty="0" err="1"/>
              <a:t>pla</a:t>
            </a:r>
            <a:r>
              <a:rPr lang="en-CA" dirty="0"/>
              <a:t>) to the one received from simulator</a:t>
            </a:r>
          </a:p>
          <a:p>
            <a:pPr lvl="1"/>
            <a:r>
              <a:rPr lang="en-CA" dirty="0"/>
              <a:t>Supports constant inputs and garbage outputs</a:t>
            </a:r>
          </a:p>
          <a:p>
            <a:r>
              <a:rPr lang="en-CA" dirty="0"/>
              <a:t>This mode works with t,t2,v,vdag,swap gates</a:t>
            </a:r>
          </a:p>
          <a:p>
            <a:r>
              <a:rPr lang="en-CA" dirty="0"/>
              <a:t>For swap gates it inserts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endParaRPr lang="en-CA" dirty="0"/>
          </a:p>
          <a:p>
            <a:r>
              <a:rPr lang="en-CA" dirty="0"/>
              <a:t>Whenever something is not in </a:t>
            </a:r>
            <a:r>
              <a:rPr lang="en-CA" dirty="0" err="1"/>
              <a:t>lnn</a:t>
            </a:r>
            <a:r>
              <a:rPr lang="en-CA" dirty="0"/>
              <a:t> it is brought to </a:t>
            </a:r>
            <a:r>
              <a:rPr lang="en-CA" dirty="0" err="1"/>
              <a:t>lnn</a:t>
            </a:r>
            <a:r>
              <a:rPr lang="en-CA" dirty="0"/>
              <a:t> with tons of swaps surrounding that circuit from left to right.</a:t>
            </a:r>
          </a:p>
          <a:p>
            <a:r>
              <a:rPr lang="en-CA" dirty="0"/>
              <a:t>For v and </a:t>
            </a:r>
            <a:r>
              <a:rPr lang="en-CA" dirty="0" err="1"/>
              <a:t>vdag</a:t>
            </a:r>
            <a:r>
              <a:rPr lang="en-CA" dirty="0"/>
              <a:t> there’s a paper about decomposition somewhere</a:t>
            </a:r>
          </a:p>
          <a:p>
            <a:r>
              <a:rPr lang="en-CA" dirty="0"/>
              <a:t>Toffoli3 is built from v’s </a:t>
            </a:r>
            <a:r>
              <a:rPr lang="en-CA" dirty="0" err="1"/>
              <a:t>vdags</a:t>
            </a:r>
            <a:r>
              <a:rPr lang="en-CA" dirty="0"/>
              <a:t> and </a:t>
            </a:r>
            <a:r>
              <a:rPr lang="en-CA" dirty="0" err="1"/>
              <a:t>cnots</a:t>
            </a:r>
            <a:r>
              <a:rPr lang="en-CA" dirty="0"/>
              <a:t>. Swaps are inserted as well to bring all kinds of </a:t>
            </a:r>
            <a:r>
              <a:rPr lang="en-CA" dirty="0" err="1"/>
              <a:t>toffoli</a:t>
            </a:r>
            <a:r>
              <a:rPr lang="en-CA" dirty="0"/>
              <a:t> gates to control </a:t>
            </a:r>
            <a:r>
              <a:rPr lang="en-CA" dirty="0" err="1"/>
              <a:t>control</a:t>
            </a:r>
            <a:r>
              <a:rPr lang="en-CA" dirty="0"/>
              <a:t> target ( so the target control </a:t>
            </a:r>
            <a:r>
              <a:rPr lang="en-CA" dirty="0" err="1"/>
              <a:t>control</a:t>
            </a:r>
            <a:r>
              <a:rPr lang="en-CA" dirty="0"/>
              <a:t> gate would require 4 swaps surrounding it)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1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9918DE3-1119-42AF-974D-6E536BA2F806}"/>
              </a:ext>
            </a:extLst>
          </p:cNvPr>
          <p:cNvSpPr/>
          <p:nvPr/>
        </p:nvSpPr>
        <p:spPr>
          <a:xfrm>
            <a:off x="766755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E3F64A-9E29-407C-B8E1-9DFF57CBE0B0}"/>
              </a:ext>
            </a:extLst>
          </p:cNvPr>
          <p:cNvSpPr/>
          <p:nvPr/>
        </p:nvSpPr>
        <p:spPr>
          <a:xfrm>
            <a:off x="1668092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5FBEB20-5082-4E34-9937-08E1A95A8594}"/>
              </a:ext>
            </a:extLst>
          </p:cNvPr>
          <p:cNvSpPr/>
          <p:nvPr/>
        </p:nvSpPr>
        <p:spPr>
          <a:xfrm>
            <a:off x="2569429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9DB488-2F8F-41E8-8610-205F23897848}"/>
              </a:ext>
            </a:extLst>
          </p:cNvPr>
          <p:cNvSpPr/>
          <p:nvPr/>
        </p:nvSpPr>
        <p:spPr>
          <a:xfrm>
            <a:off x="766755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79F9FC0-F2FD-44A8-8B36-23E2052E26F4}"/>
              </a:ext>
            </a:extLst>
          </p:cNvPr>
          <p:cNvSpPr/>
          <p:nvPr/>
        </p:nvSpPr>
        <p:spPr>
          <a:xfrm>
            <a:off x="1668091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8057EDB-19A7-4D0B-8885-EF3E3F04A9C5}"/>
              </a:ext>
            </a:extLst>
          </p:cNvPr>
          <p:cNvSpPr/>
          <p:nvPr/>
        </p:nvSpPr>
        <p:spPr>
          <a:xfrm>
            <a:off x="2569427" y="250084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780A1DE-FC59-43EF-9748-A6D6DE090355}"/>
              </a:ext>
            </a:extLst>
          </p:cNvPr>
          <p:cNvSpPr/>
          <p:nvPr/>
        </p:nvSpPr>
        <p:spPr>
          <a:xfrm>
            <a:off x="3465881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8FA0149-8B61-4EBC-A093-1BDCAC6A9F3C}"/>
              </a:ext>
            </a:extLst>
          </p:cNvPr>
          <p:cNvSpPr/>
          <p:nvPr/>
        </p:nvSpPr>
        <p:spPr>
          <a:xfrm>
            <a:off x="4362332" y="165828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B5E7463-3A0A-4CB9-A678-6A6FD4ACE803}"/>
              </a:ext>
            </a:extLst>
          </p:cNvPr>
          <p:cNvSpPr/>
          <p:nvPr/>
        </p:nvSpPr>
        <p:spPr>
          <a:xfrm>
            <a:off x="5258783" y="165828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716E0F0-6B9B-499E-A33C-7D5F7DD04FC8}"/>
              </a:ext>
            </a:extLst>
          </p:cNvPr>
          <p:cNvSpPr/>
          <p:nvPr/>
        </p:nvSpPr>
        <p:spPr>
          <a:xfrm>
            <a:off x="3465880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7294D15-93F4-4237-BDCE-3CB6B9FC541F}"/>
              </a:ext>
            </a:extLst>
          </p:cNvPr>
          <p:cNvSpPr/>
          <p:nvPr/>
        </p:nvSpPr>
        <p:spPr>
          <a:xfrm>
            <a:off x="4362333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6BEA30-7663-459B-8345-D8FAF1CB4E0A}"/>
              </a:ext>
            </a:extLst>
          </p:cNvPr>
          <p:cNvSpPr/>
          <p:nvPr/>
        </p:nvSpPr>
        <p:spPr>
          <a:xfrm>
            <a:off x="5258783" y="249866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A239E66-9A9F-4F22-87CB-39249DAA3007}"/>
              </a:ext>
            </a:extLst>
          </p:cNvPr>
          <p:cNvSpPr/>
          <p:nvPr/>
        </p:nvSpPr>
        <p:spPr>
          <a:xfrm>
            <a:off x="6155234" y="165828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14C41F1-A6C6-48B9-8C64-572F588BF110}"/>
              </a:ext>
            </a:extLst>
          </p:cNvPr>
          <p:cNvSpPr/>
          <p:nvPr/>
        </p:nvSpPr>
        <p:spPr>
          <a:xfrm>
            <a:off x="6155234" y="249866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FC874B4-AAE5-4568-B450-1B02CC24E2A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006241" y="2137261"/>
            <a:ext cx="0" cy="3614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D3ECB2A-7FC0-4E1D-BE45-1542DA8CA2BA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1175582" y="2067117"/>
            <a:ext cx="562654" cy="5016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F79110D-0D3E-4904-BC4F-CD6F12028A41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907577" y="2137261"/>
            <a:ext cx="1" cy="3614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E49E7DB-DFE4-4F39-8C1D-6C2F9135C513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2076918" y="2067116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3193832-055B-4FF5-BF1E-D9FA581F29D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808913" y="2137260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D3F57A2-BA7F-4C07-A43C-634020EDEE94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2978254" y="2067116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4793FB9D-DF51-4687-8A81-2FC6EBD50039}"/>
              </a:ext>
            </a:extLst>
          </p:cNvPr>
          <p:cNvCxnSpPr>
            <a:stCxn id="10" idx="4"/>
            <a:endCxn id="15" idx="4"/>
          </p:cNvCxnSpPr>
          <p:nvPr/>
        </p:nvCxnSpPr>
        <p:spPr>
          <a:xfrm rot="5400000" flipH="1" flipV="1">
            <a:off x="3704276" y="2082274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4197267-D7CB-47C7-B4DB-551293C5239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944852" y="1897774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ADDDE8C-FF94-481C-B06C-F3162BA3B66B}"/>
              </a:ext>
            </a:extLst>
          </p:cNvPr>
          <p:cNvCxnSpPr>
            <a:stCxn id="14" idx="7"/>
            <a:endCxn id="12" idx="3"/>
          </p:cNvCxnSpPr>
          <p:nvPr/>
        </p:nvCxnSpPr>
        <p:spPr>
          <a:xfrm flipV="1">
            <a:off x="3874707" y="2067115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2B64B40-E7EA-4C16-92DF-E201E39CD678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4601818" y="2137259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48A4727-C3F6-4CC6-A640-AE8842621104}"/>
              </a:ext>
            </a:extLst>
          </p:cNvPr>
          <p:cNvCxnSpPr>
            <a:stCxn id="15" idx="7"/>
            <a:endCxn id="13" idx="3"/>
          </p:cNvCxnSpPr>
          <p:nvPr/>
        </p:nvCxnSpPr>
        <p:spPr>
          <a:xfrm flipV="1">
            <a:off x="4771160" y="2067114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0B6C945F-E2B5-4BF5-9D20-69F190FEBCE9}"/>
              </a:ext>
            </a:extLst>
          </p:cNvPr>
          <p:cNvCxnSpPr>
            <a:cxnSpLocks/>
            <a:stCxn id="9" idx="4"/>
            <a:endCxn id="16" idx="4"/>
          </p:cNvCxnSpPr>
          <p:nvPr/>
        </p:nvCxnSpPr>
        <p:spPr>
          <a:xfrm rot="5400000" flipH="1" flipV="1">
            <a:off x="3702922" y="1182291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9C0150C-7564-4AC7-AB43-6A184FE664AA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5498269" y="2137258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F6FB870-E0AF-4B02-B417-10CDE9A4B837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5667610" y="2067113"/>
            <a:ext cx="557768" cy="50169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E30FF1-0D60-480F-B793-0204FA0BDEBB}"/>
              </a:ext>
            </a:extLst>
          </p:cNvPr>
          <p:cNvCxnSpPr>
            <a:cxnSpLocks/>
            <a:stCxn id="6" idx="1"/>
            <a:endCxn id="17" idx="0"/>
          </p:cNvCxnSpPr>
          <p:nvPr/>
        </p:nvCxnSpPr>
        <p:spPr>
          <a:xfrm rot="5400000" flipH="1" flipV="1">
            <a:off x="4031404" y="-634882"/>
            <a:ext cx="70148" cy="4656484"/>
          </a:xfrm>
          <a:prstGeom prst="bentConnector3">
            <a:avLst>
              <a:gd name="adj1" fmla="val 57361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5245B3E6-3A10-46E6-871D-69DB7F28CA55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4153591" y="313611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3F229121-5D56-4DB3-83F2-11F097F13B37}"/>
              </a:ext>
            </a:extLst>
          </p:cNvPr>
          <p:cNvCxnSpPr>
            <a:cxnSpLocks/>
            <a:stCxn id="8" idx="3"/>
            <a:endCxn id="18" idx="4"/>
          </p:cNvCxnSpPr>
          <p:nvPr/>
        </p:nvCxnSpPr>
        <p:spPr>
          <a:xfrm rot="16200000" flipH="1">
            <a:off x="3580739" y="163653"/>
            <a:ext cx="70141" cy="5557821"/>
          </a:xfrm>
          <a:prstGeom prst="bentConnector3">
            <a:avLst>
              <a:gd name="adj1" fmla="val 617123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2ADF34D-6367-4490-A2C3-0E2DDF07E2D8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6394720" y="2137257"/>
            <a:ext cx="0" cy="3614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576B08-AEB8-4D53-B415-55A2A4C3C016}"/>
              </a:ext>
            </a:extLst>
          </p:cNvPr>
          <p:cNvSpPr txBox="1"/>
          <p:nvPr/>
        </p:nvSpPr>
        <p:spPr>
          <a:xfrm>
            <a:off x="141524" y="431833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3873CB-33D2-4F0C-8EE2-D4D17DDB8458}"/>
              </a:ext>
            </a:extLst>
          </p:cNvPr>
          <p:cNvSpPr txBox="1"/>
          <p:nvPr/>
        </p:nvSpPr>
        <p:spPr>
          <a:xfrm>
            <a:off x="473708" y="1608436"/>
            <a:ext cx="3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63E7E9-C838-4D63-95B7-F9C9A6993021}"/>
              </a:ext>
            </a:extLst>
          </p:cNvPr>
          <p:cNvSpPr txBox="1"/>
          <p:nvPr/>
        </p:nvSpPr>
        <p:spPr>
          <a:xfrm>
            <a:off x="6626994" y="2573231"/>
            <a:ext cx="28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EC136E-1078-4015-958F-87508FF736AD}"/>
              </a:ext>
            </a:extLst>
          </p:cNvPr>
          <p:cNvSpPr txBox="1"/>
          <p:nvPr/>
        </p:nvSpPr>
        <p:spPr>
          <a:xfrm>
            <a:off x="504267" y="2423637"/>
            <a:ext cx="38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8F81D3-51DA-49DC-8F89-E585C27458A7}"/>
              </a:ext>
            </a:extLst>
          </p:cNvPr>
          <p:cNvSpPr txBox="1"/>
          <p:nvPr/>
        </p:nvSpPr>
        <p:spPr>
          <a:xfrm>
            <a:off x="6572714" y="1562818"/>
            <a:ext cx="283129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884A42-13B3-4089-BD54-D5D43E987931}"/>
              </a:ext>
            </a:extLst>
          </p:cNvPr>
          <p:cNvSpPr txBox="1"/>
          <p:nvPr/>
        </p:nvSpPr>
        <p:spPr>
          <a:xfrm>
            <a:off x="1410439" y="1309968"/>
            <a:ext cx="2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F5EE-0E11-4F18-B16D-6F3A6436D911}"/>
              </a:ext>
            </a:extLst>
          </p:cNvPr>
          <p:cNvSpPr txBox="1"/>
          <p:nvPr/>
        </p:nvSpPr>
        <p:spPr>
          <a:xfrm>
            <a:off x="1352618" y="2568809"/>
            <a:ext cx="21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31BFCC-54BD-41CD-9F04-A748BB0EBDA0}"/>
              </a:ext>
            </a:extLst>
          </p:cNvPr>
          <p:cNvSpPr txBox="1"/>
          <p:nvPr/>
        </p:nvSpPr>
        <p:spPr>
          <a:xfrm>
            <a:off x="670363" y="4532369"/>
            <a:ext cx="322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a</a:t>
            </a:r>
          </a:p>
          <a:p>
            <a:r>
              <a:rPr lang="en-CA" dirty="0"/>
              <a:t>T2 b a</a:t>
            </a:r>
          </a:p>
          <a:p>
            <a:r>
              <a:rPr lang="en-CA" dirty="0"/>
              <a:t>T2 f a</a:t>
            </a:r>
          </a:p>
          <a:p>
            <a:r>
              <a:rPr lang="en-CA" dirty="0"/>
              <a:t>T1 c</a:t>
            </a:r>
          </a:p>
          <a:p>
            <a:r>
              <a:rPr lang="en-CA" dirty="0"/>
              <a:t>T2 c a</a:t>
            </a:r>
          </a:p>
          <a:p>
            <a:r>
              <a:rPr lang="en-CA" dirty="0"/>
              <a:t>T1 e</a:t>
            </a:r>
          </a:p>
          <a:p>
            <a:r>
              <a:rPr lang="en-CA" dirty="0"/>
              <a:t>T2 e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B0392-F9CA-42F6-8AB2-6C39DB4B9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9" y="3995240"/>
            <a:ext cx="55366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d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b a\n',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f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't1 c\n', 't2 c a\n', 't1 e\n', 't2 e a\n']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004F268-55F9-4B3C-BCC1-DFEBB0C6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622" y="1439708"/>
            <a:ext cx="2927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{'d': 'm', 'c': 'n', 'e': 'c', 'a': 'b', 'f': 'd', 'b': 'a'}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E01-66C9-4FC4-B911-57FD8B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74606-3958-41C1-AA59-D210334C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Improvement over naïve</a:t>
            </a:r>
          </a:p>
          <a:p>
            <a:pPr marL="0" indent="0">
              <a:buNone/>
            </a:pPr>
            <a:r>
              <a:rPr lang="en-CA" dirty="0"/>
              <a:t>We were able to provide improvement over </a:t>
            </a:r>
            <a:r>
              <a:rPr lang="en-CA" b="1" dirty="0"/>
              <a:t>directly mappable </a:t>
            </a:r>
            <a:r>
              <a:rPr lang="en-CA" dirty="0"/>
              <a:t>circuit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Our tool can be used as an </a:t>
            </a:r>
            <a:r>
              <a:rPr lang="en-CA" b="1" dirty="0"/>
              <a:t>additional layer </a:t>
            </a:r>
            <a:r>
              <a:rPr lang="en-CA" dirty="0"/>
              <a:t>of preprocessing, in the </a:t>
            </a:r>
            <a:r>
              <a:rPr lang="en-CA" dirty="0" err="1"/>
              <a:t>transpiler</a:t>
            </a:r>
            <a:r>
              <a:rPr lang="en-CA" dirty="0"/>
              <a:t> stage</a:t>
            </a:r>
          </a:p>
          <a:p>
            <a:pPr marL="0" indent="0">
              <a:buNone/>
            </a:pPr>
            <a:r>
              <a:rPr lang="en-CA" dirty="0"/>
              <a:t>Their own results variance is </a:t>
            </a:r>
            <a:r>
              <a:rPr lang="en-CA" dirty="0" err="1"/>
              <a:t>high,due</a:t>
            </a:r>
            <a:r>
              <a:rPr lang="en-CA" dirty="0"/>
              <a:t> to use of randomized algorithms</a:t>
            </a:r>
          </a:p>
          <a:p>
            <a:pPr marL="0" indent="0">
              <a:buNone/>
            </a:pPr>
            <a:r>
              <a:rPr lang="en-CA" dirty="0"/>
              <a:t>We target circuits that have more connections to the qubit than the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Bigger circuits could benefit more</a:t>
            </a:r>
          </a:p>
        </p:txBody>
      </p:sp>
    </p:spTree>
    <p:extLst>
      <p:ext uri="{BB962C8B-B14F-4D97-AF65-F5344CB8AC3E}">
        <p14:creationId xmlns:p14="http://schemas.microsoft.com/office/powerpoint/2010/main" val="387742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810112" y="775979"/>
            <a:ext cx="581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Hwb4_52 –directly mappable, but we did better? Although we did not use their macro for Toffoli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9A89F-1CDC-42C4-AD70-CF049E4B4551}"/>
              </a:ext>
            </a:extLst>
          </p:cNvPr>
          <p:cNvSpPr txBox="1"/>
          <p:nvPr/>
        </p:nvSpPr>
        <p:spPr>
          <a:xfrm>
            <a:off x="1004189" y="2111979"/>
            <a:ext cx="41748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E52C71-5976-4740-9499-3414D1F14AF1}"/>
              </a:ext>
            </a:extLst>
          </p:cNvPr>
          <p:cNvSpPr/>
          <p:nvPr/>
        </p:nvSpPr>
        <p:spPr>
          <a:xfrm>
            <a:off x="6128412" y="2048829"/>
            <a:ext cx="336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c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0E399103-7BA0-47A7-8C00-2AABD68DDF88}"/>
              </a:ext>
            </a:extLst>
          </p:cNvPr>
          <p:cNvSpPr/>
          <p:nvPr/>
        </p:nvSpPr>
        <p:spPr>
          <a:xfrm>
            <a:off x="62151" y="3453500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A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821B2ED6-6DC2-40E8-9D00-A0B320D0DF45}"/>
              </a:ext>
            </a:extLst>
          </p:cNvPr>
          <p:cNvSpPr/>
          <p:nvPr/>
        </p:nvSpPr>
        <p:spPr>
          <a:xfrm>
            <a:off x="5183966" y="3453500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E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C9FAE444-BBBD-49AC-A019-98A2728247D3}"/>
              </a:ext>
            </a:extLst>
          </p:cNvPr>
          <p:cNvSpPr/>
          <p:nvPr/>
        </p:nvSpPr>
        <p:spPr>
          <a:xfrm>
            <a:off x="6163136" y="3008808"/>
            <a:ext cx="40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2F8E0-FC4C-45AF-8606-D79654AB858E}"/>
              </a:ext>
            </a:extLst>
          </p:cNvPr>
          <p:cNvSpPr txBox="1"/>
          <p:nvPr/>
        </p:nvSpPr>
        <p:spPr>
          <a:xfrm>
            <a:off x="1004189" y="4572000"/>
            <a:ext cx="17929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b</a:t>
            </a:r>
          </a:p>
          <a:p>
            <a:r>
              <a:rPr lang="en-CA" dirty="0"/>
              <a:t>T2 b c</a:t>
            </a:r>
          </a:p>
          <a:p>
            <a:r>
              <a:rPr lang="en-CA" dirty="0"/>
              <a:t>T2 c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b </a:t>
            </a:r>
          </a:p>
          <a:p>
            <a:r>
              <a:rPr lang="en-CA" dirty="0"/>
              <a:t>T3 a c d</a:t>
            </a:r>
          </a:p>
          <a:p>
            <a:r>
              <a:rPr lang="en-CA" dirty="0"/>
              <a:t>T2 b a</a:t>
            </a:r>
          </a:p>
          <a:p>
            <a:r>
              <a:rPr lang="en-CA" dirty="0"/>
              <a:t>T3 b d c</a:t>
            </a:r>
          </a:p>
          <a:p>
            <a:r>
              <a:rPr lang="en-CA" dirty="0"/>
              <a:t>T2 a d</a:t>
            </a:r>
          </a:p>
          <a:p>
            <a:r>
              <a:rPr lang="en-CA" dirty="0"/>
              <a:t>T2 d b</a:t>
            </a:r>
          </a:p>
          <a:p>
            <a:r>
              <a:rPr lang="en-CA"/>
              <a:t>T2 c </a:t>
            </a:r>
            <a:r>
              <a:rPr lang="en-CA" dirty="0"/>
              <a:t>a</a:t>
            </a:r>
          </a:p>
          <a:p>
            <a:endParaRPr lang="en-C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87B103-8287-4DF6-9128-46815FD8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070" y="4296019"/>
            <a:ext cx="227801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b c\n',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't3 b d c\n', 't2 a b\n', 't3 a c d\n', 't2 b a\n', 't3 b d c\n', 't2 a d\n',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't2 d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 a',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B088DC-8553-4540-8F16-C255FF01A0DD}"/>
              </a:ext>
            </a:extLst>
          </p:cNvPr>
          <p:cNvSpPr/>
          <p:nvPr/>
        </p:nvSpPr>
        <p:spPr>
          <a:xfrm>
            <a:off x="0" y="535803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ex1.pla</a:t>
            </a:r>
          </a:p>
          <a:p>
            <a:endParaRPr lang="en-CA" sz="1200" dirty="0"/>
          </a:p>
          <a:p>
            <a:r>
              <a:rPr lang="en-CA" sz="1200" dirty="0"/>
              <a:t>Default IBM cost is: 764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</a:t>
            </a:r>
            <a:r>
              <a:rPr lang="en-CA" sz="1200" dirty="0" err="1"/>
              <a:t>sw</a:t>
            </a:r>
            <a:r>
              <a:rPr lang="en-CA" sz="1200" dirty="0"/>
              <a:t> a c', 't2 d c', '</a:t>
            </a:r>
            <a:r>
              <a:rPr lang="en-CA" sz="1200" dirty="0" err="1"/>
              <a:t>sw</a:t>
            </a:r>
            <a:r>
              <a:rPr lang="en-CA" sz="1200" dirty="0"/>
              <a:t> a c', 't2 b a\n', '</a:t>
            </a:r>
            <a:r>
              <a:rPr lang="en-CA" sz="1200" dirty="0" err="1"/>
              <a:t>sw</a:t>
            </a:r>
            <a:r>
              <a:rPr lang="en-CA" sz="1200" dirty="0"/>
              <a:t> a b', 't2 f b', '</a:t>
            </a:r>
            <a:r>
              <a:rPr lang="en-CA" sz="1200" dirty="0" err="1"/>
              <a:t>sw</a:t>
            </a:r>
            <a:r>
              <a:rPr lang="en-CA" sz="1200" dirty="0"/>
              <a:t> a b', 't1 c\n', 't2 c a\n', 't1 e\n', 't2 e a\n']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{'a': 'm', 'e': 'c', 'b': 'n', 'c': 'l', 'f': 'b', 'd': 'd'}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1965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[11, 11, 13, 13, 13, 13, 15, 15, 15, 27]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[1965, 3093, 2886, 2505, 4988, 3852, 4289, 6310, 7844, 2832]</a:t>
            </a:r>
          </a:p>
          <a:p>
            <a:endParaRPr lang="en-CA" sz="1200" dirty="0"/>
          </a:p>
          <a:p>
            <a:r>
              <a:rPr lang="en-CA" sz="1200" dirty="0"/>
              <a:t>hwb_42.pla</a:t>
            </a:r>
          </a:p>
          <a:p>
            <a:endParaRPr lang="en-CA" sz="1200" dirty="0"/>
          </a:p>
          <a:p>
            <a:r>
              <a:rPr lang="en-CA" sz="1200" dirty="0"/>
              <a:t>Default IBM cost is: 4826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</a:t>
            </a:r>
            <a:r>
              <a:rPr lang="en-CA" sz="1200" dirty="0" err="1"/>
              <a:t>sw</a:t>
            </a:r>
            <a:r>
              <a:rPr lang="en-CA" sz="1200" dirty="0"/>
              <a:t> b a', 't2 d a', '</a:t>
            </a:r>
            <a:r>
              <a:rPr lang="en-CA" sz="1200" dirty="0" err="1"/>
              <a:t>sw</a:t>
            </a:r>
            <a:r>
              <a:rPr lang="en-CA" sz="1200" dirty="0"/>
              <a:t> b a', 't2 b c\n', '</a:t>
            </a:r>
            <a:r>
              <a:rPr lang="en-CA" sz="1200" dirty="0" err="1"/>
              <a:t>sw</a:t>
            </a:r>
            <a:r>
              <a:rPr lang="en-CA" sz="1200" dirty="0"/>
              <a:t> a b', 't2 c b', '</a:t>
            </a:r>
            <a:r>
              <a:rPr lang="en-CA" sz="1200" dirty="0" err="1"/>
              <a:t>sw</a:t>
            </a:r>
            <a:r>
              <a:rPr lang="en-CA" sz="1200" dirty="0"/>
              <a:t> a b', 't3 b d c\n', 't2 a b\n', 't3 a c d\n', 't2 b a\n', 't3 b d c\n', 't2 a d\n', '</a:t>
            </a:r>
            <a:r>
              <a:rPr lang="en-CA" sz="1200" dirty="0" err="1"/>
              <a:t>sw</a:t>
            </a:r>
            <a:r>
              <a:rPr lang="en-CA" sz="1200" dirty="0"/>
              <a:t> b a', 't2 d a', '</a:t>
            </a:r>
            <a:r>
              <a:rPr lang="en-CA" sz="1200" dirty="0" err="1"/>
              <a:t>sw</a:t>
            </a:r>
            <a:r>
              <a:rPr lang="en-CA" sz="1200" dirty="0"/>
              <a:t> b a', '</a:t>
            </a:r>
            <a:r>
              <a:rPr lang="en-CA" sz="1200" dirty="0" err="1"/>
              <a:t>sw</a:t>
            </a:r>
            <a:r>
              <a:rPr lang="en-CA" sz="1200" dirty="0"/>
              <a:t> a b', 't2 c b', '</a:t>
            </a:r>
            <a:r>
              <a:rPr lang="en-CA" sz="1200" dirty="0" err="1"/>
              <a:t>sw</a:t>
            </a:r>
            <a:r>
              <a:rPr lang="en-CA" sz="1200" dirty="0"/>
              <a:t> a b']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{'c': 'm', 'd': 'n', 'b': 'c', 'a': 'b'}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3512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[19, 19, 19, 19, 21, 21, 21, 21, 21, 23]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[3512, 3512, 3517, 3517, 6612, 6845, 7573, 7099, 7259, 4207]</a:t>
            </a:r>
          </a:p>
          <a:p>
            <a:endParaRPr lang="en-CA" sz="1200" dirty="0"/>
          </a:p>
          <a:p>
            <a:r>
              <a:rPr lang="en-CA" sz="1200" dirty="0" err="1"/>
              <a:t>parity.pla</a:t>
            </a:r>
            <a:r>
              <a:rPr lang="en-CA" sz="1200" dirty="0"/>
              <a:t> -  reduced to 14 bits from 17 bits</a:t>
            </a:r>
          </a:p>
          <a:p>
            <a:r>
              <a:rPr lang="en-CA" sz="1200" dirty="0"/>
              <a:t>Default IBM cost is: 3225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is: ['t1 b\n', '</a:t>
            </a:r>
            <a:r>
              <a:rPr lang="en-CA" sz="1200" dirty="0" err="1"/>
              <a:t>sw</a:t>
            </a:r>
            <a:r>
              <a:rPr lang="en-CA" sz="1200" dirty="0"/>
              <a:t> a d', 't2 b d', '</a:t>
            </a:r>
            <a:r>
              <a:rPr lang="en-CA" sz="1200" dirty="0" err="1"/>
              <a:t>sw</a:t>
            </a:r>
            <a:r>
              <a:rPr lang="en-CA" sz="1200" dirty="0"/>
              <a:t> a d', 't1 c\n', 't2 c a\n', 't1 d\n', 't2 d a\n', 't1 e\n', 't2 e a\n', 't1 f\n',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h n', 't2 f n',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g\n', '</a:t>
            </a:r>
            <a:r>
              <a:rPr lang="en-CA" sz="1200" dirty="0" err="1"/>
              <a:t>sw</a:t>
            </a:r>
            <a:r>
              <a:rPr lang="en-CA" sz="1200" dirty="0"/>
              <a:t> a e', 't2 g e', '</a:t>
            </a:r>
            <a:r>
              <a:rPr lang="en-CA" sz="1200" dirty="0" err="1"/>
              <a:t>sw</a:t>
            </a:r>
            <a:r>
              <a:rPr lang="en-CA" sz="1200" dirty="0"/>
              <a:t> a e', 't1 h\n',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't2 h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</a:t>
            </a:r>
            <a:r>
              <a:rPr lang="en-CA" sz="1200" dirty="0" err="1"/>
              <a:t>i</a:t>
            </a:r>
            <a:r>
              <a:rPr lang="en-CA" sz="1200" dirty="0"/>
              <a:t>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't2 </a:t>
            </a:r>
            <a:r>
              <a:rPr lang="en-CA" sz="1200" dirty="0" err="1"/>
              <a:t>i</a:t>
            </a:r>
            <a:r>
              <a:rPr lang="en-CA" sz="1200" dirty="0"/>
              <a:t> b',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j\n',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m k', 't2 j k', '</a:t>
            </a:r>
            <a:r>
              <a:rPr lang="en-CA" sz="1200" dirty="0" err="1"/>
              <a:t>sw</a:t>
            </a:r>
            <a:r>
              <a:rPr lang="en-CA" sz="1200" dirty="0"/>
              <a:t> m k',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k\n',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g m', 't2 k m', '</a:t>
            </a:r>
            <a:r>
              <a:rPr lang="en-CA" sz="1200" dirty="0" err="1"/>
              <a:t>sw</a:t>
            </a:r>
            <a:r>
              <a:rPr lang="en-CA" sz="1200" dirty="0"/>
              <a:t> g m',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l\n',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n f', 't2 l f', '</a:t>
            </a:r>
            <a:r>
              <a:rPr lang="en-CA" sz="1200" dirty="0" err="1"/>
              <a:t>sw</a:t>
            </a:r>
            <a:r>
              <a:rPr lang="en-CA" sz="1200" dirty="0"/>
              <a:t> n f', '</a:t>
            </a:r>
            <a:r>
              <a:rPr lang="en-CA" sz="1200" dirty="0" err="1"/>
              <a:t>sw</a:t>
            </a:r>
            <a:r>
              <a:rPr lang="en-CA" sz="1200" dirty="0"/>
              <a:t> h n',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d', 't1 m\n', '</a:t>
            </a:r>
            <a:r>
              <a:rPr lang="en-CA" sz="1200" dirty="0" err="1"/>
              <a:t>sw</a:t>
            </a:r>
            <a:r>
              <a:rPr lang="en-CA" sz="1200" dirty="0"/>
              <a:t> a e', '</a:t>
            </a:r>
            <a:r>
              <a:rPr lang="en-CA" sz="1200" dirty="0" err="1"/>
              <a:t>sw</a:t>
            </a:r>
            <a:r>
              <a:rPr lang="en-CA" sz="1200" dirty="0"/>
              <a:t> e g', 't2 m g', '</a:t>
            </a:r>
            <a:r>
              <a:rPr lang="en-CA" sz="1200" dirty="0" err="1"/>
              <a:t>sw</a:t>
            </a:r>
            <a:r>
              <a:rPr lang="en-CA" sz="1200" dirty="0"/>
              <a:t> e g', '</a:t>
            </a:r>
            <a:r>
              <a:rPr lang="en-CA" sz="1200" dirty="0" err="1"/>
              <a:t>sw</a:t>
            </a:r>
            <a:r>
              <a:rPr lang="en-CA" sz="1200" dirty="0"/>
              <a:t> a e', 't1 n\n', '</a:t>
            </a:r>
            <a:r>
              <a:rPr lang="en-CA" sz="1200" dirty="0" err="1"/>
              <a:t>sw</a:t>
            </a:r>
            <a:r>
              <a:rPr lang="en-CA" sz="1200" dirty="0"/>
              <a:t> a d',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't2 n h', '</a:t>
            </a:r>
            <a:r>
              <a:rPr lang="en-CA" sz="1200" dirty="0" err="1"/>
              <a:t>sw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 h', '</a:t>
            </a:r>
            <a:r>
              <a:rPr lang="en-CA" sz="1200" dirty="0" err="1"/>
              <a:t>sw</a:t>
            </a:r>
            <a:r>
              <a:rPr lang="en-CA" sz="1200" dirty="0"/>
              <a:t> b </a:t>
            </a:r>
            <a:r>
              <a:rPr lang="en-CA" sz="1200" dirty="0" err="1"/>
              <a:t>i</a:t>
            </a:r>
            <a:r>
              <a:rPr lang="en-CA" sz="1200" dirty="0"/>
              <a:t>', '</a:t>
            </a:r>
            <a:r>
              <a:rPr lang="en-CA" sz="1200" dirty="0" err="1"/>
              <a:t>sw</a:t>
            </a:r>
            <a:r>
              <a:rPr lang="en-CA" sz="1200" dirty="0"/>
              <a:t> d b', '</a:t>
            </a:r>
            <a:r>
              <a:rPr lang="en-CA" sz="1200" dirty="0" err="1"/>
              <a:t>sw</a:t>
            </a:r>
            <a:r>
              <a:rPr lang="en-CA" sz="1200" dirty="0"/>
              <a:t> a d']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</a:t>
            </a:r>
            <a:r>
              <a:rPr lang="en-CA" sz="1200" dirty="0" err="1"/>
              <a:t>finalLayout</a:t>
            </a:r>
            <a:r>
              <a:rPr lang="en-CA" sz="1200" dirty="0"/>
              <a:t>: {'k': 'm', 'n': 'c', 'm': 'l', 'h': 'd', 'g': 'k', 'j': 'n', 'f': 'b', 'l': 'a', '</a:t>
            </a:r>
            <a:r>
              <a:rPr lang="en-CA" sz="1200" dirty="0" err="1"/>
              <a:t>i</a:t>
            </a:r>
            <a:r>
              <a:rPr lang="en-CA" sz="1200" dirty="0"/>
              <a:t>': 'e', 'e': 'j', 'b': 'f', 'a': '</a:t>
            </a:r>
            <a:r>
              <a:rPr lang="en-CA" sz="1200" dirty="0" err="1"/>
              <a:t>i</a:t>
            </a:r>
            <a:r>
              <a:rPr lang="en-CA" sz="1200" dirty="0"/>
              <a:t>', 'd': 'g', 'c': 'h'}</a:t>
            </a:r>
          </a:p>
          <a:p>
            <a:r>
              <a:rPr lang="en-CA" sz="1200" dirty="0" err="1"/>
              <a:t>FinalAnswer</a:t>
            </a:r>
            <a:r>
              <a:rPr lang="en-CA" sz="1200" dirty="0"/>
              <a:t> cost is: 42015</a:t>
            </a:r>
          </a:p>
          <a:p>
            <a:r>
              <a:rPr lang="en-CA" sz="1200" dirty="0" err="1"/>
              <a:t>CostHistory</a:t>
            </a:r>
            <a:r>
              <a:rPr lang="en-CA" sz="1200" dirty="0"/>
              <a:t> is: [72, 72, 72, 72, 72, 88, 88, 112, 112, 112]</a:t>
            </a:r>
          </a:p>
          <a:p>
            <a:r>
              <a:rPr lang="en-CA" sz="1200" dirty="0" err="1"/>
              <a:t>IBMCostHistory</a:t>
            </a:r>
            <a:r>
              <a:rPr lang="en-CA" sz="1200" dirty="0"/>
              <a:t> is: [79824, 67841, 70275, 70278, 71652, 42015, 76835, 88873, 47994, 110733]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0204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F63F4-D70A-4865-9DC6-DB4302C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Please also read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CC737-5395-4CA1-822F-1DA1F92A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QISKIT code notes at the root folder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83517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4D4EC-D547-4680-B6E1-2E1123E4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Ideas taken from: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CC386-DE63-4E39-AE50-E0BB1DF8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See papers folder – they are </a:t>
            </a:r>
            <a:r>
              <a:rPr lang="en-US" dirty="0" err="1"/>
              <a:t>arxiv</a:t>
            </a:r>
            <a:r>
              <a:rPr lang="en-US" dirty="0"/>
              <a:t> preprints</a:t>
            </a:r>
          </a:p>
          <a:p>
            <a:r>
              <a:rPr lang="en-US" dirty="0"/>
              <a:t>Optimization of Circuits for IBM’s five-qubit </a:t>
            </a:r>
            <a:r>
              <a:rPr lang="en-CA" dirty="0"/>
              <a:t>Quantum Computers</a:t>
            </a:r>
          </a:p>
          <a:p>
            <a:pPr lvl="1"/>
            <a:r>
              <a:rPr lang="en-CA" dirty="0"/>
              <a:t>Gerhard W. </a:t>
            </a:r>
            <a:r>
              <a:rPr lang="en-CA" dirty="0" err="1"/>
              <a:t>Duecky</a:t>
            </a:r>
            <a:r>
              <a:rPr lang="en-CA" dirty="0"/>
              <a:t>, Anirban Pathak, Md </a:t>
            </a:r>
            <a:r>
              <a:rPr lang="en-CA" dirty="0" err="1"/>
              <a:t>Mazder</a:t>
            </a:r>
            <a:r>
              <a:rPr lang="en-CA" dirty="0"/>
              <a:t> </a:t>
            </a:r>
            <a:r>
              <a:rPr lang="en-CA" dirty="0" err="1"/>
              <a:t>Rahmany</a:t>
            </a:r>
            <a:r>
              <a:rPr lang="en-CA" dirty="0"/>
              <a:t>, Abhishek Shukla, and </a:t>
            </a:r>
            <a:r>
              <a:rPr lang="en-CA" dirty="0" err="1"/>
              <a:t>Anindita</a:t>
            </a:r>
            <a:r>
              <a:rPr lang="en-CA" dirty="0"/>
              <a:t> Banerjee</a:t>
            </a:r>
          </a:p>
          <a:p>
            <a:pPr marL="457200" lvl="1" indent="0">
              <a:buNone/>
            </a:pPr>
            <a:r>
              <a:rPr lang="en-CA" dirty="0"/>
              <a:t>For </a:t>
            </a:r>
            <a:r>
              <a:rPr lang="en-CA" dirty="0" err="1"/>
              <a:t>cnotUP</a:t>
            </a:r>
            <a:r>
              <a:rPr lang="en-CA" dirty="0"/>
              <a:t> as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cnotDOWN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– although now I realized it sometimes just should not be there (if </a:t>
            </a:r>
            <a:r>
              <a:rPr lang="en-CA" dirty="0" err="1"/>
              <a:t>cnot</a:t>
            </a:r>
            <a:r>
              <a:rPr lang="en-CA" dirty="0"/>
              <a:t> matches coupling)</a:t>
            </a:r>
          </a:p>
          <a:p>
            <a:r>
              <a:rPr lang="en-CA" dirty="0">
                <a:hlinkClick r:id="rId2"/>
              </a:rPr>
              <a:t>https://arxiv.org/pdf/1509.03962.pdf</a:t>
            </a:r>
            <a:r>
              <a:rPr lang="en-CA" dirty="0"/>
              <a:t> - that one is about </a:t>
            </a:r>
            <a:r>
              <a:rPr lang="en-CA" dirty="0" err="1"/>
              <a:t>vdag</a:t>
            </a:r>
            <a:r>
              <a:rPr lang="en-CA" dirty="0"/>
              <a:t> or v decomposition that does not use IZZ, since it got broken with </a:t>
            </a:r>
            <a:r>
              <a:rPr lang="en-CA" dirty="0" err="1"/>
              <a:t>dec</a:t>
            </a:r>
            <a:r>
              <a:rPr lang="en-CA" dirty="0"/>
              <a:t> update</a:t>
            </a:r>
          </a:p>
          <a:p>
            <a:r>
              <a:rPr lang="en-CA" dirty="0"/>
              <a:t>Wille work should be listed since I read it as background/support for the thing</a:t>
            </a:r>
          </a:p>
          <a:p>
            <a:r>
              <a:rPr lang="en-CA" dirty="0"/>
              <a:t>Mathias’s work also was used as </a:t>
            </a:r>
            <a:r>
              <a:rPr lang="en-CA"/>
              <a:t>background reading</a:t>
            </a:r>
          </a:p>
          <a:p>
            <a:endParaRPr lang="en-CA" dirty="0"/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6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15D45-3B6D-4828-AF06-0B3BD247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 on costs difference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789B5-8CED-40EF-A8BF-5CF9344C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57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One of the optimizations that is applied or could be applied can be described on parity check: swap one way and not swap back until the benefit of this swap could be utilized. Either Wille student’s or Mathias’s work could do it – double check?</a:t>
            </a:r>
          </a:p>
          <a:p>
            <a:r>
              <a:rPr lang="en-CA" dirty="0"/>
              <a:t>There are several layers of optimization going behind the scenes</a:t>
            </a:r>
          </a:p>
          <a:p>
            <a:r>
              <a:rPr lang="en-CA" dirty="0"/>
              <a:t>Some of them are selecting swap for 20 trials:</a:t>
            </a:r>
          </a:p>
          <a:p>
            <a:r>
              <a:rPr lang="en-US" dirty="0"/>
              <a:t>""Find a swap circuit that implements a permutation for this layer. The goal is to swap qubits such that qubits in the same two-qubit gates are adjacent. Based on Sergey </a:t>
            </a:r>
            <a:r>
              <a:rPr lang="en-US" dirty="0" err="1"/>
              <a:t>Bravyi's</a:t>
            </a:r>
            <a:r>
              <a:rPr lang="en-US" dirty="0"/>
              <a:t> algorithm.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layer_partition</a:t>
            </a:r>
            <a:r>
              <a:rPr lang="en-US" dirty="0"/>
              <a:t> is a list of (</a:t>
            </a:r>
            <a:r>
              <a:rPr lang="en-US" dirty="0" err="1"/>
              <a:t>qu</a:t>
            </a:r>
            <a:r>
              <a:rPr lang="en-US" dirty="0"/>
              <a:t>)bit lists and each qubit is a tuple (</a:t>
            </a:r>
            <a:r>
              <a:rPr lang="en-US" dirty="0" err="1"/>
              <a:t>qreg</a:t>
            </a:r>
            <a:r>
              <a:rPr lang="en-US" dirty="0"/>
              <a:t>, index).The layout is a </a:t>
            </a:r>
            <a:r>
              <a:rPr lang="en-US" dirty="0" err="1"/>
              <a:t>dict</a:t>
            </a:r>
            <a:r>
              <a:rPr lang="en-US" dirty="0"/>
              <a:t> mapping qubits in the circuit to qubits in the coupling graph and represents the current positions of the </a:t>
            </a:r>
            <a:r>
              <a:rPr lang="en-US" dirty="0" err="1"/>
              <a:t>data.The</a:t>
            </a:r>
            <a:r>
              <a:rPr lang="en-US" dirty="0"/>
              <a:t> </a:t>
            </a:r>
            <a:r>
              <a:rPr lang="en-US" dirty="0" err="1"/>
              <a:t>qubit_subset</a:t>
            </a:r>
            <a:r>
              <a:rPr lang="en-US" dirty="0"/>
              <a:t> is the subset of qubits in the coupling graph that we have chosen to map into. The coupling is a </a:t>
            </a:r>
            <a:r>
              <a:rPr lang="en-US" dirty="0" err="1"/>
              <a:t>CouplingGraph.TRIALS</a:t>
            </a:r>
            <a:r>
              <a:rPr lang="en-US" dirty="0"/>
              <a:t> is the number of attempts the randomized algorithm makes.</a:t>
            </a:r>
          </a:p>
          <a:p>
            <a:r>
              <a:rPr lang="en-US" dirty="0"/>
              <a:t>I believe Robert Wille’s student work is also there and also works with the circuit.</a:t>
            </a:r>
            <a:br>
              <a:rPr lang="en-US" dirty="0"/>
            </a:b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27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33856-33B9-4277-93B8-0485B641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Disclaimer – please do not make statements opposing it!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F5B9F-0801-4DBD-A233-427103EE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NOT pretending to be the ultimate solution</a:t>
            </a:r>
          </a:p>
          <a:p>
            <a:r>
              <a:rPr lang="en-CA" dirty="0"/>
              <a:t>IS bugged</a:t>
            </a:r>
          </a:p>
          <a:p>
            <a:r>
              <a:rPr lang="en-CA" dirty="0"/>
              <a:t>DOES NOT take into account the directions of mapping</a:t>
            </a:r>
          </a:p>
          <a:p>
            <a:r>
              <a:rPr lang="en-CA" dirty="0"/>
              <a:t>FOR result we outperformed – we did not compared with their macro for TOFFOLI GATE they give (ALSO, IT WAS DIRECTLY MAPPABLE)</a:t>
            </a:r>
          </a:p>
          <a:p>
            <a:r>
              <a:rPr lang="en-CA" dirty="0"/>
              <a:t>We DO NOT pretend to use optimal macro for any of the two-qubit gates</a:t>
            </a:r>
          </a:p>
          <a:p>
            <a:r>
              <a:rPr lang="en-CA" dirty="0"/>
              <a:t>We DO NOT say we verified results of algorithm in </a:t>
            </a:r>
            <a:r>
              <a:rPr lang="en-CA" dirty="0" err="1"/>
              <a:t>CTGExperiments</a:t>
            </a:r>
            <a:r>
              <a:rPr lang="en-CA" dirty="0"/>
              <a:t> on the simulator</a:t>
            </a:r>
          </a:p>
          <a:p>
            <a:r>
              <a:rPr lang="en-CA" dirty="0"/>
              <a:t>We DO NOT say we ran any of the circuits on the real computer, BUT we DO SAY we compiled for it with our layout!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403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A241-4FCC-443E-B36C-8ED23B5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mode: </a:t>
            </a:r>
            <a:r>
              <a:rPr lang="en-CA" dirty="0" err="1"/>
              <a:t>CTGExperiment</a:t>
            </a: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A5D2F-88D1-487A-BE93-56446E6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mode starts with reading gates to IOCLASS, that manipulates the input state by inserting not gates to match </a:t>
            </a:r>
            <a:r>
              <a:rPr lang="en-CA" dirty="0" err="1"/>
              <a:t>kMap</a:t>
            </a:r>
            <a:r>
              <a:rPr lang="en-CA" dirty="0"/>
              <a:t>.</a:t>
            </a:r>
          </a:p>
          <a:p>
            <a:r>
              <a:rPr lang="en-CA" dirty="0"/>
              <a:t>The constant inputs get substituted with respective values</a:t>
            </a:r>
          </a:p>
          <a:p>
            <a:r>
              <a:rPr lang="en-CA" dirty="0"/>
              <a:t>Similar way garbage outputs are treated</a:t>
            </a:r>
          </a:p>
          <a:p>
            <a:r>
              <a:rPr lang="en-CA" dirty="0" err="1"/>
              <a:t>Ctg</a:t>
            </a:r>
            <a:r>
              <a:rPr lang="en-CA" dirty="0"/>
              <a:t> gets created, size is set</a:t>
            </a:r>
          </a:p>
        </p:txBody>
      </p:sp>
    </p:spTree>
    <p:extLst>
      <p:ext uri="{BB962C8B-B14F-4D97-AF65-F5344CB8AC3E}">
        <p14:creationId xmlns:p14="http://schemas.microsoft.com/office/powerpoint/2010/main" val="2487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B7D0-F22C-48AF-9610-7197E7A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35AB4-6C32-4F5D-8E3C-2C066A8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with </a:t>
            </a:r>
            <a:r>
              <a:rPr lang="en-CA" dirty="0" err="1"/>
              <a:t>ctg</a:t>
            </a:r>
            <a:r>
              <a:rPr lang="en-CA" dirty="0"/>
              <a:t> layout that maps a-a, b-b, c-c..</a:t>
            </a:r>
          </a:p>
          <a:p>
            <a:r>
              <a:rPr lang="en-CA" dirty="0"/>
              <a:t>Compiles circuit “as-is” under constraints imposed by real quantum computer. Does not run it, gets the number of circuits. Those numbers may easily vary by hundreds among different runs (668 772)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5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9670-4C5E-42CE-B7F6-6D3EE13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Ctg</a:t>
            </a:r>
            <a:r>
              <a:rPr lang="en-CA" dirty="0"/>
              <a:t> experiment does: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9E022-8354-4663-BFCF-D15D07C9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Fixes the constraints violations by naively surrounding each impossible direct connection with swaps to bring qubits that are supposed to interact to be direct neighbors and back</a:t>
            </a:r>
          </a:p>
          <a:p>
            <a:r>
              <a:rPr lang="en-CA" dirty="0"/>
              <a:t>Generates IBMQ layout to guide which logical qubits should be mapped onto which physical qubits</a:t>
            </a:r>
          </a:p>
          <a:p>
            <a:r>
              <a:rPr lang="en-CA" dirty="0"/>
              <a:t>Compiles it same way as described before to see IBMQ cost</a:t>
            </a:r>
          </a:p>
        </p:txBody>
      </p:sp>
    </p:spTree>
    <p:extLst>
      <p:ext uri="{BB962C8B-B14F-4D97-AF65-F5344CB8AC3E}">
        <p14:creationId xmlns:p14="http://schemas.microsoft.com/office/powerpoint/2010/main" val="39552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462F-DF83-4C4E-9EF7-924C2FB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Finds better fitting layout by:</a:t>
            </a:r>
            <a:br>
              <a:rPr lang="en-CA" dirty="0"/>
            </a:b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BD480-96D5-4FA7-8BE5-48004C3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Sorting qubits, finding the most used one across the fixed circuit</a:t>
            </a:r>
          </a:p>
          <a:p>
            <a:r>
              <a:rPr lang="en-CA" dirty="0"/>
              <a:t>Placing the most used logical qubit to most connected physical qubit </a:t>
            </a:r>
          </a:p>
          <a:p>
            <a:r>
              <a:rPr lang="en-CA" dirty="0"/>
              <a:t>Adds all the unused children of recently mapped physical qubit to a list of candidates</a:t>
            </a:r>
          </a:p>
          <a:p>
            <a:r>
              <a:rPr lang="en-CA" dirty="0"/>
              <a:t>Placing next logical qubits (in order of decrease of use) following the rule</a:t>
            </a:r>
          </a:p>
          <a:p>
            <a:pPr lvl="1"/>
            <a:r>
              <a:rPr lang="en-CA" dirty="0"/>
              <a:t>For each candidate</a:t>
            </a:r>
          </a:p>
          <a:p>
            <a:pPr lvl="1"/>
            <a:r>
              <a:rPr lang="en-CA" dirty="0"/>
              <a:t>Sum costs over all pairs of logical/physical qubits that were already placed</a:t>
            </a:r>
          </a:p>
          <a:p>
            <a:pPr lvl="1"/>
            <a:r>
              <a:rPr lang="en-CA" dirty="0"/>
              <a:t>Where cost is defined as distance  (depth first traversal) in physical coupling </a:t>
            </a:r>
          </a:p>
          <a:p>
            <a:pPr lvl="1"/>
            <a:r>
              <a:rPr lang="en-CA" dirty="0"/>
              <a:t>between the candidate and the placed qubits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times the number of times the connection is represented in weights of the </a:t>
            </a:r>
            <a:r>
              <a:rPr lang="en-CA" dirty="0" err="1"/>
              <a:t>ctg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Is minimal</a:t>
            </a:r>
          </a:p>
        </p:txBody>
      </p:sp>
    </p:spTree>
    <p:extLst>
      <p:ext uri="{BB962C8B-B14F-4D97-AF65-F5344CB8AC3E}">
        <p14:creationId xmlns:p14="http://schemas.microsoft.com/office/powerpoint/2010/main" val="32061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2F7F-2D50-4DBA-9BBF-C9565102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Say we placed a and b already, have to place c </a:t>
            </a:r>
          </a:p>
          <a:p>
            <a:pPr marL="457200" lvl="1" indent="0">
              <a:buNone/>
            </a:pPr>
            <a:r>
              <a:rPr lang="en-CA" dirty="0"/>
              <a:t>We have to select if it is going to be next to a or next to b by selecting min between: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candidateCloseTob,b</a:t>
            </a:r>
            <a:r>
              <a:rPr lang="en-CA" sz="1800" dirty="0"/>
              <a:t>)*weight(B,C)</a:t>
            </a:r>
          </a:p>
          <a:p>
            <a:pPr lvl="1"/>
            <a:r>
              <a:rPr lang="en-CA" dirty="0"/>
              <a:t>Or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candidateCloseToa,b</a:t>
            </a:r>
            <a:r>
              <a:rPr lang="en-CA" sz="1800" dirty="0"/>
              <a:t>)*weight(B,C)</a:t>
            </a:r>
          </a:p>
          <a:p>
            <a:pPr marL="914400" lvl="2" indent="0">
              <a:buNone/>
            </a:pPr>
            <a:endParaRPr lang="en-CA" sz="1800" dirty="0"/>
          </a:p>
          <a:p>
            <a:r>
              <a:rPr lang="en-CA" dirty="0"/>
              <a:t>Cost = </a:t>
            </a:r>
            <a:r>
              <a:rPr lang="en-CA" dirty="0" err="1"/>
              <a:t>weightsInCTG</a:t>
            </a:r>
            <a:r>
              <a:rPr lang="en-CA" dirty="0"/>
              <a:t>*physical distance</a:t>
            </a:r>
          </a:p>
          <a:p>
            <a:pPr lvl="1"/>
            <a:r>
              <a:rPr lang="en-CA" dirty="0" err="1"/>
              <a:t>Minimizng</a:t>
            </a:r>
            <a:r>
              <a:rPr lang="en-CA" dirty="0"/>
              <a:t> by looking at logical to all placed </a:t>
            </a:r>
            <a:r>
              <a:rPr lang="en-CA" dirty="0" err="1"/>
              <a:t>logicals</a:t>
            </a:r>
            <a:r>
              <a:rPr lang="en-CA" dirty="0"/>
              <a:t> and physical distance</a:t>
            </a:r>
          </a:p>
          <a:p>
            <a:pPr lvl="1"/>
            <a:r>
              <a:rPr lang="en-CA" dirty="0"/>
              <a:t>Since we explore sorted qubits and candidates are closest children, we should be ok</a:t>
            </a:r>
          </a:p>
          <a:p>
            <a:pPr marL="914400" lvl="2" indent="0">
              <a:buNone/>
            </a:pPr>
            <a:endParaRPr lang="en-CA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A6F98A-9C54-4B7C-9FF9-B050BEA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 again:</a:t>
            </a:r>
          </a:p>
        </p:txBody>
      </p:sp>
    </p:spTree>
    <p:extLst>
      <p:ext uri="{BB962C8B-B14F-4D97-AF65-F5344CB8AC3E}">
        <p14:creationId xmlns:p14="http://schemas.microsoft.com/office/powerpoint/2010/main" val="21517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A8ED-6DF3-4E50-A82D-362207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0C41-20E5-45DF-B60E-A7EE30B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Doing that, we could design new </a:t>
            </a:r>
            <a:r>
              <a:rPr lang="en-CA" dirty="0" err="1"/>
              <a:t>ctg</a:t>
            </a:r>
            <a:r>
              <a:rPr lang="en-CA" dirty="0"/>
              <a:t> layout, more sophisticated than one we had a-a, b-b, c-c ..</a:t>
            </a:r>
          </a:p>
          <a:p>
            <a:r>
              <a:rPr lang="en-CA" dirty="0"/>
              <a:t>Read out gates anew, substitute with corresponding layout letters</a:t>
            </a:r>
          </a:p>
          <a:p>
            <a:r>
              <a:rPr lang="en-CA" dirty="0"/>
              <a:t>Fix constraint violations there</a:t>
            </a:r>
          </a:p>
          <a:p>
            <a:r>
              <a:rPr lang="en-CA" dirty="0"/>
              <a:t>Run everything again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79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an ibmq_Melbourne_16 (it has actually 14 bits)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6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Овал 95">
            <a:extLst>
              <a:ext uri="{FF2B5EF4-FFF2-40B4-BE49-F238E27FC236}">
                <a16:creationId xmlns:a16="http://schemas.microsoft.com/office/drawing/2014/main" id="{9B8F7828-0AD8-4FF1-BD5D-680B52E43DF1}"/>
              </a:ext>
            </a:extLst>
          </p:cNvPr>
          <p:cNvSpPr/>
          <p:nvPr/>
        </p:nvSpPr>
        <p:spPr>
          <a:xfrm>
            <a:off x="254126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F4617425-4F1A-47FC-84AE-E17C8042FFA5}"/>
              </a:ext>
            </a:extLst>
          </p:cNvPr>
          <p:cNvSpPr/>
          <p:nvPr/>
        </p:nvSpPr>
        <p:spPr>
          <a:xfrm>
            <a:off x="1155463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4E26BF5-2FD7-4139-A531-C1E92B99003B}"/>
              </a:ext>
            </a:extLst>
          </p:cNvPr>
          <p:cNvSpPr/>
          <p:nvPr/>
        </p:nvSpPr>
        <p:spPr>
          <a:xfrm>
            <a:off x="2056800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3C209D1-5D2A-4669-878C-199257940681}"/>
              </a:ext>
            </a:extLst>
          </p:cNvPr>
          <p:cNvSpPr/>
          <p:nvPr/>
        </p:nvSpPr>
        <p:spPr>
          <a:xfrm>
            <a:off x="254126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1EA99F-14C1-4DDE-8635-4DAFED60B9A5}"/>
              </a:ext>
            </a:extLst>
          </p:cNvPr>
          <p:cNvSpPr/>
          <p:nvPr/>
        </p:nvSpPr>
        <p:spPr>
          <a:xfrm>
            <a:off x="1155462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BACA877-63DF-45C3-8A1F-13E63CBED305}"/>
              </a:ext>
            </a:extLst>
          </p:cNvPr>
          <p:cNvSpPr/>
          <p:nvPr/>
        </p:nvSpPr>
        <p:spPr>
          <a:xfrm>
            <a:off x="2056798" y="154272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C1D57C98-0AE6-401E-92A1-E0C019B22F00}"/>
              </a:ext>
            </a:extLst>
          </p:cNvPr>
          <p:cNvSpPr/>
          <p:nvPr/>
        </p:nvSpPr>
        <p:spPr>
          <a:xfrm>
            <a:off x="2953252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0AFA7792-68A6-459B-A6E3-616538E00EE4}"/>
              </a:ext>
            </a:extLst>
          </p:cNvPr>
          <p:cNvSpPr/>
          <p:nvPr/>
        </p:nvSpPr>
        <p:spPr>
          <a:xfrm>
            <a:off x="3849703" y="700171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96F5D72-3B06-410E-A465-BD51768E9BC3}"/>
              </a:ext>
            </a:extLst>
          </p:cNvPr>
          <p:cNvSpPr/>
          <p:nvPr/>
        </p:nvSpPr>
        <p:spPr>
          <a:xfrm>
            <a:off x="4746154" y="70017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D239B54-CCEE-421A-A265-0D7FD89BD265}"/>
              </a:ext>
            </a:extLst>
          </p:cNvPr>
          <p:cNvSpPr/>
          <p:nvPr/>
        </p:nvSpPr>
        <p:spPr>
          <a:xfrm>
            <a:off x="2953251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0654DA8E-44AF-4382-93D1-1EEF07AECA05}"/>
              </a:ext>
            </a:extLst>
          </p:cNvPr>
          <p:cNvSpPr/>
          <p:nvPr/>
        </p:nvSpPr>
        <p:spPr>
          <a:xfrm>
            <a:off x="3849704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558E1050-690B-44B0-A7CB-996B619C6EFF}"/>
              </a:ext>
            </a:extLst>
          </p:cNvPr>
          <p:cNvSpPr/>
          <p:nvPr/>
        </p:nvSpPr>
        <p:spPr>
          <a:xfrm>
            <a:off x="4746154" y="154054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C1CD017-0D56-45D9-986D-78B454F114AD}"/>
              </a:ext>
            </a:extLst>
          </p:cNvPr>
          <p:cNvSpPr/>
          <p:nvPr/>
        </p:nvSpPr>
        <p:spPr>
          <a:xfrm>
            <a:off x="5642605" y="70016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25DF8BF-4EEE-43AD-BC96-5FF98401F847}"/>
              </a:ext>
            </a:extLst>
          </p:cNvPr>
          <p:cNvSpPr/>
          <p:nvPr/>
        </p:nvSpPr>
        <p:spPr>
          <a:xfrm>
            <a:off x="5642605" y="154054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7CB9E35-A9B6-4E9D-9DBC-C94E4705053D}"/>
              </a:ext>
            </a:extLst>
          </p:cNvPr>
          <p:cNvCxnSpPr>
            <a:stCxn id="96" idx="4"/>
            <a:endCxn id="99" idx="0"/>
          </p:cNvCxnSpPr>
          <p:nvPr/>
        </p:nvCxnSpPr>
        <p:spPr>
          <a:xfrm>
            <a:off x="493612" y="1179144"/>
            <a:ext cx="0" cy="3614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64DA490F-2259-4160-9788-437B8DBB3B7E}"/>
              </a:ext>
            </a:extLst>
          </p:cNvPr>
          <p:cNvCxnSpPr>
            <a:stCxn id="99" idx="7"/>
            <a:endCxn id="97" idx="3"/>
          </p:cNvCxnSpPr>
          <p:nvPr/>
        </p:nvCxnSpPr>
        <p:spPr>
          <a:xfrm flipV="1">
            <a:off x="662953" y="1109000"/>
            <a:ext cx="562654" cy="50169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74DAD22-0AD1-42E7-B295-698153C34CF8}"/>
              </a:ext>
            </a:extLst>
          </p:cNvPr>
          <p:cNvCxnSpPr>
            <a:stCxn id="97" idx="4"/>
            <a:endCxn id="100" idx="0"/>
          </p:cNvCxnSpPr>
          <p:nvPr/>
        </p:nvCxnSpPr>
        <p:spPr>
          <a:xfrm flipH="1">
            <a:off x="1394948" y="1179144"/>
            <a:ext cx="1" cy="36140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D08148BB-D7A5-4958-9CCA-F221BD216716}"/>
              </a:ext>
            </a:extLst>
          </p:cNvPr>
          <p:cNvCxnSpPr>
            <a:stCxn id="100" idx="7"/>
            <a:endCxn id="98" idx="3"/>
          </p:cNvCxnSpPr>
          <p:nvPr/>
        </p:nvCxnSpPr>
        <p:spPr>
          <a:xfrm flipV="1">
            <a:off x="1564289" y="1108999"/>
            <a:ext cx="562655" cy="5016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416DD40E-275E-44DC-B457-B2671D0547C4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2296284" y="1179143"/>
            <a:ext cx="2" cy="36358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B5B1D72-8787-4CF8-A1FE-054BD3DBFF25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2465625" y="1108999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3D00CB91-E807-4073-8009-6F34F6FFC1BB}"/>
              </a:ext>
            </a:extLst>
          </p:cNvPr>
          <p:cNvCxnSpPr>
            <a:stCxn id="101" idx="4"/>
            <a:endCxn id="106" idx="4"/>
          </p:cNvCxnSpPr>
          <p:nvPr/>
        </p:nvCxnSpPr>
        <p:spPr>
          <a:xfrm rot="5400000" flipH="1" flipV="1">
            <a:off x="3191647" y="1124157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66F1325-4E2F-40D2-A3BA-DFB83AA2AEF8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 flipV="1">
            <a:off x="3432223" y="939657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CD6EAE94-DDCA-4506-8F98-480059BE0151}"/>
              </a:ext>
            </a:extLst>
          </p:cNvPr>
          <p:cNvCxnSpPr>
            <a:stCxn id="105" idx="7"/>
            <a:endCxn id="103" idx="3"/>
          </p:cNvCxnSpPr>
          <p:nvPr/>
        </p:nvCxnSpPr>
        <p:spPr>
          <a:xfrm flipV="1">
            <a:off x="3362078" y="1108998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6A8BCCAD-1EA5-4672-9C09-51C2B24903F3}"/>
              </a:ext>
            </a:extLst>
          </p:cNvPr>
          <p:cNvCxnSpPr>
            <a:stCxn id="103" idx="4"/>
            <a:endCxn id="106" idx="0"/>
          </p:cNvCxnSpPr>
          <p:nvPr/>
        </p:nvCxnSpPr>
        <p:spPr>
          <a:xfrm>
            <a:off x="4089189" y="1179142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5A045723-35C6-4D30-8A76-D8EB7451836C}"/>
              </a:ext>
            </a:extLst>
          </p:cNvPr>
          <p:cNvCxnSpPr>
            <a:stCxn id="106" idx="7"/>
            <a:endCxn id="104" idx="3"/>
          </p:cNvCxnSpPr>
          <p:nvPr/>
        </p:nvCxnSpPr>
        <p:spPr>
          <a:xfrm flipV="1">
            <a:off x="4258531" y="1108997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049EB3B2-8512-4414-9BA1-2DBF5BD783F4}"/>
              </a:ext>
            </a:extLst>
          </p:cNvPr>
          <p:cNvCxnSpPr>
            <a:cxnSpLocks/>
            <a:stCxn id="100" idx="4"/>
            <a:endCxn id="107" idx="4"/>
          </p:cNvCxnSpPr>
          <p:nvPr/>
        </p:nvCxnSpPr>
        <p:spPr>
          <a:xfrm rot="5400000" flipH="1" flipV="1">
            <a:off x="3190293" y="224174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DEB50B9-8766-4C06-AC4B-DFFAA256545D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>
            <a:off x="4985640" y="1179141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78D3B1B-1605-4E5A-9D5F-D0EFDDB7B983}"/>
              </a:ext>
            </a:extLst>
          </p:cNvPr>
          <p:cNvCxnSpPr>
            <a:stCxn id="107" idx="7"/>
            <a:endCxn id="108" idx="3"/>
          </p:cNvCxnSpPr>
          <p:nvPr/>
        </p:nvCxnSpPr>
        <p:spPr>
          <a:xfrm flipV="1">
            <a:off x="5154981" y="1108996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678AB397-7CB1-4AA9-91C7-5B230EE25286}"/>
              </a:ext>
            </a:extLst>
          </p:cNvPr>
          <p:cNvCxnSpPr>
            <a:cxnSpLocks/>
            <a:stCxn id="97" idx="1"/>
            <a:endCxn id="108" idx="0"/>
          </p:cNvCxnSpPr>
          <p:nvPr/>
        </p:nvCxnSpPr>
        <p:spPr>
          <a:xfrm rot="5400000" flipH="1" flipV="1">
            <a:off x="3518775" y="-1592999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Соединитель: уступ 124">
            <a:extLst>
              <a:ext uri="{FF2B5EF4-FFF2-40B4-BE49-F238E27FC236}">
                <a16:creationId xmlns:a16="http://schemas.microsoft.com/office/drawing/2014/main" id="{CCDB7A88-8CE7-4AC0-A2B1-45A8AD2D39C5}"/>
              </a:ext>
            </a:extLst>
          </p:cNvPr>
          <p:cNvCxnSpPr>
            <a:stCxn id="98" idx="0"/>
            <a:endCxn id="104" idx="0"/>
          </p:cNvCxnSpPr>
          <p:nvPr/>
        </p:nvCxnSpPr>
        <p:spPr>
          <a:xfrm rot="5400000" flipH="1" flipV="1">
            <a:off x="3640962" y="-644506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517A721B-AA8B-4545-9417-DCC5F8176855}"/>
              </a:ext>
            </a:extLst>
          </p:cNvPr>
          <p:cNvCxnSpPr>
            <a:cxnSpLocks/>
            <a:stCxn id="99" idx="3"/>
            <a:endCxn id="109" idx="4"/>
          </p:cNvCxnSpPr>
          <p:nvPr/>
        </p:nvCxnSpPr>
        <p:spPr>
          <a:xfrm rot="16200000" flipH="1">
            <a:off x="3068110" y="-794464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D207EF6F-D20A-4124-A7B6-F5548EA256AE}"/>
              </a:ext>
            </a:extLst>
          </p:cNvPr>
          <p:cNvCxnSpPr>
            <a:stCxn id="108" idx="4"/>
            <a:endCxn id="109" idx="0"/>
          </p:cNvCxnSpPr>
          <p:nvPr/>
        </p:nvCxnSpPr>
        <p:spPr>
          <a:xfrm>
            <a:off x="5882091" y="1179140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37F8104-5C99-4360-A9C4-37FB23D26E8C}"/>
              </a:ext>
            </a:extLst>
          </p:cNvPr>
          <p:cNvSpPr txBox="1"/>
          <p:nvPr/>
        </p:nvSpPr>
        <p:spPr>
          <a:xfrm>
            <a:off x="0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CA88D6-EEC2-4F3C-9436-C68E4BCD544B}"/>
              </a:ext>
            </a:extLst>
          </p:cNvPr>
          <p:cNvSpPr txBox="1"/>
          <p:nvPr/>
        </p:nvSpPr>
        <p:spPr>
          <a:xfrm>
            <a:off x="0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9C542-559A-450D-91AE-D33AA5F5EBD2}"/>
              </a:ext>
            </a:extLst>
          </p:cNvPr>
          <p:cNvSpPr txBox="1"/>
          <p:nvPr/>
        </p:nvSpPr>
        <p:spPr>
          <a:xfrm>
            <a:off x="907323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292A44-3AE7-4EE8-85AE-7F1DE301B5E1}"/>
              </a:ext>
            </a:extLst>
          </p:cNvPr>
          <p:cNvSpPr txBox="1"/>
          <p:nvPr/>
        </p:nvSpPr>
        <p:spPr>
          <a:xfrm>
            <a:off x="907323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C0F634-F029-4E83-A44E-68BD22948E2E}"/>
              </a:ext>
            </a:extLst>
          </p:cNvPr>
          <p:cNvSpPr txBox="1"/>
          <p:nvPr/>
        </p:nvSpPr>
        <p:spPr>
          <a:xfrm>
            <a:off x="1816822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3C6F7-BCFB-44A3-A32E-6DB308B9DBBB}"/>
              </a:ext>
            </a:extLst>
          </p:cNvPr>
          <p:cNvSpPr txBox="1"/>
          <p:nvPr/>
        </p:nvSpPr>
        <p:spPr>
          <a:xfrm>
            <a:off x="1808659" y="177322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44061237-78F4-4EB1-BE97-804279A26B04}"/>
              </a:ext>
            </a:extLst>
          </p:cNvPr>
          <p:cNvSpPr/>
          <p:nvPr/>
        </p:nvSpPr>
        <p:spPr>
          <a:xfrm>
            <a:off x="324268" y="3140645"/>
            <a:ext cx="7123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		 't2 d c’, 		'</a:t>
            </a:r>
            <a:r>
              <a:rPr lang="en-CA" dirty="0" err="1"/>
              <a:t>sw</a:t>
            </a:r>
            <a:r>
              <a:rPr lang="en-CA" dirty="0"/>
              <a:t> b c’,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't2 b a’,		 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c d’,		 '</a:t>
            </a:r>
            <a:r>
              <a:rPr lang="en-CA" dirty="0" err="1"/>
              <a:t>sw</a:t>
            </a:r>
            <a:r>
              <a:rPr lang="en-CA" dirty="0"/>
              <a:t> d e’,		 't2 f e’,		 '</a:t>
            </a:r>
            <a:r>
              <a:rPr lang="en-CA" dirty="0" err="1"/>
              <a:t>sw</a:t>
            </a:r>
            <a:r>
              <a:rPr lang="en-CA" dirty="0"/>
              <a:t> d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b’, 		't1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a b’, 		't2 c b’, 		'</a:t>
            </a:r>
            <a:r>
              <a:rPr lang="en-CA" dirty="0" err="1"/>
              <a:t>sw</a:t>
            </a:r>
            <a:r>
              <a:rPr lang="en-CA" dirty="0"/>
              <a:t> a b’, 		't1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c d’, 		't2 e d’,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b'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FBF5C-8E34-4C26-9314-2A6B593B3CA8}"/>
              </a:ext>
            </a:extLst>
          </p:cNvPr>
          <p:cNvSpPr txBox="1"/>
          <p:nvPr/>
        </p:nvSpPr>
        <p:spPr>
          <a:xfrm>
            <a:off x="7274560" y="270256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27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24E259-3060-4098-877B-F27952F0C9A4}"/>
              </a:ext>
            </a:extLst>
          </p:cNvPr>
          <p:cNvSpPr txBox="1"/>
          <p:nvPr/>
        </p:nvSpPr>
        <p:spPr>
          <a:xfrm>
            <a:off x="8077200" y="426720"/>
            <a:ext cx="320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Naïve mapping, gates after fix, cost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DAA3604-FF9E-40F7-9719-E9D58E0B8A12}"/>
              </a:ext>
            </a:extLst>
          </p:cNvPr>
          <p:cNvSpPr/>
          <p:nvPr/>
        </p:nvSpPr>
        <p:spPr>
          <a:xfrm>
            <a:off x="6847716" y="1297311"/>
            <a:ext cx="5090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Self skeleton is ['ad', 'ab', '</a:t>
            </a:r>
            <a:r>
              <a:rPr lang="en-CA" dirty="0" err="1"/>
              <a:t>af</a:t>
            </a:r>
            <a:r>
              <a:rPr lang="en-CA" dirty="0"/>
              <a:t>', 'ac', 'ae']</a:t>
            </a:r>
          </a:p>
          <a:p>
            <a:r>
              <a:rPr lang="en-CA" dirty="0"/>
              <a:t>Missing connections are [['a', 'd'], ['a', 'f'], ['a', 'c'], ['a', 'e']]</a:t>
            </a:r>
          </a:p>
        </p:txBody>
      </p:sp>
    </p:spTree>
    <p:extLst>
      <p:ext uri="{BB962C8B-B14F-4D97-AF65-F5344CB8AC3E}">
        <p14:creationId xmlns:p14="http://schemas.microsoft.com/office/powerpoint/2010/main" val="2031102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2200</Words>
  <Application>Microsoft Office PowerPoint</Application>
  <PresentationFormat>Широкоэкранный</PresentationFormat>
  <Paragraphs>220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Тема Office</vt:lpstr>
      <vt:lpstr>There are two modes available</vt:lpstr>
      <vt:lpstr>Second mode: CTGExperiment</vt:lpstr>
      <vt:lpstr>Preparation:</vt:lpstr>
      <vt:lpstr>Ctg experiment does:</vt:lpstr>
      <vt:lpstr>Finds better fitting layout by: </vt:lpstr>
      <vt:lpstr>Once again:</vt:lpstr>
      <vt:lpstr>Iterations</vt:lpstr>
      <vt:lpstr>Презентация PowerPoint</vt:lpstr>
      <vt:lpstr>Презентация PowerPoint</vt:lpstr>
      <vt:lpstr>Презентация PowerPoint</vt:lpstr>
      <vt:lpstr>Analysis</vt:lpstr>
      <vt:lpstr>Презентация PowerPoint</vt:lpstr>
      <vt:lpstr>Презентация PowerPoint</vt:lpstr>
      <vt:lpstr>Please also read</vt:lpstr>
      <vt:lpstr>Ideas taken from:</vt:lpstr>
      <vt:lpstr>Comments on costs difference</vt:lpstr>
      <vt:lpstr>Disclaimer – please do not make statements opposing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 Krylov</dc:creator>
  <cp:lastModifiedBy>Georgiy Krylov</cp:lastModifiedBy>
  <cp:revision>46</cp:revision>
  <dcterms:created xsi:type="dcterms:W3CDTF">2019-02-14T01:27:04Z</dcterms:created>
  <dcterms:modified xsi:type="dcterms:W3CDTF">2019-02-17T06:01:36Z</dcterms:modified>
</cp:coreProperties>
</file>