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61" r:id="rId5"/>
    <p:sldId id="271" r:id="rId6"/>
    <p:sldId id="262" r:id="rId7"/>
    <p:sldId id="265" r:id="rId8"/>
    <p:sldId id="267" r:id="rId9"/>
    <p:sldId id="259" r:id="rId10"/>
    <p:sldId id="257" r:id="rId11"/>
    <p:sldId id="258" r:id="rId12"/>
    <p:sldId id="268" r:id="rId13"/>
    <p:sldId id="266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F90D-C12D-4AD5-82D1-474AA85D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CB70E-001D-47CB-8A30-485E5C22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B3E84-CEC6-4243-BEE8-3FAB57E7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E0C82-6D39-42AD-B531-61D4620F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70550-EE40-41AA-81D6-9713BD5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4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445C4-6F45-4A2E-A23E-2A4805A4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ADBEA2-70AF-479A-B595-9E444D8D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4A810-A90F-4D67-83B5-EBD1C49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82314-95B1-4A9C-A8B8-D59FC79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C9544-CE54-4BFE-AB6A-9F08967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21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DAF94-428B-43C4-B964-7A40DC952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70FED-733D-4F39-A3FD-95A881D2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D3B6E-9B9E-4A0B-9817-4DEC729C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7FE61-012B-49D7-9C11-3B19BB14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6ED23-1622-44A1-A1D8-227EF78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7E170-4A57-4816-A3D4-7E7999A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FB3A2-8B05-4D6E-ACAD-3CF3E13D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4CFD1-69F5-4D32-AFB2-4A56C42B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17CD1-0CDB-48BF-A148-FAEEA3C8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94892-972E-4D9A-859E-0BE0A52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2A10A-5EF3-451A-9FCD-DF2C07F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3EAB7-26DC-44A4-B0B7-70F2E788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BE74B-E3CA-4B83-A1EB-1E42A81F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19F49-E260-44AC-B4BC-AC788104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07A88-E4D3-4A24-96DE-3380A2AE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1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840F6-00E9-4448-A6BC-08A41094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39A2B-1FDE-432E-9150-EA7349E17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2AC2A-1EBB-4174-983D-DEA8C676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341C91-94E6-4E62-A7B9-2F39E627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B314FB-7DEA-49AE-8A7B-0B4F9C5D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63B08E-4E6D-44DE-9287-328E40F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3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C6061-68D8-42A0-BDF5-933E8C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CE1E5-5AA2-47EE-A55C-712F10AA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26CF4-258D-450E-A0F0-B1E92ECC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A7B0E2-6E0E-4EA7-A270-49A6B5B9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2DCE70-13EC-48B1-B6AC-9763A35F5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7D4699-6D0E-45E6-9881-AD85AC14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73FF64-3635-45ED-B922-AD9C92D1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7C4B11-B8D0-472C-8764-A53FE269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0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CA23B-F901-4886-903E-5DE509E7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885975-F7E1-4DFF-8FCA-5CF04837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68EA31-1AAF-45FE-A740-7812DABF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6015EE-DB81-4C57-BFF6-DD3D4539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98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65390-F189-4399-9984-44AFE51A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C8E79E-B44F-425A-8554-B5068423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B08A35-13D5-408E-8D29-10F24FF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8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F9F2-CDAD-4483-9DF2-F75F5305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EA6C1-346B-41BD-8A1D-73AC23AA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14009-F9F8-47C5-B7CC-2A131CF6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621B3-FB37-4ADD-BAAC-D7772FF8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783E6-4895-4F3E-9495-D5081051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BA8FB2-BCA3-4825-9763-5A55C33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2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E393-FD8D-4DDD-9F1F-0E4BA366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FF8729-FBD2-4396-A1D9-3E0A618C6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23974-74E5-4C99-B4DB-69E66374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9F1B5-4DFD-4639-8188-C9E31872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96799-979D-4FEA-9159-FE72CD23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94877-DB38-41CE-9410-0ACF937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3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E5E95-E557-4243-B8CB-A8BD2B2B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68E2C-48EA-4445-8DC3-DCF824D1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2C66A-CEAE-4474-945A-FA3C0E36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E5A9-FD20-43B9-835B-43FAAFC84BF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F28BF-8ABB-4D09-8852-C3B9EF79E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BC069-328E-4B7F-834D-7E07CC44E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22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2430B-3CFF-4FB0-A7F0-E65C6C7D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 are two modes available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FB26A-4726-4BEB-9BE1-0C5DF4E1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Load </a:t>
            </a:r>
            <a:r>
              <a:rPr lang="en-CA" dirty="0" err="1"/>
              <a:t>RevLib</a:t>
            </a:r>
            <a:r>
              <a:rPr lang="en-CA" dirty="0"/>
              <a:t> circuits to run them on IBMQ simulator to verify the circuit is working correctly:</a:t>
            </a:r>
          </a:p>
          <a:p>
            <a:pPr lvl="1"/>
            <a:r>
              <a:rPr lang="en-CA" dirty="0"/>
              <a:t>Runs circuit over entire </a:t>
            </a:r>
            <a:r>
              <a:rPr lang="en-CA" dirty="0" err="1"/>
              <a:t>kMap</a:t>
            </a:r>
            <a:r>
              <a:rPr lang="en-CA" dirty="0"/>
              <a:t> and compares expected output (in </a:t>
            </a:r>
            <a:r>
              <a:rPr lang="en-CA" dirty="0" err="1"/>
              <a:t>pla</a:t>
            </a:r>
            <a:r>
              <a:rPr lang="en-CA" dirty="0"/>
              <a:t>) to the one received from simulator</a:t>
            </a:r>
          </a:p>
          <a:p>
            <a:pPr lvl="1"/>
            <a:r>
              <a:rPr lang="en-CA" dirty="0"/>
              <a:t>Supports constant inputs and garbage outputs</a:t>
            </a:r>
          </a:p>
          <a:p>
            <a:r>
              <a:rPr lang="en-CA" dirty="0"/>
              <a:t>This mode works with t,t2,v,vdag,swap gates</a:t>
            </a:r>
          </a:p>
          <a:p>
            <a:r>
              <a:rPr lang="en-CA" dirty="0"/>
              <a:t>For swap gates it inserts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endParaRPr lang="en-CA" dirty="0"/>
          </a:p>
          <a:p>
            <a:r>
              <a:rPr lang="en-CA" dirty="0"/>
              <a:t>Whenever something is not in </a:t>
            </a:r>
            <a:r>
              <a:rPr lang="en-CA" dirty="0" err="1"/>
              <a:t>lnn</a:t>
            </a:r>
            <a:r>
              <a:rPr lang="en-CA" dirty="0"/>
              <a:t> it is brought to </a:t>
            </a:r>
            <a:r>
              <a:rPr lang="en-CA" dirty="0" err="1"/>
              <a:t>lnn</a:t>
            </a:r>
            <a:r>
              <a:rPr lang="en-CA" dirty="0"/>
              <a:t> with tons of swaps surrounding that circuit from left to right.</a:t>
            </a:r>
          </a:p>
          <a:p>
            <a:r>
              <a:rPr lang="en-CA" dirty="0"/>
              <a:t>For v and </a:t>
            </a:r>
            <a:r>
              <a:rPr lang="en-CA" dirty="0" err="1"/>
              <a:t>vdag</a:t>
            </a:r>
            <a:r>
              <a:rPr lang="en-CA" dirty="0"/>
              <a:t> there’s a paper about decomposition somewhere</a:t>
            </a:r>
          </a:p>
          <a:p>
            <a:r>
              <a:rPr lang="en-CA" dirty="0"/>
              <a:t>Toffoli3 is built from v’s </a:t>
            </a:r>
            <a:r>
              <a:rPr lang="en-CA" dirty="0" err="1"/>
              <a:t>vdags</a:t>
            </a:r>
            <a:r>
              <a:rPr lang="en-CA" dirty="0"/>
              <a:t> and </a:t>
            </a:r>
            <a:r>
              <a:rPr lang="en-CA" dirty="0" err="1"/>
              <a:t>cnots</a:t>
            </a:r>
            <a:r>
              <a:rPr lang="en-CA" dirty="0"/>
              <a:t>. Swaps are inserted as well to bring all kinds of </a:t>
            </a:r>
            <a:r>
              <a:rPr lang="en-CA" dirty="0" err="1"/>
              <a:t>toffoli</a:t>
            </a:r>
            <a:r>
              <a:rPr lang="en-CA" dirty="0"/>
              <a:t> gates to control </a:t>
            </a:r>
            <a:r>
              <a:rPr lang="en-CA" dirty="0" err="1"/>
              <a:t>control</a:t>
            </a:r>
            <a:r>
              <a:rPr lang="en-CA" dirty="0"/>
              <a:t> target ( so the target control </a:t>
            </a:r>
            <a:r>
              <a:rPr lang="en-CA" dirty="0" err="1"/>
              <a:t>control</a:t>
            </a:r>
            <a:r>
              <a:rPr lang="en-CA" dirty="0"/>
              <a:t> gate would require 4 swaps surrounding it)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81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Овал 95">
            <a:extLst>
              <a:ext uri="{FF2B5EF4-FFF2-40B4-BE49-F238E27FC236}">
                <a16:creationId xmlns:a16="http://schemas.microsoft.com/office/drawing/2014/main" id="{9B8F7828-0AD8-4FF1-BD5D-680B52E43DF1}"/>
              </a:ext>
            </a:extLst>
          </p:cNvPr>
          <p:cNvSpPr/>
          <p:nvPr/>
        </p:nvSpPr>
        <p:spPr>
          <a:xfrm>
            <a:off x="254126" y="7001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F4617425-4F1A-47FC-84AE-E17C8042FFA5}"/>
              </a:ext>
            </a:extLst>
          </p:cNvPr>
          <p:cNvSpPr/>
          <p:nvPr/>
        </p:nvSpPr>
        <p:spPr>
          <a:xfrm>
            <a:off x="1155463" y="7001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94E26BF5-2FD7-4139-A531-C1E92B99003B}"/>
              </a:ext>
            </a:extLst>
          </p:cNvPr>
          <p:cNvSpPr/>
          <p:nvPr/>
        </p:nvSpPr>
        <p:spPr>
          <a:xfrm>
            <a:off x="2056800" y="70017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3C209D1-5D2A-4669-878C-199257940681}"/>
              </a:ext>
            </a:extLst>
          </p:cNvPr>
          <p:cNvSpPr/>
          <p:nvPr/>
        </p:nvSpPr>
        <p:spPr>
          <a:xfrm>
            <a:off x="254126" y="154055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5A1EA99F-14C1-4DDE-8635-4DAFED60B9A5}"/>
              </a:ext>
            </a:extLst>
          </p:cNvPr>
          <p:cNvSpPr/>
          <p:nvPr/>
        </p:nvSpPr>
        <p:spPr>
          <a:xfrm>
            <a:off x="1155462" y="154055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BACA877-63DF-45C3-8A1F-13E63CBED305}"/>
              </a:ext>
            </a:extLst>
          </p:cNvPr>
          <p:cNvSpPr/>
          <p:nvPr/>
        </p:nvSpPr>
        <p:spPr>
          <a:xfrm>
            <a:off x="2056798" y="154272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C1D57C98-0AE6-401E-92A1-E0C019B22F00}"/>
              </a:ext>
            </a:extLst>
          </p:cNvPr>
          <p:cNvSpPr/>
          <p:nvPr/>
        </p:nvSpPr>
        <p:spPr>
          <a:xfrm>
            <a:off x="2953252" y="70017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0AFA7792-68A6-459B-A6E3-616538E00EE4}"/>
              </a:ext>
            </a:extLst>
          </p:cNvPr>
          <p:cNvSpPr/>
          <p:nvPr/>
        </p:nvSpPr>
        <p:spPr>
          <a:xfrm>
            <a:off x="3849703" y="700171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96F5D72-3B06-410E-A465-BD51768E9BC3}"/>
              </a:ext>
            </a:extLst>
          </p:cNvPr>
          <p:cNvSpPr/>
          <p:nvPr/>
        </p:nvSpPr>
        <p:spPr>
          <a:xfrm>
            <a:off x="4746154" y="70017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D239B54-CCEE-421A-A265-0D7FD89BD265}"/>
              </a:ext>
            </a:extLst>
          </p:cNvPr>
          <p:cNvSpPr/>
          <p:nvPr/>
        </p:nvSpPr>
        <p:spPr>
          <a:xfrm>
            <a:off x="2953251" y="154054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0654DA8E-44AF-4382-93D1-1EEF07AECA05}"/>
              </a:ext>
            </a:extLst>
          </p:cNvPr>
          <p:cNvSpPr/>
          <p:nvPr/>
        </p:nvSpPr>
        <p:spPr>
          <a:xfrm>
            <a:off x="3849704" y="154054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558E1050-690B-44B0-A7CB-996B619C6EFF}"/>
              </a:ext>
            </a:extLst>
          </p:cNvPr>
          <p:cNvSpPr/>
          <p:nvPr/>
        </p:nvSpPr>
        <p:spPr>
          <a:xfrm>
            <a:off x="4746154" y="154054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C1CD017-0D56-45D9-986D-78B454F114AD}"/>
              </a:ext>
            </a:extLst>
          </p:cNvPr>
          <p:cNvSpPr/>
          <p:nvPr/>
        </p:nvSpPr>
        <p:spPr>
          <a:xfrm>
            <a:off x="5642605" y="70016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25DF8BF-4EEE-43AD-BC96-5FF98401F847}"/>
              </a:ext>
            </a:extLst>
          </p:cNvPr>
          <p:cNvSpPr/>
          <p:nvPr/>
        </p:nvSpPr>
        <p:spPr>
          <a:xfrm>
            <a:off x="5642605" y="154054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47CB9E35-A9B6-4E9D-9DBC-C94E4705053D}"/>
              </a:ext>
            </a:extLst>
          </p:cNvPr>
          <p:cNvCxnSpPr>
            <a:stCxn id="96" idx="4"/>
            <a:endCxn id="99" idx="0"/>
          </p:cNvCxnSpPr>
          <p:nvPr/>
        </p:nvCxnSpPr>
        <p:spPr>
          <a:xfrm>
            <a:off x="493612" y="1179144"/>
            <a:ext cx="0" cy="361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64DA490F-2259-4160-9788-437B8DBB3B7E}"/>
              </a:ext>
            </a:extLst>
          </p:cNvPr>
          <p:cNvCxnSpPr>
            <a:stCxn id="99" idx="7"/>
            <a:endCxn id="97" idx="3"/>
          </p:cNvCxnSpPr>
          <p:nvPr/>
        </p:nvCxnSpPr>
        <p:spPr>
          <a:xfrm flipV="1">
            <a:off x="662953" y="1109000"/>
            <a:ext cx="562654" cy="5016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974DAD22-0AD1-42E7-B295-698153C34CF8}"/>
              </a:ext>
            </a:extLst>
          </p:cNvPr>
          <p:cNvCxnSpPr>
            <a:stCxn id="97" idx="4"/>
            <a:endCxn id="100" idx="0"/>
          </p:cNvCxnSpPr>
          <p:nvPr/>
        </p:nvCxnSpPr>
        <p:spPr>
          <a:xfrm flipH="1">
            <a:off x="1394948" y="1179144"/>
            <a:ext cx="1" cy="361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D08148BB-D7A5-4958-9CCA-F221BD216716}"/>
              </a:ext>
            </a:extLst>
          </p:cNvPr>
          <p:cNvCxnSpPr>
            <a:stCxn id="100" idx="7"/>
            <a:endCxn id="98" idx="3"/>
          </p:cNvCxnSpPr>
          <p:nvPr/>
        </p:nvCxnSpPr>
        <p:spPr>
          <a:xfrm flipV="1">
            <a:off x="1564289" y="1108999"/>
            <a:ext cx="562655" cy="501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416DD40E-275E-44DC-B457-B2671D0547C4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2296284" y="1179143"/>
            <a:ext cx="2" cy="3635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B5B1D72-8787-4CF8-A1FE-054BD3DBFF25}"/>
              </a:ext>
            </a:extLst>
          </p:cNvPr>
          <p:cNvCxnSpPr>
            <a:stCxn id="101" idx="7"/>
            <a:endCxn id="102" idx="3"/>
          </p:cNvCxnSpPr>
          <p:nvPr/>
        </p:nvCxnSpPr>
        <p:spPr>
          <a:xfrm flipV="1">
            <a:off x="2465625" y="1108999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Соединитель: уступ 115">
            <a:extLst>
              <a:ext uri="{FF2B5EF4-FFF2-40B4-BE49-F238E27FC236}">
                <a16:creationId xmlns:a16="http://schemas.microsoft.com/office/drawing/2014/main" id="{3D00CB91-E807-4073-8009-6F34F6FFC1BB}"/>
              </a:ext>
            </a:extLst>
          </p:cNvPr>
          <p:cNvCxnSpPr>
            <a:stCxn id="101" idx="4"/>
            <a:endCxn id="106" idx="4"/>
          </p:cNvCxnSpPr>
          <p:nvPr/>
        </p:nvCxnSpPr>
        <p:spPr>
          <a:xfrm rot="5400000" flipH="1" flipV="1">
            <a:off x="3191647" y="1124157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B66F1325-4E2F-40D2-A3BA-DFB83AA2AEF8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 flipV="1">
            <a:off x="3432223" y="939657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CD6EAE94-DDCA-4506-8F98-480059BE0151}"/>
              </a:ext>
            </a:extLst>
          </p:cNvPr>
          <p:cNvCxnSpPr>
            <a:stCxn id="105" idx="7"/>
            <a:endCxn id="103" idx="3"/>
          </p:cNvCxnSpPr>
          <p:nvPr/>
        </p:nvCxnSpPr>
        <p:spPr>
          <a:xfrm flipV="1">
            <a:off x="3362078" y="1108998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6A8BCCAD-1EA5-4672-9C09-51C2B24903F3}"/>
              </a:ext>
            </a:extLst>
          </p:cNvPr>
          <p:cNvCxnSpPr>
            <a:stCxn id="103" idx="4"/>
            <a:endCxn id="106" idx="0"/>
          </p:cNvCxnSpPr>
          <p:nvPr/>
        </p:nvCxnSpPr>
        <p:spPr>
          <a:xfrm>
            <a:off x="4089189" y="1179142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5A045723-35C6-4D30-8A76-D8EB7451836C}"/>
              </a:ext>
            </a:extLst>
          </p:cNvPr>
          <p:cNvCxnSpPr>
            <a:stCxn id="106" idx="7"/>
            <a:endCxn id="104" idx="3"/>
          </p:cNvCxnSpPr>
          <p:nvPr/>
        </p:nvCxnSpPr>
        <p:spPr>
          <a:xfrm flipV="1">
            <a:off x="4258531" y="1108997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049EB3B2-8512-4414-9BA1-2DBF5BD783F4}"/>
              </a:ext>
            </a:extLst>
          </p:cNvPr>
          <p:cNvCxnSpPr>
            <a:cxnSpLocks/>
            <a:stCxn id="100" idx="4"/>
            <a:endCxn id="107" idx="4"/>
          </p:cNvCxnSpPr>
          <p:nvPr/>
        </p:nvCxnSpPr>
        <p:spPr>
          <a:xfrm rot="5400000" flipH="1" flipV="1">
            <a:off x="3190293" y="224174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ADEB50B9-8766-4C06-AC4B-DFFAA256545D}"/>
              </a:ext>
            </a:extLst>
          </p:cNvPr>
          <p:cNvCxnSpPr>
            <a:stCxn id="104" idx="4"/>
            <a:endCxn id="107" idx="0"/>
          </p:cNvCxnSpPr>
          <p:nvPr/>
        </p:nvCxnSpPr>
        <p:spPr>
          <a:xfrm>
            <a:off x="4985640" y="1179141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C78D3B1B-1605-4E5A-9D5F-D0EFDDB7B983}"/>
              </a:ext>
            </a:extLst>
          </p:cNvPr>
          <p:cNvCxnSpPr>
            <a:stCxn id="107" idx="7"/>
            <a:endCxn id="108" idx="3"/>
          </p:cNvCxnSpPr>
          <p:nvPr/>
        </p:nvCxnSpPr>
        <p:spPr>
          <a:xfrm flipV="1">
            <a:off x="5154981" y="1108996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Соединитель: уступ 123">
            <a:extLst>
              <a:ext uri="{FF2B5EF4-FFF2-40B4-BE49-F238E27FC236}">
                <a16:creationId xmlns:a16="http://schemas.microsoft.com/office/drawing/2014/main" id="{678AB397-7CB1-4AA9-91C7-5B230EE25286}"/>
              </a:ext>
            </a:extLst>
          </p:cNvPr>
          <p:cNvCxnSpPr>
            <a:cxnSpLocks/>
            <a:stCxn id="97" idx="1"/>
            <a:endCxn id="108" idx="0"/>
          </p:cNvCxnSpPr>
          <p:nvPr/>
        </p:nvCxnSpPr>
        <p:spPr>
          <a:xfrm rot="5400000" flipH="1" flipV="1">
            <a:off x="3518775" y="-1592999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Соединитель: уступ 124">
            <a:extLst>
              <a:ext uri="{FF2B5EF4-FFF2-40B4-BE49-F238E27FC236}">
                <a16:creationId xmlns:a16="http://schemas.microsoft.com/office/drawing/2014/main" id="{CCDB7A88-8CE7-4AC0-A2B1-45A8AD2D39C5}"/>
              </a:ext>
            </a:extLst>
          </p:cNvPr>
          <p:cNvCxnSpPr>
            <a:stCxn id="98" idx="0"/>
            <a:endCxn id="104" idx="0"/>
          </p:cNvCxnSpPr>
          <p:nvPr/>
        </p:nvCxnSpPr>
        <p:spPr>
          <a:xfrm rot="5400000" flipH="1" flipV="1">
            <a:off x="3640962" y="-644506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Соединитель: уступ 125">
            <a:extLst>
              <a:ext uri="{FF2B5EF4-FFF2-40B4-BE49-F238E27FC236}">
                <a16:creationId xmlns:a16="http://schemas.microsoft.com/office/drawing/2014/main" id="{517A721B-AA8B-4545-9417-DCC5F8176855}"/>
              </a:ext>
            </a:extLst>
          </p:cNvPr>
          <p:cNvCxnSpPr>
            <a:cxnSpLocks/>
            <a:stCxn id="99" idx="3"/>
            <a:endCxn id="109" idx="4"/>
          </p:cNvCxnSpPr>
          <p:nvPr/>
        </p:nvCxnSpPr>
        <p:spPr>
          <a:xfrm rot="16200000" flipH="1">
            <a:off x="3068110" y="-794464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D207EF6F-D20A-4124-A7B6-F5548EA256AE}"/>
              </a:ext>
            </a:extLst>
          </p:cNvPr>
          <p:cNvCxnSpPr>
            <a:stCxn id="108" idx="4"/>
            <a:endCxn id="109" idx="0"/>
          </p:cNvCxnSpPr>
          <p:nvPr/>
        </p:nvCxnSpPr>
        <p:spPr>
          <a:xfrm>
            <a:off x="5882091" y="1179140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37F8104-5C99-4360-A9C4-37FB23D26E8C}"/>
              </a:ext>
            </a:extLst>
          </p:cNvPr>
          <p:cNvSpPr txBox="1"/>
          <p:nvPr/>
        </p:nvSpPr>
        <p:spPr>
          <a:xfrm>
            <a:off x="0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CA88D6-EEC2-4F3C-9436-C68E4BCD544B}"/>
              </a:ext>
            </a:extLst>
          </p:cNvPr>
          <p:cNvSpPr txBox="1"/>
          <p:nvPr/>
        </p:nvSpPr>
        <p:spPr>
          <a:xfrm>
            <a:off x="0" y="1764709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9C542-559A-450D-91AE-D33AA5F5EBD2}"/>
              </a:ext>
            </a:extLst>
          </p:cNvPr>
          <p:cNvSpPr txBox="1"/>
          <p:nvPr/>
        </p:nvSpPr>
        <p:spPr>
          <a:xfrm>
            <a:off x="907323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292A44-3AE7-4EE8-85AE-7F1DE301B5E1}"/>
              </a:ext>
            </a:extLst>
          </p:cNvPr>
          <p:cNvSpPr txBox="1"/>
          <p:nvPr/>
        </p:nvSpPr>
        <p:spPr>
          <a:xfrm>
            <a:off x="907323" y="1764709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C0F634-F029-4E83-A44E-68BD22948E2E}"/>
              </a:ext>
            </a:extLst>
          </p:cNvPr>
          <p:cNvSpPr txBox="1"/>
          <p:nvPr/>
        </p:nvSpPr>
        <p:spPr>
          <a:xfrm>
            <a:off x="1816822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3C6F7-BCFB-44A3-A32E-6DB308B9DBBB}"/>
              </a:ext>
            </a:extLst>
          </p:cNvPr>
          <p:cNvSpPr txBox="1"/>
          <p:nvPr/>
        </p:nvSpPr>
        <p:spPr>
          <a:xfrm>
            <a:off x="1808659" y="1773223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44061237-78F4-4EB1-BE97-804279A26B04}"/>
              </a:ext>
            </a:extLst>
          </p:cNvPr>
          <p:cNvSpPr/>
          <p:nvPr/>
        </p:nvSpPr>
        <p:spPr>
          <a:xfrm>
            <a:off x="324268" y="3140645"/>
            <a:ext cx="7123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		 't2 d c’, 		'</a:t>
            </a:r>
            <a:r>
              <a:rPr lang="en-CA" dirty="0" err="1"/>
              <a:t>sw</a:t>
            </a:r>
            <a:r>
              <a:rPr lang="en-CA" dirty="0"/>
              <a:t> b c’,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't2 b a’,		 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c d’,		 '</a:t>
            </a:r>
            <a:r>
              <a:rPr lang="en-CA" dirty="0" err="1"/>
              <a:t>sw</a:t>
            </a:r>
            <a:r>
              <a:rPr lang="en-CA" dirty="0"/>
              <a:t> d e’,		 't2 f e’,		 '</a:t>
            </a:r>
            <a:r>
              <a:rPr lang="en-CA" dirty="0" err="1"/>
              <a:t>sw</a:t>
            </a:r>
            <a:r>
              <a:rPr lang="en-CA" dirty="0"/>
              <a:t> d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b’, 		't1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a b’, 		't2 c b’, 		'</a:t>
            </a:r>
            <a:r>
              <a:rPr lang="en-CA" dirty="0" err="1"/>
              <a:t>sw</a:t>
            </a:r>
            <a:r>
              <a:rPr lang="en-CA" dirty="0"/>
              <a:t> a b’, 		't1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c d’, 		't2 e d’,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b'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CFBF5C-8E34-4C26-9314-2A6B593B3CA8}"/>
              </a:ext>
            </a:extLst>
          </p:cNvPr>
          <p:cNvSpPr txBox="1"/>
          <p:nvPr/>
        </p:nvSpPr>
        <p:spPr>
          <a:xfrm>
            <a:off x="7274560" y="270256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Cost = 27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624E259-3060-4098-877B-F27952F0C9A4}"/>
              </a:ext>
            </a:extLst>
          </p:cNvPr>
          <p:cNvSpPr txBox="1"/>
          <p:nvPr/>
        </p:nvSpPr>
        <p:spPr>
          <a:xfrm>
            <a:off x="8077200" y="426720"/>
            <a:ext cx="320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Naïve mapping, gates after fix, cost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DAA3604-FF9E-40F7-9719-E9D58E0B8A12}"/>
              </a:ext>
            </a:extLst>
          </p:cNvPr>
          <p:cNvSpPr/>
          <p:nvPr/>
        </p:nvSpPr>
        <p:spPr>
          <a:xfrm>
            <a:off x="6847716" y="1297311"/>
            <a:ext cx="5090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Self skeleton is ['ad', 'ab', '</a:t>
            </a:r>
            <a:r>
              <a:rPr lang="en-CA" dirty="0" err="1"/>
              <a:t>af</a:t>
            </a:r>
            <a:r>
              <a:rPr lang="en-CA" dirty="0"/>
              <a:t>', 'ac', 'ae']</a:t>
            </a:r>
          </a:p>
          <a:p>
            <a:r>
              <a:rPr lang="en-CA" dirty="0"/>
              <a:t>Missing connections are [['a', 'd'], ['a', 'f'], ['a', 'c'], ['a', 'e']]</a:t>
            </a:r>
          </a:p>
        </p:txBody>
      </p:sp>
    </p:spTree>
    <p:extLst>
      <p:ext uri="{BB962C8B-B14F-4D97-AF65-F5344CB8AC3E}">
        <p14:creationId xmlns:p14="http://schemas.microsoft.com/office/powerpoint/2010/main" val="203110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5210CC73-9B89-4F21-B63C-BA589556C18A}"/>
              </a:ext>
            </a:extLst>
          </p:cNvPr>
          <p:cNvSpPr/>
          <p:nvPr/>
        </p:nvSpPr>
        <p:spPr>
          <a:xfrm>
            <a:off x="228550" y="53339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B83F254-C432-4334-BF39-E1D8DFF9D4E7}"/>
              </a:ext>
            </a:extLst>
          </p:cNvPr>
          <p:cNvSpPr/>
          <p:nvPr/>
        </p:nvSpPr>
        <p:spPr>
          <a:xfrm>
            <a:off x="1129887" y="53339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4419F4D-3371-4856-AD72-E133A340EC45}"/>
              </a:ext>
            </a:extLst>
          </p:cNvPr>
          <p:cNvSpPr/>
          <p:nvPr/>
        </p:nvSpPr>
        <p:spPr>
          <a:xfrm>
            <a:off x="2031224" y="53339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E015A8C-3FBE-428E-B4A8-56AC0DC01004}"/>
              </a:ext>
            </a:extLst>
          </p:cNvPr>
          <p:cNvSpPr/>
          <p:nvPr/>
        </p:nvSpPr>
        <p:spPr>
          <a:xfrm>
            <a:off x="228550" y="137377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129F9F-0B3B-400F-B859-D18C965E4F65}"/>
              </a:ext>
            </a:extLst>
          </p:cNvPr>
          <p:cNvSpPr/>
          <p:nvPr/>
        </p:nvSpPr>
        <p:spPr>
          <a:xfrm>
            <a:off x="1129886" y="137377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8738850-F5AD-44A0-B9CD-C90B220019C9}"/>
              </a:ext>
            </a:extLst>
          </p:cNvPr>
          <p:cNvSpPr/>
          <p:nvPr/>
        </p:nvSpPr>
        <p:spPr>
          <a:xfrm>
            <a:off x="2031222" y="137595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31C4D51-8591-4587-A283-0645E08A8E42}"/>
              </a:ext>
            </a:extLst>
          </p:cNvPr>
          <p:cNvSpPr/>
          <p:nvPr/>
        </p:nvSpPr>
        <p:spPr>
          <a:xfrm>
            <a:off x="2927676" y="53339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E09745E-C6C5-4124-8768-2B04B1089478}"/>
              </a:ext>
            </a:extLst>
          </p:cNvPr>
          <p:cNvSpPr/>
          <p:nvPr/>
        </p:nvSpPr>
        <p:spPr>
          <a:xfrm>
            <a:off x="3824127" y="53339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651A318F-D3EF-478A-98C2-4755ACD5CA92}"/>
              </a:ext>
            </a:extLst>
          </p:cNvPr>
          <p:cNvSpPr/>
          <p:nvPr/>
        </p:nvSpPr>
        <p:spPr>
          <a:xfrm>
            <a:off x="4720578" y="53339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2876E57-35AE-479E-AD6E-E492A043B3CA}"/>
              </a:ext>
            </a:extLst>
          </p:cNvPr>
          <p:cNvSpPr/>
          <p:nvPr/>
        </p:nvSpPr>
        <p:spPr>
          <a:xfrm>
            <a:off x="2927675" y="137377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68D09DA-25F1-4884-8540-572164D4A966}"/>
              </a:ext>
            </a:extLst>
          </p:cNvPr>
          <p:cNvSpPr/>
          <p:nvPr/>
        </p:nvSpPr>
        <p:spPr>
          <a:xfrm>
            <a:off x="3824128" y="137377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F830303-3FFD-4107-A126-50DB42AE7A3B}"/>
              </a:ext>
            </a:extLst>
          </p:cNvPr>
          <p:cNvSpPr/>
          <p:nvPr/>
        </p:nvSpPr>
        <p:spPr>
          <a:xfrm>
            <a:off x="4720578" y="137377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B03E7B45-429A-46B6-B2DD-B187A50EFBD4}"/>
              </a:ext>
            </a:extLst>
          </p:cNvPr>
          <p:cNvSpPr/>
          <p:nvPr/>
        </p:nvSpPr>
        <p:spPr>
          <a:xfrm>
            <a:off x="5617029" y="53339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6DBCEC5-9FB3-4FC3-9666-19BA49B77CF7}"/>
              </a:ext>
            </a:extLst>
          </p:cNvPr>
          <p:cNvSpPr/>
          <p:nvPr/>
        </p:nvSpPr>
        <p:spPr>
          <a:xfrm>
            <a:off x="5617029" y="13737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921C35D-507F-4218-9680-C3E1D43E3837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468036" y="1012370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3791FAA-5BDF-45FB-94E0-6365D44C17F1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637377" y="942226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176CF4E-7A08-4FC5-8DD3-A3359FA2C21E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369372" y="1012370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FD4A206-052E-4FC7-A834-A4ACCB0E03D0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538713" y="942225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9CE328D-D4A5-4511-8D74-7F867BB884C7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270708" y="1012369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662EFBA-D47B-4CFD-8B6F-D33D10AAFD24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440049" y="942225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84F3A04B-D000-4039-B514-72DA430111AD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166071" y="957383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8D4D42E-6FA4-4936-BF09-65CDA66984D6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406647" y="772883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560E5887-927D-497E-B46D-026311FE2391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336502" y="942224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833CCC41-F39C-4C29-B739-D1B89A673A87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063613" y="1012368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84147E7-C925-4E98-B539-A81F8A5E5030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232955" y="942223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CDF5ADD-B286-4198-A459-C2876165B1AC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164717" y="57400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1E51729-9177-4259-BAF3-A7FF2628C7E9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4960064" y="1012367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69F1BB0-421F-4E31-ABC3-E202CB2C9C0A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129405" y="942222"/>
            <a:ext cx="557768" cy="5016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AF61FAB5-A48E-405B-95EC-916BAFE295EF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493199" y="-1759773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B622FC1-9183-4A01-9117-796AB473E6D6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615386" y="-811280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60C7914A-DC72-452F-9C35-E91FC1E3F6D9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042534" y="-961238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F6207A15-2CEF-4B25-9376-C6EF02B55D19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856515" y="1012366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C3E3AD-AF16-45C8-8400-866EC1CC4ADE}"/>
              </a:ext>
            </a:extLst>
          </p:cNvPr>
          <p:cNvSpPr txBox="1"/>
          <p:nvPr/>
        </p:nvSpPr>
        <p:spPr>
          <a:xfrm>
            <a:off x="6000008" y="348729"/>
            <a:ext cx="19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5CACC7-4950-4A40-BF74-4EF6C90AB448}"/>
              </a:ext>
            </a:extLst>
          </p:cNvPr>
          <p:cNvSpPr txBox="1"/>
          <p:nvPr/>
        </p:nvSpPr>
        <p:spPr>
          <a:xfrm>
            <a:off x="1505883" y="388225"/>
            <a:ext cx="2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82663D-37FE-4CB6-A36F-50BB034657B5}"/>
              </a:ext>
            </a:extLst>
          </p:cNvPr>
          <p:cNvSpPr txBox="1"/>
          <p:nvPr/>
        </p:nvSpPr>
        <p:spPr>
          <a:xfrm>
            <a:off x="6000008" y="1668077"/>
            <a:ext cx="19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319D01-7DE2-471F-9253-5A6BA4CE47E4}"/>
              </a:ext>
            </a:extLst>
          </p:cNvPr>
          <p:cNvSpPr txBox="1"/>
          <p:nvPr/>
        </p:nvSpPr>
        <p:spPr>
          <a:xfrm>
            <a:off x="1541168" y="1597935"/>
            <a:ext cx="27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11BC21-265C-4836-BD27-0CCD5E10C1C2}"/>
              </a:ext>
            </a:extLst>
          </p:cNvPr>
          <p:cNvSpPr txBox="1"/>
          <p:nvPr/>
        </p:nvSpPr>
        <p:spPr>
          <a:xfrm>
            <a:off x="5100186" y="1648522"/>
            <a:ext cx="27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EE90B0-A444-4224-B595-630CBB02A3F0}"/>
              </a:ext>
            </a:extLst>
          </p:cNvPr>
          <p:cNvSpPr txBox="1"/>
          <p:nvPr/>
        </p:nvSpPr>
        <p:spPr>
          <a:xfrm>
            <a:off x="5127649" y="418873"/>
            <a:ext cx="21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4709E022-D392-491F-A958-DBC67D5B4C5F}"/>
              </a:ext>
            </a:extLst>
          </p:cNvPr>
          <p:cNvSpPr/>
          <p:nvPr/>
        </p:nvSpPr>
        <p:spPr>
          <a:xfrm>
            <a:off x="293922" y="2468830"/>
            <a:ext cx="388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Self skeleton is ['ln', '</a:t>
            </a:r>
            <a:r>
              <a:rPr lang="en-CA" dirty="0" err="1"/>
              <a:t>mn</a:t>
            </a:r>
            <a:r>
              <a:rPr lang="en-CA" dirty="0"/>
              <a:t>', '</a:t>
            </a:r>
            <a:r>
              <a:rPr lang="en-CA" dirty="0" err="1"/>
              <a:t>kn</a:t>
            </a:r>
            <a:r>
              <a:rPr lang="en-CA" dirty="0"/>
              <a:t>', '</a:t>
            </a:r>
            <a:r>
              <a:rPr lang="en-CA" dirty="0" err="1"/>
              <a:t>cn</a:t>
            </a:r>
            <a:r>
              <a:rPr lang="en-CA" dirty="0"/>
              <a:t>', '</a:t>
            </a:r>
            <a:r>
              <a:rPr lang="en-CA" dirty="0" err="1"/>
              <a:t>dn</a:t>
            </a:r>
            <a:r>
              <a:rPr lang="en-CA" dirty="0"/>
              <a:t>']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F6B3CC90-7492-49E3-9340-BE4F5111449B}"/>
              </a:ext>
            </a:extLst>
          </p:cNvPr>
          <p:cNvSpPr/>
          <p:nvPr/>
        </p:nvSpPr>
        <p:spPr>
          <a:xfrm>
            <a:off x="293922" y="2838162"/>
            <a:ext cx="566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Missing connections are [['l', 'n'], ['k', 'n'], ['c', 'n'], ['d', 'n']]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B26C17-4294-4C26-8094-516FF3D2A73E}"/>
              </a:ext>
            </a:extLst>
          </p:cNvPr>
          <p:cNvSpPr txBox="1"/>
          <p:nvPr/>
        </p:nvSpPr>
        <p:spPr>
          <a:xfrm>
            <a:off x="707521" y="3942080"/>
            <a:ext cx="7227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sw</a:t>
            </a:r>
            <a:r>
              <a:rPr lang="en-CA" dirty="0"/>
              <a:t> l n,		t2 m n,		</a:t>
            </a:r>
            <a:r>
              <a:rPr lang="en-CA" dirty="0" err="1"/>
              <a:t>sw</a:t>
            </a:r>
            <a:r>
              <a:rPr lang="en-CA" dirty="0"/>
              <a:t> l n,		t2 m n,</a:t>
            </a:r>
          </a:p>
          <a:p>
            <a:r>
              <a:rPr lang="en-CA" dirty="0" err="1"/>
              <a:t>sw</a:t>
            </a:r>
            <a:r>
              <a:rPr lang="en-CA" dirty="0"/>
              <a:t> k l,		</a:t>
            </a:r>
            <a:r>
              <a:rPr lang="en-CA" dirty="0" err="1"/>
              <a:t>sw</a:t>
            </a:r>
            <a:r>
              <a:rPr lang="en-CA" dirty="0"/>
              <a:t> l m,		t2 m n,		</a:t>
            </a:r>
            <a:r>
              <a:rPr lang="en-CA" dirty="0" err="1"/>
              <a:t>sw</a:t>
            </a:r>
            <a:r>
              <a:rPr lang="en-CA" dirty="0"/>
              <a:t> l m,</a:t>
            </a:r>
          </a:p>
          <a:p>
            <a:r>
              <a:rPr lang="en-CA" dirty="0" err="1"/>
              <a:t>sw</a:t>
            </a:r>
            <a:r>
              <a:rPr lang="en-CA" dirty="0"/>
              <a:t> k l,		t1 c,		</a:t>
            </a:r>
            <a:r>
              <a:rPr lang="en-CA" dirty="0" err="1"/>
              <a:t>sw</a:t>
            </a:r>
            <a:r>
              <a:rPr lang="en-CA" dirty="0"/>
              <a:t> c m,		t2 m n,</a:t>
            </a:r>
          </a:p>
          <a:p>
            <a:r>
              <a:rPr lang="en-CA" dirty="0" err="1"/>
              <a:t>sw</a:t>
            </a:r>
            <a:r>
              <a:rPr lang="en-CA" dirty="0"/>
              <a:t> c m,		t1 d, 		</a:t>
            </a:r>
            <a:r>
              <a:rPr lang="en-CA" dirty="0" err="1"/>
              <a:t>sw</a:t>
            </a:r>
            <a:r>
              <a:rPr lang="en-CA" dirty="0"/>
              <a:t> d l,		</a:t>
            </a:r>
            <a:r>
              <a:rPr lang="en-CA" dirty="0" err="1"/>
              <a:t>sw</a:t>
            </a:r>
            <a:r>
              <a:rPr lang="en-CA" dirty="0"/>
              <a:t> l m,</a:t>
            </a:r>
          </a:p>
          <a:p>
            <a:r>
              <a:rPr lang="en-CA" dirty="0"/>
              <a:t>t2 m n,		</a:t>
            </a:r>
            <a:r>
              <a:rPr lang="en-CA" dirty="0" err="1"/>
              <a:t>sw</a:t>
            </a:r>
            <a:r>
              <a:rPr lang="en-CA" dirty="0"/>
              <a:t> l m,		</a:t>
            </a:r>
            <a:r>
              <a:rPr lang="en-CA" dirty="0" err="1"/>
              <a:t>sw</a:t>
            </a:r>
            <a:r>
              <a:rPr lang="en-CA" dirty="0"/>
              <a:t> d 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FE6D2-4A7A-4D5C-A3AE-18FFB002B001}"/>
              </a:ext>
            </a:extLst>
          </p:cNvPr>
          <p:cNvSpPr txBox="1"/>
          <p:nvPr/>
        </p:nvSpPr>
        <p:spPr>
          <a:xfrm>
            <a:off x="7582294" y="3778599"/>
            <a:ext cx="218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Cost = 19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AB3346-C584-499A-86D3-438959799023}"/>
              </a:ext>
            </a:extLst>
          </p:cNvPr>
          <p:cNvSpPr txBox="1"/>
          <p:nvPr/>
        </p:nvSpPr>
        <p:spPr>
          <a:xfrm>
            <a:off x="7823200" y="533395"/>
            <a:ext cx="299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Reused old layout, read out the gates, substituted values in skeleton. 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CDB7DD0B-CF9D-4EA0-A851-641B96A4CAA0}"/>
              </a:ext>
            </a:extLst>
          </p:cNvPr>
          <p:cNvSpPr/>
          <p:nvPr/>
        </p:nvSpPr>
        <p:spPr>
          <a:xfrm>
            <a:off x="6574970" y="1876130"/>
            <a:ext cx="545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Final layout is {'b': 'm', 'c': 'c', 'a': 'n', 'd': 'l', 'e': 'd', 'f': 'k'}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AACF86-3A91-47BC-8A84-F6583C1DBC0B}"/>
              </a:ext>
            </a:extLst>
          </p:cNvPr>
          <p:cNvSpPr txBox="1"/>
          <p:nvPr/>
        </p:nvSpPr>
        <p:spPr>
          <a:xfrm>
            <a:off x="9418320" y="3942080"/>
            <a:ext cx="2339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circuit was generated by me. I can not fix missing edges properly, feel too dumb.. Have homework piled up. Will see if Sunday could help</a:t>
            </a:r>
          </a:p>
        </p:txBody>
      </p:sp>
    </p:spTree>
    <p:extLst>
      <p:ext uri="{BB962C8B-B14F-4D97-AF65-F5344CB8AC3E}">
        <p14:creationId xmlns:p14="http://schemas.microsoft.com/office/powerpoint/2010/main" val="312306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AB05-C87B-42D4-A707-22CFD8E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30449-648C-4137-94C8-3CCBB4AA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Problem is in function </a:t>
            </a:r>
            <a:r>
              <a:rPr lang="en-CA" dirty="0" err="1"/>
              <a:t>fixmissing</a:t>
            </a:r>
            <a:r>
              <a:rPr lang="en-CA" dirty="0"/>
              <a:t>  edges</a:t>
            </a:r>
          </a:p>
          <a:p>
            <a:r>
              <a:rPr lang="en-CA" dirty="0"/>
              <a:t>It looks for the values that violate skeleton and </a:t>
            </a:r>
            <a:r>
              <a:rPr lang="en-CA" dirty="0" err="1"/>
              <a:t>surronds</a:t>
            </a:r>
            <a:r>
              <a:rPr lang="en-CA" dirty="0"/>
              <a:t> with swaps</a:t>
            </a:r>
          </a:p>
          <a:p>
            <a:r>
              <a:rPr lang="en-CA" dirty="0"/>
              <a:t>Lookup for index was solved by inverse layout</a:t>
            </a:r>
          </a:p>
          <a:p>
            <a:r>
              <a:rPr lang="en-CA" dirty="0"/>
              <a:t>Fix is probably one data structure, that would map wires from input file to logical qubits as they are after iterations…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54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9AE01-66C9-4FC4-B911-57FD8BB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74606-3958-41C1-AA59-D210334C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See improvement over naïve</a:t>
            </a:r>
          </a:p>
          <a:p>
            <a:pPr marL="0" indent="0">
              <a:buNone/>
            </a:pPr>
            <a:r>
              <a:rPr lang="en-CA" dirty="0"/>
              <a:t>Can’t compete with IBM, BUT if there are iterations, there is potential?? </a:t>
            </a:r>
          </a:p>
          <a:p>
            <a:pPr marL="0" indent="0">
              <a:buNone/>
            </a:pPr>
            <a:r>
              <a:rPr lang="en-CA" dirty="0"/>
              <a:t>Our tool can be used as an additional layer of preprocessing</a:t>
            </a:r>
          </a:p>
          <a:p>
            <a:pPr marL="0" indent="0">
              <a:buNone/>
            </a:pPr>
            <a:r>
              <a:rPr lang="en-CA" dirty="0"/>
              <a:t>Their own results variance is high, maybe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Bigger circuits could benefit more</a:t>
            </a:r>
          </a:p>
        </p:txBody>
      </p:sp>
    </p:spTree>
    <p:extLst>
      <p:ext uri="{BB962C8B-B14F-4D97-AF65-F5344CB8AC3E}">
        <p14:creationId xmlns:p14="http://schemas.microsoft.com/office/powerpoint/2010/main" val="387742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037BB-DB6B-41D8-BCBD-B28F6CB2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2BB82-CF18-438E-8095-97669FF2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that converge or it’s an all rounder tool</a:t>
            </a:r>
          </a:p>
          <a:p>
            <a:r>
              <a:rPr lang="en-CA"/>
              <a:t>If Oliver </a:t>
            </a:r>
            <a:r>
              <a:rPr lang="en-CA" dirty="0"/>
              <a:t>does not want, we can run a GA on that!</a:t>
            </a:r>
          </a:p>
        </p:txBody>
      </p:sp>
    </p:spTree>
    <p:extLst>
      <p:ext uri="{BB962C8B-B14F-4D97-AF65-F5344CB8AC3E}">
        <p14:creationId xmlns:p14="http://schemas.microsoft.com/office/powerpoint/2010/main" val="136201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289894D-5FB6-401F-9BA3-3E8A90966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78183"/>
            <a:ext cx="10515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d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b a\n',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't2 f 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't1 c\n',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c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't1 e\n', 't2 e a\n']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9918DE3-1119-42AF-974D-6E536BA2F806}"/>
              </a:ext>
            </a:extLst>
          </p:cNvPr>
          <p:cNvSpPr/>
          <p:nvPr/>
        </p:nvSpPr>
        <p:spPr>
          <a:xfrm>
            <a:off x="766755" y="165829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E3F64A-9E29-407C-B8E1-9DFF57CBE0B0}"/>
              </a:ext>
            </a:extLst>
          </p:cNvPr>
          <p:cNvSpPr/>
          <p:nvPr/>
        </p:nvSpPr>
        <p:spPr>
          <a:xfrm>
            <a:off x="1668092" y="165829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5FBEB20-5082-4E34-9937-08E1A95A8594}"/>
              </a:ext>
            </a:extLst>
          </p:cNvPr>
          <p:cNvSpPr/>
          <p:nvPr/>
        </p:nvSpPr>
        <p:spPr>
          <a:xfrm>
            <a:off x="2569429" y="165828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09DB488-2F8F-41E8-8610-205F23897848}"/>
              </a:ext>
            </a:extLst>
          </p:cNvPr>
          <p:cNvSpPr/>
          <p:nvPr/>
        </p:nvSpPr>
        <p:spPr>
          <a:xfrm>
            <a:off x="766755" y="249866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79F9FC0-F2FD-44A8-8B36-23E2052E26F4}"/>
              </a:ext>
            </a:extLst>
          </p:cNvPr>
          <p:cNvSpPr/>
          <p:nvPr/>
        </p:nvSpPr>
        <p:spPr>
          <a:xfrm>
            <a:off x="1668091" y="249866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8057EDB-19A7-4D0B-8885-EF3E3F04A9C5}"/>
              </a:ext>
            </a:extLst>
          </p:cNvPr>
          <p:cNvSpPr/>
          <p:nvPr/>
        </p:nvSpPr>
        <p:spPr>
          <a:xfrm>
            <a:off x="2569427" y="250084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780A1DE-FC59-43EF-9748-A6D6DE090355}"/>
              </a:ext>
            </a:extLst>
          </p:cNvPr>
          <p:cNvSpPr/>
          <p:nvPr/>
        </p:nvSpPr>
        <p:spPr>
          <a:xfrm>
            <a:off x="3465881" y="165828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8FA0149-8B61-4EBC-A093-1BDCAC6A9F3C}"/>
              </a:ext>
            </a:extLst>
          </p:cNvPr>
          <p:cNvSpPr/>
          <p:nvPr/>
        </p:nvSpPr>
        <p:spPr>
          <a:xfrm>
            <a:off x="4362332" y="165828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B5E7463-3A0A-4CB9-A678-6A6FD4ACE803}"/>
              </a:ext>
            </a:extLst>
          </p:cNvPr>
          <p:cNvSpPr/>
          <p:nvPr/>
        </p:nvSpPr>
        <p:spPr>
          <a:xfrm>
            <a:off x="5258783" y="165828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716E0F0-6B9B-499E-A33C-7D5F7DD04FC8}"/>
              </a:ext>
            </a:extLst>
          </p:cNvPr>
          <p:cNvSpPr/>
          <p:nvPr/>
        </p:nvSpPr>
        <p:spPr>
          <a:xfrm>
            <a:off x="3465880" y="249866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7294D15-93F4-4237-BDCE-3CB6B9FC541F}"/>
              </a:ext>
            </a:extLst>
          </p:cNvPr>
          <p:cNvSpPr/>
          <p:nvPr/>
        </p:nvSpPr>
        <p:spPr>
          <a:xfrm>
            <a:off x="4362333" y="249866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6BEA30-7663-459B-8345-D8FAF1CB4E0A}"/>
              </a:ext>
            </a:extLst>
          </p:cNvPr>
          <p:cNvSpPr/>
          <p:nvPr/>
        </p:nvSpPr>
        <p:spPr>
          <a:xfrm>
            <a:off x="5258783" y="2498665"/>
            <a:ext cx="478971" cy="4789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A239E66-9A9F-4F22-87CB-39249DAA3007}"/>
              </a:ext>
            </a:extLst>
          </p:cNvPr>
          <p:cNvSpPr/>
          <p:nvPr/>
        </p:nvSpPr>
        <p:spPr>
          <a:xfrm>
            <a:off x="6155234" y="165828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14C41F1-A6C6-48B9-8C64-572F588BF110}"/>
              </a:ext>
            </a:extLst>
          </p:cNvPr>
          <p:cNvSpPr/>
          <p:nvPr/>
        </p:nvSpPr>
        <p:spPr>
          <a:xfrm>
            <a:off x="6155234" y="249866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FC874B4-AAE5-4568-B450-1B02CC24E2A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006241" y="2137261"/>
            <a:ext cx="0" cy="361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D3ECB2A-7FC0-4E1D-BE45-1542DA8CA2BA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1175582" y="2067117"/>
            <a:ext cx="562654" cy="5016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F79110D-0D3E-4904-BC4F-CD6F12028A41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1907577" y="2137261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E49E7DB-DFE4-4F39-8C1D-6C2F9135C513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2076918" y="2067116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3193832-055B-4FF5-BF1E-D9FA581F29D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808913" y="2137260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D3F57A2-BA7F-4C07-A43C-634020EDEE94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2978254" y="2067116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4793FB9D-DF51-4687-8A81-2FC6EBD50039}"/>
              </a:ext>
            </a:extLst>
          </p:cNvPr>
          <p:cNvCxnSpPr>
            <a:stCxn id="10" idx="4"/>
            <a:endCxn id="15" idx="4"/>
          </p:cNvCxnSpPr>
          <p:nvPr/>
        </p:nvCxnSpPr>
        <p:spPr>
          <a:xfrm rot="5400000" flipH="1" flipV="1">
            <a:off x="3704276" y="2082274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E4197267-D7CB-47C7-B4DB-551293C52397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3944852" y="1897774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ADDDE8C-FF94-481C-B06C-F3162BA3B66B}"/>
              </a:ext>
            </a:extLst>
          </p:cNvPr>
          <p:cNvCxnSpPr>
            <a:stCxn id="14" idx="7"/>
            <a:endCxn id="12" idx="3"/>
          </p:cNvCxnSpPr>
          <p:nvPr/>
        </p:nvCxnSpPr>
        <p:spPr>
          <a:xfrm flipV="1">
            <a:off x="3874707" y="2067115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2B64B40-E7EA-4C16-92DF-E201E39CD678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4601818" y="2137259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48A4727-C3F6-4CC6-A640-AE8842621104}"/>
              </a:ext>
            </a:extLst>
          </p:cNvPr>
          <p:cNvCxnSpPr>
            <a:stCxn id="15" idx="7"/>
            <a:endCxn id="13" idx="3"/>
          </p:cNvCxnSpPr>
          <p:nvPr/>
        </p:nvCxnSpPr>
        <p:spPr>
          <a:xfrm flipV="1">
            <a:off x="4771160" y="2067114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0B6C945F-E2B5-4BF5-9D20-69F190FEBCE9}"/>
              </a:ext>
            </a:extLst>
          </p:cNvPr>
          <p:cNvCxnSpPr>
            <a:cxnSpLocks/>
            <a:stCxn id="9" idx="4"/>
            <a:endCxn id="16" idx="4"/>
          </p:cNvCxnSpPr>
          <p:nvPr/>
        </p:nvCxnSpPr>
        <p:spPr>
          <a:xfrm rot="5400000" flipH="1" flipV="1">
            <a:off x="3702922" y="1182291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9C0150C-7564-4AC7-AB43-6A184FE664AA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5498269" y="2137258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F6FB870-E0AF-4B02-B417-10CDE9A4B837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5667610" y="2067113"/>
            <a:ext cx="557768" cy="5016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6CE30FF1-0D60-480F-B793-0204FA0BDEBB}"/>
              </a:ext>
            </a:extLst>
          </p:cNvPr>
          <p:cNvCxnSpPr>
            <a:cxnSpLocks/>
            <a:stCxn id="6" idx="1"/>
            <a:endCxn id="17" idx="0"/>
          </p:cNvCxnSpPr>
          <p:nvPr/>
        </p:nvCxnSpPr>
        <p:spPr>
          <a:xfrm rot="5400000" flipH="1" flipV="1">
            <a:off x="4031404" y="-634882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5245B3E6-3A10-46E6-871D-69DB7F28CA55}"/>
              </a:ext>
            </a:extLst>
          </p:cNvPr>
          <p:cNvCxnSpPr>
            <a:stCxn id="7" idx="0"/>
            <a:endCxn id="13" idx="0"/>
          </p:cNvCxnSpPr>
          <p:nvPr/>
        </p:nvCxnSpPr>
        <p:spPr>
          <a:xfrm rot="5400000" flipH="1" flipV="1">
            <a:off x="4153591" y="313611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3F229121-5D56-4DB3-83F2-11F097F13B37}"/>
              </a:ext>
            </a:extLst>
          </p:cNvPr>
          <p:cNvCxnSpPr>
            <a:cxnSpLocks/>
            <a:stCxn id="8" idx="3"/>
            <a:endCxn id="18" idx="4"/>
          </p:cNvCxnSpPr>
          <p:nvPr/>
        </p:nvCxnSpPr>
        <p:spPr>
          <a:xfrm rot="16200000" flipH="1">
            <a:off x="3580739" y="163653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2ADF34D-6367-4490-A2C3-0E2DDF07E2D8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6394720" y="2137257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576B08-AEB8-4D53-B415-55A2A4C3C016}"/>
              </a:ext>
            </a:extLst>
          </p:cNvPr>
          <p:cNvSpPr txBox="1"/>
          <p:nvPr/>
        </p:nvSpPr>
        <p:spPr>
          <a:xfrm>
            <a:off x="1864286" y="473313"/>
            <a:ext cx="58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Physical coupling of a new figure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A3D27C77-9F8C-45DD-B6D6-1AF51173D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170" y="1535175"/>
            <a:ext cx="31117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{'b': 'm', 'c': 'l', 'a': 'c', 'd': 'n', 'e': 'b', 'f': 'a'}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3873CB-33D2-4F0C-8EE2-D4D17DDB8458}"/>
              </a:ext>
            </a:extLst>
          </p:cNvPr>
          <p:cNvSpPr txBox="1"/>
          <p:nvPr/>
        </p:nvSpPr>
        <p:spPr>
          <a:xfrm>
            <a:off x="6717436" y="1596730"/>
            <a:ext cx="3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63E7E9-C838-4D63-95B7-F9C9A6993021}"/>
              </a:ext>
            </a:extLst>
          </p:cNvPr>
          <p:cNvSpPr txBox="1"/>
          <p:nvPr/>
        </p:nvSpPr>
        <p:spPr>
          <a:xfrm>
            <a:off x="4975654" y="2754766"/>
            <a:ext cx="28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EC136E-1078-4015-958F-87508FF736AD}"/>
              </a:ext>
            </a:extLst>
          </p:cNvPr>
          <p:cNvSpPr txBox="1"/>
          <p:nvPr/>
        </p:nvSpPr>
        <p:spPr>
          <a:xfrm>
            <a:off x="1419393" y="1501263"/>
            <a:ext cx="38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8F81D3-51DA-49DC-8F89-E585C27458A7}"/>
              </a:ext>
            </a:extLst>
          </p:cNvPr>
          <p:cNvSpPr txBox="1"/>
          <p:nvPr/>
        </p:nvSpPr>
        <p:spPr>
          <a:xfrm>
            <a:off x="6680405" y="2845881"/>
            <a:ext cx="283129" cy="36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884A42-13B3-4089-BD54-D5D43E987931}"/>
              </a:ext>
            </a:extLst>
          </p:cNvPr>
          <p:cNvSpPr txBox="1"/>
          <p:nvPr/>
        </p:nvSpPr>
        <p:spPr>
          <a:xfrm>
            <a:off x="509193" y="2608302"/>
            <a:ext cx="2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F5EE-0E11-4F18-B16D-6F3A6436D911}"/>
              </a:ext>
            </a:extLst>
          </p:cNvPr>
          <p:cNvSpPr txBox="1"/>
          <p:nvPr/>
        </p:nvSpPr>
        <p:spPr>
          <a:xfrm>
            <a:off x="436605" y="1501263"/>
            <a:ext cx="21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31BFCC-54BD-41CD-9F04-A748BB0EBDA0}"/>
              </a:ext>
            </a:extLst>
          </p:cNvPr>
          <p:cNvSpPr txBox="1"/>
          <p:nvPr/>
        </p:nvSpPr>
        <p:spPr>
          <a:xfrm>
            <a:off x="1070919" y="4687330"/>
            <a:ext cx="3220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T2 d a</a:t>
            </a:r>
          </a:p>
          <a:p>
            <a:r>
              <a:rPr lang="en-CA" dirty="0"/>
              <a:t>T2 </a:t>
            </a:r>
            <a:r>
              <a:rPr lang="en-CA" dirty="0" err="1"/>
              <a:t>ba</a:t>
            </a:r>
            <a:endParaRPr lang="en-CA" dirty="0"/>
          </a:p>
          <a:p>
            <a:r>
              <a:rPr lang="en-CA" dirty="0"/>
              <a:t>T2 fa</a:t>
            </a:r>
          </a:p>
          <a:p>
            <a:r>
              <a:rPr lang="en-CA" dirty="0"/>
              <a:t>T1 x</a:t>
            </a:r>
          </a:p>
          <a:p>
            <a:r>
              <a:rPr lang="en-CA" dirty="0"/>
              <a:t>T2 ca</a:t>
            </a:r>
          </a:p>
          <a:p>
            <a:r>
              <a:rPr lang="en-CA" dirty="0"/>
              <a:t>T1 e</a:t>
            </a:r>
          </a:p>
          <a:p>
            <a:r>
              <a:rPr lang="en-CA" dirty="0"/>
              <a:t>T2 </a:t>
            </a:r>
            <a:r>
              <a:rPr lang="en-CA" dirty="0" err="1"/>
              <a:t>ea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81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F146C92E-63B0-41D7-B9E9-FF51F1ADD75C}"/>
              </a:ext>
            </a:extLst>
          </p:cNvPr>
          <p:cNvSpPr/>
          <p:nvPr/>
        </p:nvSpPr>
        <p:spPr>
          <a:xfrm>
            <a:off x="330150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9403AD9-6C98-49E3-A810-81A1FC0B3024}"/>
              </a:ext>
            </a:extLst>
          </p:cNvPr>
          <p:cNvSpPr/>
          <p:nvPr/>
        </p:nvSpPr>
        <p:spPr>
          <a:xfrm>
            <a:off x="1231487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4DE48B5-26E8-499F-9710-16D90E39C91E}"/>
              </a:ext>
            </a:extLst>
          </p:cNvPr>
          <p:cNvSpPr/>
          <p:nvPr/>
        </p:nvSpPr>
        <p:spPr>
          <a:xfrm>
            <a:off x="2132824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7EC2B1B-9B31-4108-8169-A4EF510E28C0}"/>
              </a:ext>
            </a:extLst>
          </p:cNvPr>
          <p:cNvSpPr/>
          <p:nvPr/>
        </p:nvSpPr>
        <p:spPr>
          <a:xfrm>
            <a:off x="330150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F07989F-8170-4D8C-8DD0-9EE434F991E7}"/>
              </a:ext>
            </a:extLst>
          </p:cNvPr>
          <p:cNvSpPr/>
          <p:nvPr/>
        </p:nvSpPr>
        <p:spPr>
          <a:xfrm>
            <a:off x="1231486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1B79FCA-EDA8-4EBE-85FA-F5B1DB9017EB}"/>
              </a:ext>
            </a:extLst>
          </p:cNvPr>
          <p:cNvSpPr/>
          <p:nvPr/>
        </p:nvSpPr>
        <p:spPr>
          <a:xfrm>
            <a:off x="2132822" y="319169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B13F645-5490-4724-A004-84CC63B5A567}"/>
              </a:ext>
            </a:extLst>
          </p:cNvPr>
          <p:cNvSpPr/>
          <p:nvPr/>
        </p:nvSpPr>
        <p:spPr>
          <a:xfrm>
            <a:off x="3029276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652E76D-1DA3-4267-95DF-FB17E85D1C38}"/>
              </a:ext>
            </a:extLst>
          </p:cNvPr>
          <p:cNvSpPr/>
          <p:nvPr/>
        </p:nvSpPr>
        <p:spPr>
          <a:xfrm>
            <a:off x="3925727" y="234913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9DF13A4-3217-495B-BF8C-5D0A36835AC4}"/>
              </a:ext>
            </a:extLst>
          </p:cNvPr>
          <p:cNvSpPr/>
          <p:nvPr/>
        </p:nvSpPr>
        <p:spPr>
          <a:xfrm>
            <a:off x="4822178" y="234913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C0BF59D-B258-4696-BD10-1A5222E0E5BE}"/>
              </a:ext>
            </a:extLst>
          </p:cNvPr>
          <p:cNvSpPr/>
          <p:nvPr/>
        </p:nvSpPr>
        <p:spPr>
          <a:xfrm>
            <a:off x="3029275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BA4A172D-99E1-4FC8-9C69-91836872F36C}"/>
              </a:ext>
            </a:extLst>
          </p:cNvPr>
          <p:cNvSpPr/>
          <p:nvPr/>
        </p:nvSpPr>
        <p:spPr>
          <a:xfrm>
            <a:off x="3925728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0FF467E-7D27-4636-9CC5-64440B840252}"/>
              </a:ext>
            </a:extLst>
          </p:cNvPr>
          <p:cNvSpPr/>
          <p:nvPr/>
        </p:nvSpPr>
        <p:spPr>
          <a:xfrm>
            <a:off x="4822178" y="318951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FD9C28A-9338-438A-9F8D-7FC3BEB8C43C}"/>
              </a:ext>
            </a:extLst>
          </p:cNvPr>
          <p:cNvSpPr/>
          <p:nvPr/>
        </p:nvSpPr>
        <p:spPr>
          <a:xfrm>
            <a:off x="5718629" y="234913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449D8FB-A49C-47AF-BA85-9CE17BBA2BF8}"/>
              </a:ext>
            </a:extLst>
          </p:cNvPr>
          <p:cNvSpPr/>
          <p:nvPr/>
        </p:nvSpPr>
        <p:spPr>
          <a:xfrm>
            <a:off x="5718629" y="318951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E4C8666-D4E3-4820-8A15-C3633620CB1D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69636" y="2828109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2873C7E-0D70-4051-AD83-35FCD699312F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38977" y="2757965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23E7855-2C54-417A-A87D-E0033FE8723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470972" y="2828109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9BA288-4D36-4174-858A-1AF93EBF7BF1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640313" y="2757964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C876130-786A-4B13-B032-D43D2A9EBF1F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372308" y="2828108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C610A-FA43-4935-A404-E8F52DB6C93C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541649" y="2757964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94002233-CD1A-4715-91A9-F6B4CB395331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267671" y="2773122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E461242-D4AB-4370-AAF1-9EF85E3772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508247" y="2588622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9473D7C-09B0-4C8F-A909-6EDE4E3E648C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438102" y="2757963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CFD1457-7B94-4DBA-9289-232F770058DF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165213" y="2828107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6EEB256-A69E-47D9-A7A5-91EB5693CB87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334555" y="2757962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09D91200-C324-4451-B730-96E23BE5985A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266317" y="1873139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28FE0A7-89F9-4F74-91C0-B86B76C03F42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5061664" y="2828106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49A87E-2A46-43AA-B660-41CD707BE6E7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231005" y="2757961"/>
            <a:ext cx="557768" cy="5016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7C14BC1E-334F-4B2C-8D89-A7CED75267CB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594799" y="55966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0F5398E-78FD-43A9-9932-749A1BFBA1E7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716986" y="1004459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06365774-8AA1-47EE-B74C-0578553236EA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144134" y="854501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DEA1908-9A5E-4DDF-A87A-6471CC05A045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958115" y="2828105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5721ED-F0AC-49E7-9E6A-903959F0B456}"/>
              </a:ext>
            </a:extLst>
          </p:cNvPr>
          <p:cNvSpPr txBox="1"/>
          <p:nvPr/>
        </p:nvSpPr>
        <p:spPr>
          <a:xfrm>
            <a:off x="1470972" y="731520"/>
            <a:ext cx="58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Physical coupling of a new figure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9A89F-1CDC-42C4-AD70-CF049E4B4551}"/>
              </a:ext>
            </a:extLst>
          </p:cNvPr>
          <p:cNvSpPr txBox="1"/>
          <p:nvPr/>
        </p:nvSpPr>
        <p:spPr>
          <a:xfrm>
            <a:off x="1004189" y="2111979"/>
            <a:ext cx="41748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E52C71-5976-4740-9499-3414D1F14AF1}"/>
              </a:ext>
            </a:extLst>
          </p:cNvPr>
          <p:cNvSpPr/>
          <p:nvPr/>
        </p:nvSpPr>
        <p:spPr>
          <a:xfrm>
            <a:off x="6128412" y="2048829"/>
            <a:ext cx="336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c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0E399103-7BA0-47A7-8C00-2AABD68DDF88}"/>
              </a:ext>
            </a:extLst>
          </p:cNvPr>
          <p:cNvSpPr/>
          <p:nvPr/>
        </p:nvSpPr>
        <p:spPr>
          <a:xfrm>
            <a:off x="62151" y="3453500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A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21B2ED6-6DC2-40E8-9D00-A0B320D0DF45}"/>
              </a:ext>
            </a:extLst>
          </p:cNvPr>
          <p:cNvSpPr/>
          <p:nvPr/>
        </p:nvSpPr>
        <p:spPr>
          <a:xfrm>
            <a:off x="5183966" y="3453500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E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C9FAE444-BBBD-49AC-A019-98A2728247D3}"/>
              </a:ext>
            </a:extLst>
          </p:cNvPr>
          <p:cNvSpPr/>
          <p:nvPr/>
        </p:nvSpPr>
        <p:spPr>
          <a:xfrm>
            <a:off x="6163136" y="3008808"/>
            <a:ext cx="40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2F8E0-FC4C-45AF-8606-D79654AB858E}"/>
              </a:ext>
            </a:extLst>
          </p:cNvPr>
          <p:cNvSpPr txBox="1"/>
          <p:nvPr/>
        </p:nvSpPr>
        <p:spPr>
          <a:xfrm>
            <a:off x="1004189" y="4572000"/>
            <a:ext cx="1792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T2 d b</a:t>
            </a:r>
          </a:p>
          <a:p>
            <a:r>
              <a:rPr lang="en-CA" dirty="0"/>
              <a:t>T2 b c</a:t>
            </a:r>
          </a:p>
          <a:p>
            <a:r>
              <a:rPr lang="en-CA" dirty="0"/>
              <a:t>T2 c a</a:t>
            </a:r>
          </a:p>
          <a:p>
            <a:r>
              <a:rPr lang="en-CA" dirty="0"/>
              <a:t>T3 b d c</a:t>
            </a:r>
          </a:p>
          <a:p>
            <a:r>
              <a:rPr lang="en-CA" dirty="0"/>
              <a:t>T2 a b </a:t>
            </a:r>
          </a:p>
          <a:p>
            <a:r>
              <a:rPr lang="en-CA" dirty="0"/>
              <a:t>T3 a c d</a:t>
            </a:r>
          </a:p>
          <a:p>
            <a:r>
              <a:rPr lang="en-CA" dirty="0"/>
              <a:t>T2 b a</a:t>
            </a:r>
          </a:p>
          <a:p>
            <a:r>
              <a:rPr lang="en-CA" dirty="0"/>
              <a:t>T3 b d c</a:t>
            </a:r>
          </a:p>
          <a:p>
            <a:r>
              <a:rPr lang="en-CA" dirty="0"/>
              <a:t>T2 a d</a:t>
            </a:r>
          </a:p>
          <a:p>
            <a:r>
              <a:rPr lang="en-CA" dirty="0"/>
              <a:t>T2 d b</a:t>
            </a:r>
          </a:p>
          <a:p>
            <a:r>
              <a:rPr lang="en-CA"/>
              <a:t>T2 c </a:t>
            </a:r>
            <a:r>
              <a:rPr lang="en-CA" dirty="0"/>
              <a:t>a</a:t>
            </a:r>
          </a:p>
          <a:p>
            <a:endParaRPr lang="en-C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87B103-8287-4DF6-9128-46815FD8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070" y="4296019"/>
            <a:ext cx="227801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d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b c\n',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c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't3 b d c\n', 't2 a b\n', 't3 a c d\n', 't2 b a\n', 't3 b d c\n', 't2 a d\n',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d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c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A241-4FCC-443E-B36C-8ED23B5F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mode: </a:t>
            </a:r>
            <a:r>
              <a:rPr lang="en-CA" dirty="0" err="1"/>
              <a:t>CTGExperiment</a:t>
            </a: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A5D2F-88D1-487A-BE93-56446E6D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mode starts with reading gates to IOCLASS, that manipulates the input state by inserting not gates to match </a:t>
            </a:r>
            <a:r>
              <a:rPr lang="en-CA" dirty="0" err="1"/>
              <a:t>kMap</a:t>
            </a:r>
            <a:r>
              <a:rPr lang="en-CA" dirty="0"/>
              <a:t>.</a:t>
            </a:r>
          </a:p>
          <a:p>
            <a:r>
              <a:rPr lang="en-CA" dirty="0"/>
              <a:t>The constant inputs get substituted with respective values</a:t>
            </a:r>
          </a:p>
          <a:p>
            <a:r>
              <a:rPr lang="en-CA" dirty="0"/>
              <a:t>Similar way garbage outputs are treated</a:t>
            </a:r>
          </a:p>
          <a:p>
            <a:r>
              <a:rPr lang="en-CA" dirty="0" err="1"/>
              <a:t>Ctg</a:t>
            </a:r>
            <a:r>
              <a:rPr lang="en-CA" dirty="0"/>
              <a:t> gets created, size is set</a:t>
            </a:r>
          </a:p>
        </p:txBody>
      </p:sp>
    </p:spTree>
    <p:extLst>
      <p:ext uri="{BB962C8B-B14F-4D97-AF65-F5344CB8AC3E}">
        <p14:creationId xmlns:p14="http://schemas.microsoft.com/office/powerpoint/2010/main" val="24874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B7D0-F22C-48AF-9610-7197E7AA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35AB4-6C32-4F5D-8E3C-2C066A8D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with </a:t>
            </a:r>
            <a:r>
              <a:rPr lang="en-CA" dirty="0" err="1"/>
              <a:t>ctg</a:t>
            </a:r>
            <a:r>
              <a:rPr lang="en-CA" dirty="0"/>
              <a:t> layout that maps a-a, b-b, c-c..</a:t>
            </a:r>
          </a:p>
          <a:p>
            <a:r>
              <a:rPr lang="en-CA" dirty="0"/>
              <a:t>Compiles circuit “as-is” under constraints imposed by real quantum computer. Does not run it, gets the number of circuits. Those numbers may easily vary by hundreds among different runs (668 772)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5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49670-4C5E-42CE-B7F6-6D3EE13F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9E022-8354-4663-BFCF-D15D07C9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Fixes the constraints violations by naively surrounding each impossible direct connection with swaps to bring qubits that are supposed to interact to be direct neighbors and back</a:t>
            </a:r>
          </a:p>
          <a:p>
            <a:r>
              <a:rPr lang="en-CA" dirty="0"/>
              <a:t>Generates IBMQ layout to guide which logical qubits should be mapped onto which physical qubits</a:t>
            </a:r>
          </a:p>
          <a:p>
            <a:r>
              <a:rPr lang="en-CA" dirty="0"/>
              <a:t>Compiles it same way as described before to see IBMQ cost, ~2300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2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F12AB-8105-43B7-B953-73EAE1D0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EC9BA-4C80-4F6A-81D6-4BA0330A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Smart depth first traversal and selection of optimal gate</a:t>
            </a:r>
          </a:p>
        </p:txBody>
      </p:sp>
    </p:spTree>
    <p:extLst>
      <p:ext uri="{BB962C8B-B14F-4D97-AF65-F5344CB8AC3E}">
        <p14:creationId xmlns:p14="http://schemas.microsoft.com/office/powerpoint/2010/main" val="37982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0462F-DF83-4C4E-9EF7-924C2FB3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Finds better fitting layout by:</a:t>
            </a:r>
            <a:br>
              <a:rPr lang="en-CA" dirty="0"/>
            </a:b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BD480-96D5-4FA7-8BE5-48004C3B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Sorting qubits, finding the most used one across the fixed circuit</a:t>
            </a:r>
          </a:p>
          <a:p>
            <a:r>
              <a:rPr lang="en-CA" dirty="0"/>
              <a:t>Placing the most used logical qubit to most connected physical qubit </a:t>
            </a:r>
          </a:p>
          <a:p>
            <a:r>
              <a:rPr lang="en-CA" dirty="0"/>
              <a:t>Adds all the children of recently mapped physical qubit to a list of candidates</a:t>
            </a:r>
          </a:p>
          <a:p>
            <a:r>
              <a:rPr lang="en-CA" dirty="0"/>
              <a:t>Placing the next logical qubits (in order of decrease of use) following the rule</a:t>
            </a:r>
          </a:p>
          <a:p>
            <a:pPr lvl="1"/>
            <a:r>
              <a:rPr lang="en-CA" dirty="0"/>
              <a:t>For each candidate</a:t>
            </a:r>
          </a:p>
          <a:p>
            <a:pPr lvl="1"/>
            <a:r>
              <a:rPr lang="en-CA" dirty="0"/>
              <a:t>Sum costs over all pairs of logical/physical qubits that were already placed</a:t>
            </a:r>
          </a:p>
          <a:p>
            <a:pPr lvl="1"/>
            <a:r>
              <a:rPr lang="en-CA" dirty="0"/>
              <a:t>Where cost is defined as distance  (depth first traversal) in physical coupling </a:t>
            </a:r>
          </a:p>
          <a:p>
            <a:pPr lvl="1"/>
            <a:r>
              <a:rPr lang="en-CA" dirty="0"/>
              <a:t>between the candidate and the placed qubits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 times the number of times the connection is represented in weights of the </a:t>
            </a:r>
            <a:r>
              <a:rPr lang="en-CA" dirty="0" err="1"/>
              <a:t>ctg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Is minimal</a:t>
            </a:r>
          </a:p>
        </p:txBody>
      </p:sp>
    </p:spTree>
    <p:extLst>
      <p:ext uri="{BB962C8B-B14F-4D97-AF65-F5344CB8AC3E}">
        <p14:creationId xmlns:p14="http://schemas.microsoft.com/office/powerpoint/2010/main" val="320616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A92F7F-2D50-4DBA-9BBF-C9565102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CA" dirty="0"/>
              <a:t>Say we placed a and b already, have to place c </a:t>
            </a:r>
          </a:p>
          <a:p>
            <a:pPr marL="457200" lvl="1" indent="0">
              <a:buNone/>
            </a:pPr>
            <a:r>
              <a:rPr lang="en-CA" dirty="0"/>
              <a:t>We have to select if it is going to be next to a or next to b by selecting min between: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candidateCloseTob,b</a:t>
            </a:r>
            <a:r>
              <a:rPr lang="en-CA" sz="1800" dirty="0"/>
              <a:t>)*weight(B,C)</a:t>
            </a:r>
          </a:p>
          <a:p>
            <a:pPr lvl="1"/>
            <a:r>
              <a:rPr lang="en-CA" dirty="0"/>
              <a:t>Or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candidateCloseToa,b</a:t>
            </a:r>
            <a:r>
              <a:rPr lang="en-CA" sz="1800" dirty="0"/>
              <a:t>)*weight(B,C)</a:t>
            </a:r>
          </a:p>
          <a:p>
            <a:pPr marL="914400" lvl="2" indent="0">
              <a:buNone/>
            </a:pPr>
            <a:endParaRPr lang="en-CA" sz="1800" dirty="0"/>
          </a:p>
          <a:p>
            <a:r>
              <a:rPr lang="en-CA" dirty="0"/>
              <a:t>Cost = </a:t>
            </a:r>
            <a:r>
              <a:rPr lang="en-CA" dirty="0" err="1"/>
              <a:t>weightsInCTG</a:t>
            </a:r>
            <a:r>
              <a:rPr lang="en-CA" dirty="0"/>
              <a:t>*physical distance</a:t>
            </a:r>
          </a:p>
          <a:p>
            <a:pPr lvl="1"/>
            <a:r>
              <a:rPr lang="en-CA" dirty="0" err="1"/>
              <a:t>Minimizng</a:t>
            </a:r>
            <a:r>
              <a:rPr lang="en-CA" dirty="0"/>
              <a:t> by looking at logical to all placed </a:t>
            </a:r>
            <a:r>
              <a:rPr lang="en-CA" dirty="0" err="1"/>
              <a:t>logicals</a:t>
            </a:r>
            <a:r>
              <a:rPr lang="en-CA" dirty="0"/>
              <a:t> and physical distance</a:t>
            </a:r>
          </a:p>
          <a:p>
            <a:pPr lvl="1"/>
            <a:r>
              <a:rPr lang="en-CA" dirty="0"/>
              <a:t>Since we explore sorted qubits and candidates are closest children, we should be ok</a:t>
            </a:r>
          </a:p>
          <a:p>
            <a:pPr marL="914400" lvl="2" indent="0">
              <a:buNone/>
            </a:pPr>
            <a:endParaRPr lang="en-CA" sz="1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4A6F98A-9C54-4B7C-9FF9-B050BEAD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 again:</a:t>
            </a:r>
          </a:p>
        </p:txBody>
      </p:sp>
    </p:spTree>
    <p:extLst>
      <p:ext uri="{BB962C8B-B14F-4D97-AF65-F5344CB8AC3E}">
        <p14:creationId xmlns:p14="http://schemas.microsoft.com/office/powerpoint/2010/main" val="21517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2A8ED-6DF3-4E50-A82D-362207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10C41-20E5-45DF-B60E-A7EE30BD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Doing that, we could design new </a:t>
            </a:r>
            <a:r>
              <a:rPr lang="en-CA" dirty="0" err="1"/>
              <a:t>ctg</a:t>
            </a:r>
            <a:r>
              <a:rPr lang="en-CA" dirty="0"/>
              <a:t> layout, more sophisticated than one we had a-a, b-b, c-c ..</a:t>
            </a:r>
          </a:p>
          <a:p>
            <a:r>
              <a:rPr lang="en-CA" dirty="0"/>
              <a:t>Read out gates anew, substitute with corresponding layout letters</a:t>
            </a:r>
          </a:p>
          <a:p>
            <a:r>
              <a:rPr lang="en-CA" dirty="0"/>
              <a:t>Fix constraint violations there</a:t>
            </a:r>
          </a:p>
          <a:p>
            <a:r>
              <a:rPr lang="en-CA" dirty="0"/>
              <a:t>Run everything again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79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F146C92E-63B0-41D7-B9E9-FF51F1ADD75C}"/>
              </a:ext>
            </a:extLst>
          </p:cNvPr>
          <p:cNvSpPr/>
          <p:nvPr/>
        </p:nvSpPr>
        <p:spPr>
          <a:xfrm>
            <a:off x="330150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9403AD9-6C98-49E3-A810-81A1FC0B3024}"/>
              </a:ext>
            </a:extLst>
          </p:cNvPr>
          <p:cNvSpPr/>
          <p:nvPr/>
        </p:nvSpPr>
        <p:spPr>
          <a:xfrm>
            <a:off x="1231487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4DE48B5-26E8-499F-9710-16D90E39C91E}"/>
              </a:ext>
            </a:extLst>
          </p:cNvPr>
          <p:cNvSpPr/>
          <p:nvPr/>
        </p:nvSpPr>
        <p:spPr>
          <a:xfrm>
            <a:off x="2132824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7EC2B1B-9B31-4108-8169-A4EF510E28C0}"/>
              </a:ext>
            </a:extLst>
          </p:cNvPr>
          <p:cNvSpPr/>
          <p:nvPr/>
        </p:nvSpPr>
        <p:spPr>
          <a:xfrm>
            <a:off x="330150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F07989F-8170-4D8C-8DD0-9EE434F991E7}"/>
              </a:ext>
            </a:extLst>
          </p:cNvPr>
          <p:cNvSpPr/>
          <p:nvPr/>
        </p:nvSpPr>
        <p:spPr>
          <a:xfrm>
            <a:off x="1231486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1B79FCA-EDA8-4EBE-85FA-F5B1DB9017EB}"/>
              </a:ext>
            </a:extLst>
          </p:cNvPr>
          <p:cNvSpPr/>
          <p:nvPr/>
        </p:nvSpPr>
        <p:spPr>
          <a:xfrm>
            <a:off x="2132822" y="319169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B13F645-5490-4724-A004-84CC63B5A567}"/>
              </a:ext>
            </a:extLst>
          </p:cNvPr>
          <p:cNvSpPr/>
          <p:nvPr/>
        </p:nvSpPr>
        <p:spPr>
          <a:xfrm>
            <a:off x="3029276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652E76D-1DA3-4267-95DF-FB17E85D1C38}"/>
              </a:ext>
            </a:extLst>
          </p:cNvPr>
          <p:cNvSpPr/>
          <p:nvPr/>
        </p:nvSpPr>
        <p:spPr>
          <a:xfrm>
            <a:off x="3925727" y="234913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9DF13A4-3217-495B-BF8C-5D0A36835AC4}"/>
              </a:ext>
            </a:extLst>
          </p:cNvPr>
          <p:cNvSpPr/>
          <p:nvPr/>
        </p:nvSpPr>
        <p:spPr>
          <a:xfrm>
            <a:off x="4822178" y="234913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C0BF59D-B258-4696-BD10-1A5222E0E5BE}"/>
              </a:ext>
            </a:extLst>
          </p:cNvPr>
          <p:cNvSpPr/>
          <p:nvPr/>
        </p:nvSpPr>
        <p:spPr>
          <a:xfrm>
            <a:off x="3029275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BA4A172D-99E1-4FC8-9C69-91836872F36C}"/>
              </a:ext>
            </a:extLst>
          </p:cNvPr>
          <p:cNvSpPr/>
          <p:nvPr/>
        </p:nvSpPr>
        <p:spPr>
          <a:xfrm>
            <a:off x="3925728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0FF467E-7D27-4636-9CC5-64440B840252}"/>
              </a:ext>
            </a:extLst>
          </p:cNvPr>
          <p:cNvSpPr/>
          <p:nvPr/>
        </p:nvSpPr>
        <p:spPr>
          <a:xfrm>
            <a:off x="4822178" y="318951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FD9C28A-9338-438A-9F8D-7FC3BEB8C43C}"/>
              </a:ext>
            </a:extLst>
          </p:cNvPr>
          <p:cNvSpPr/>
          <p:nvPr/>
        </p:nvSpPr>
        <p:spPr>
          <a:xfrm>
            <a:off x="5718629" y="234913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449D8FB-A49C-47AF-BA85-9CE17BBA2BF8}"/>
              </a:ext>
            </a:extLst>
          </p:cNvPr>
          <p:cNvSpPr/>
          <p:nvPr/>
        </p:nvSpPr>
        <p:spPr>
          <a:xfrm>
            <a:off x="5718629" y="318951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E4C8666-D4E3-4820-8A15-C3633620CB1D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69636" y="2828109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2873C7E-0D70-4051-AD83-35FCD699312F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38977" y="2757965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23E7855-2C54-417A-A87D-E0033FE8723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470972" y="2828109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9BA288-4D36-4174-858A-1AF93EBF7BF1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640313" y="2757964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C876130-786A-4B13-B032-D43D2A9EBF1F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372308" y="2828108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C610A-FA43-4935-A404-E8F52DB6C93C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541649" y="2757964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94002233-CD1A-4715-91A9-F6B4CB395331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267671" y="2773122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E461242-D4AB-4370-AAF1-9EF85E3772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508247" y="2588622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9473D7C-09B0-4C8F-A909-6EDE4E3E648C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438102" y="2757963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CFD1457-7B94-4DBA-9289-232F770058DF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165213" y="2828107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6EEB256-A69E-47D9-A7A5-91EB5693CB87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334555" y="2757962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09D91200-C324-4451-B730-96E23BE5985A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266317" y="1873139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28FE0A7-89F9-4F74-91C0-B86B76C03F42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5061664" y="2828106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49A87E-2A46-43AA-B660-41CD707BE6E7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231005" y="2757961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7C14BC1E-334F-4B2C-8D89-A7CED75267CB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594799" y="55966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0F5398E-78FD-43A9-9932-749A1BFBA1E7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716986" y="1004459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06365774-8AA1-47EE-B74C-0578553236EA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144134" y="854501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DEA1908-9A5E-4DDF-A87A-6471CC05A045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958115" y="2828105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5721ED-F0AC-49E7-9E6A-903959F0B456}"/>
              </a:ext>
            </a:extLst>
          </p:cNvPr>
          <p:cNvSpPr txBox="1"/>
          <p:nvPr/>
        </p:nvSpPr>
        <p:spPr>
          <a:xfrm>
            <a:off x="1470972" y="731520"/>
            <a:ext cx="58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Physical coupling of a new figure</a:t>
            </a:r>
          </a:p>
        </p:txBody>
      </p:sp>
    </p:spTree>
    <p:extLst>
      <p:ext uri="{BB962C8B-B14F-4D97-AF65-F5344CB8AC3E}">
        <p14:creationId xmlns:p14="http://schemas.microsoft.com/office/powerpoint/2010/main" val="1954647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1204</Words>
  <Application>Microsoft Office PowerPoint</Application>
  <PresentationFormat>Широкоэкранный</PresentationFormat>
  <Paragraphs>201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Тема Office</vt:lpstr>
      <vt:lpstr>There are two modes available</vt:lpstr>
      <vt:lpstr>Second mode: CTGExperiment</vt:lpstr>
      <vt:lpstr>Preparation:</vt:lpstr>
      <vt:lpstr>Презентация PowerPoint</vt:lpstr>
      <vt:lpstr>Презентация PowerPoint</vt:lpstr>
      <vt:lpstr>Finds better fitting layout by: </vt:lpstr>
      <vt:lpstr>Once again:</vt:lpstr>
      <vt:lpstr>Iterations</vt:lpstr>
      <vt:lpstr>Презентация PowerPoint</vt:lpstr>
      <vt:lpstr>Презентация PowerPoint</vt:lpstr>
      <vt:lpstr>Презентация PowerPoint</vt:lpstr>
      <vt:lpstr>Презентация PowerPoint</vt:lpstr>
      <vt:lpstr>Analysis</vt:lpstr>
      <vt:lpstr>Questions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Georgiy Krylov</dc:creator>
  <cp:lastModifiedBy>Georgiy Krylov</cp:lastModifiedBy>
  <cp:revision>30</cp:revision>
  <dcterms:created xsi:type="dcterms:W3CDTF">2019-02-14T01:27:04Z</dcterms:created>
  <dcterms:modified xsi:type="dcterms:W3CDTF">2019-02-16T20:09:06Z</dcterms:modified>
</cp:coreProperties>
</file>