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8" r:id="rId2"/>
  </p:sldMasterIdLst>
  <p:notesMasterIdLst>
    <p:notesMasterId r:id="rId17"/>
  </p:notesMasterIdLst>
  <p:sldIdLst>
    <p:sldId id="256" r:id="rId3"/>
    <p:sldId id="257" r:id="rId4"/>
    <p:sldId id="259" r:id="rId5"/>
    <p:sldId id="263" r:id="rId6"/>
    <p:sldId id="297" r:id="rId7"/>
    <p:sldId id="295" r:id="rId8"/>
    <p:sldId id="301" r:id="rId9"/>
    <p:sldId id="260" r:id="rId10"/>
    <p:sldId id="299" r:id="rId11"/>
    <p:sldId id="304" r:id="rId12"/>
    <p:sldId id="303" r:id="rId13"/>
    <p:sldId id="305" r:id="rId14"/>
    <p:sldId id="300" r:id="rId15"/>
    <p:sldId id="25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760">
          <p15:clr>
            <a:srgbClr val="9AA0A6"/>
          </p15:clr>
        </p15:guide>
        <p15:guide id="2" pos="421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58" y="197"/>
      </p:cViewPr>
      <p:guideLst>
        <p:guide pos="5760"/>
        <p:guide pos="4215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e4b937d3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e4b937d3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ef6e01a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ef6e01a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50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ef6e01a56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ef6e01a56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ef6e01a56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ef6e01a56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291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ef6e01a56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ef6e01a56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513634" y="-20175"/>
            <a:ext cx="4670716" cy="5190575"/>
          </a:xfrm>
          <a:custGeom>
            <a:avLst/>
            <a:gdLst/>
            <a:ahLst/>
            <a:cxnLst/>
            <a:rect l="l" t="t" r="r" b="b"/>
            <a:pathLst>
              <a:path w="163786" h="207623" extrusionOk="0">
                <a:moveTo>
                  <a:pt x="0" y="0"/>
                </a:moveTo>
                <a:lnTo>
                  <a:pt x="26895" y="207623"/>
                </a:lnTo>
                <a:lnTo>
                  <a:pt x="163786" y="207623"/>
                </a:lnTo>
                <a:lnTo>
                  <a:pt x="163786" y="53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63802" y="1290175"/>
            <a:ext cx="36396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 Sans ExtraBold"/>
              <a:buNone/>
              <a:defRPr sz="3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1302" y="27576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None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5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6185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903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bg>
      <p:bgRef idx="1001">
        <a:schemeClr val="bg1"/>
      </p:bgRef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909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377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74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1_Title only">
    <p:bg>
      <p:bgPr>
        <a:solidFill>
          <a:srgbClr val="F2F2F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12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779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41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9270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805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999400" y="3305175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5611575" y="3305175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690650" y="1925050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312350" y="1925050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6980125" y="1925050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-6586" y="-40475"/>
            <a:ext cx="9180576" cy="1384272"/>
            <a:chOff x="0" y="-40481"/>
            <a:chExt cx="9144000" cy="1384272"/>
          </a:xfrm>
        </p:grpSpPr>
        <p:sp>
          <p:nvSpPr>
            <p:cNvPr id="19" name="Google Shape;19;p3"/>
            <p:cNvSpPr/>
            <p:nvPr/>
          </p:nvSpPr>
          <p:spPr>
            <a:xfrm rot="10800000">
              <a:off x="1200" y="799890"/>
              <a:ext cx="9142800" cy="5439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-40481"/>
              <a:ext cx="9144000" cy="85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967738" y="267115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52088" y="234055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2"/>
          </p:nvPr>
        </p:nvSpPr>
        <p:spPr>
          <a:xfrm>
            <a:off x="3589500" y="267115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 idx="3"/>
          </p:nvPr>
        </p:nvSpPr>
        <p:spPr>
          <a:xfrm>
            <a:off x="3773838" y="234055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4"/>
          </p:nvPr>
        </p:nvSpPr>
        <p:spPr>
          <a:xfrm>
            <a:off x="6264526" y="267115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5"/>
          </p:nvPr>
        </p:nvSpPr>
        <p:spPr>
          <a:xfrm>
            <a:off x="6448876" y="234055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6"/>
          </p:nvPr>
        </p:nvSpPr>
        <p:spPr>
          <a:xfrm>
            <a:off x="2271011" y="403110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7"/>
          </p:nvPr>
        </p:nvSpPr>
        <p:spPr>
          <a:xfrm>
            <a:off x="2455361" y="370050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8"/>
          </p:nvPr>
        </p:nvSpPr>
        <p:spPr>
          <a:xfrm>
            <a:off x="4892774" y="403110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9"/>
          </p:nvPr>
        </p:nvSpPr>
        <p:spPr>
          <a:xfrm>
            <a:off x="5077124" y="370050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3"/>
          </p:nvPr>
        </p:nvSpPr>
        <p:spPr>
          <a:xfrm>
            <a:off x="3080975" y="398750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14" hasCustomPrompt="1"/>
          </p:nvPr>
        </p:nvSpPr>
        <p:spPr>
          <a:xfrm>
            <a:off x="1575838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5" hasCustomPrompt="1"/>
          </p:nvPr>
        </p:nvSpPr>
        <p:spPr>
          <a:xfrm>
            <a:off x="4197618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16" hasCustomPrompt="1"/>
          </p:nvPr>
        </p:nvSpPr>
        <p:spPr>
          <a:xfrm>
            <a:off x="6872626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>
            <a:spLocks noGrp="1"/>
          </p:cNvSpPr>
          <p:nvPr>
            <p:ph type="title" idx="17" hasCustomPrompt="1"/>
          </p:nvPr>
        </p:nvSpPr>
        <p:spPr>
          <a:xfrm>
            <a:off x="2879111" y="3386650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18" hasCustomPrompt="1"/>
          </p:nvPr>
        </p:nvSpPr>
        <p:spPr>
          <a:xfrm>
            <a:off x="5500879" y="3386650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64448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24938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4212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31442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11231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4862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18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0614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26071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81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 flipH="1">
            <a:off x="-447675" y="-42125"/>
            <a:ext cx="5743575" cy="5200650"/>
          </a:xfrm>
          <a:custGeom>
            <a:avLst/>
            <a:gdLst/>
            <a:ahLst/>
            <a:cxnLst/>
            <a:rect l="l" t="t" r="r" b="b"/>
            <a:pathLst>
              <a:path w="229743" h="208026" extrusionOk="0">
                <a:moveTo>
                  <a:pt x="62865" y="1524"/>
                </a:moveTo>
                <a:lnTo>
                  <a:pt x="0" y="208026"/>
                </a:lnTo>
                <a:lnTo>
                  <a:pt x="229743" y="208026"/>
                </a:lnTo>
                <a:lnTo>
                  <a:pt x="2297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4" name="Google Shape;44;p5"/>
          <p:cNvSpPr txBox="1">
            <a:spLocks noGrp="1"/>
          </p:cNvSpPr>
          <p:nvPr>
            <p:ph type="ctrTitle"/>
          </p:nvPr>
        </p:nvSpPr>
        <p:spPr>
          <a:xfrm>
            <a:off x="630625" y="1659512"/>
            <a:ext cx="3867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630625" y="2513488"/>
            <a:ext cx="33405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4679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261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4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 idx="2"/>
          </p:nvPr>
        </p:nvSpPr>
        <p:spPr>
          <a:xfrm flipH="1">
            <a:off x="1663075" y="2606298"/>
            <a:ext cx="1037100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 flipH="1">
            <a:off x="1432475" y="2815693"/>
            <a:ext cx="14982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ctrTitle" idx="3"/>
          </p:nvPr>
        </p:nvSpPr>
        <p:spPr>
          <a:xfrm flipH="1">
            <a:off x="4851150" y="2606423"/>
            <a:ext cx="1037100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4"/>
          </p:nvPr>
        </p:nvSpPr>
        <p:spPr>
          <a:xfrm flipH="1">
            <a:off x="4620550" y="2815693"/>
            <a:ext cx="14982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ctrTitle" idx="5"/>
          </p:nvPr>
        </p:nvSpPr>
        <p:spPr>
          <a:xfrm flipH="1">
            <a:off x="3257125" y="1763240"/>
            <a:ext cx="1037100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6"/>
          </p:nvPr>
        </p:nvSpPr>
        <p:spPr>
          <a:xfrm flipH="1">
            <a:off x="3026513" y="1972515"/>
            <a:ext cx="14982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ctrTitle" idx="7"/>
          </p:nvPr>
        </p:nvSpPr>
        <p:spPr>
          <a:xfrm flipH="1">
            <a:off x="6445175" y="1763240"/>
            <a:ext cx="1037100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ubTitle" idx="8"/>
          </p:nvPr>
        </p:nvSpPr>
        <p:spPr>
          <a:xfrm flipH="1">
            <a:off x="6214563" y="1972515"/>
            <a:ext cx="14982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85">
          <p15:clr>
            <a:srgbClr val="FA7B17"/>
          </p15:clr>
        </p15:guide>
        <p15:guide id="2" orient="horz" pos="146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3">
  <p:cSld name="CUSTOM_15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ctrTitle"/>
          </p:nvPr>
        </p:nvSpPr>
        <p:spPr>
          <a:xfrm flipH="1">
            <a:off x="6795803" y="405336"/>
            <a:ext cx="1737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ctrTitle" idx="2"/>
          </p:nvPr>
        </p:nvSpPr>
        <p:spPr>
          <a:xfrm flipH="1">
            <a:off x="720000" y="1982325"/>
            <a:ext cx="26715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 flipH="1">
            <a:off x="1264200" y="2513497"/>
            <a:ext cx="21273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07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 flipH="1">
            <a:off x="4308501" y="-410756"/>
            <a:ext cx="6000900" cy="5714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4"/>
          <p:cNvSpPr/>
          <p:nvPr/>
        </p:nvSpPr>
        <p:spPr>
          <a:xfrm flipH="1">
            <a:off x="7518426" y="-410756"/>
            <a:ext cx="6000900" cy="5714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 flipH="1">
            <a:off x="5526018" y="1652050"/>
            <a:ext cx="17316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ExtraBold"/>
              <a:buNone/>
              <a:defRPr sz="1800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sz="1100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sz="1100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sz="1100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sz="1100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sz="1100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sz="1100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sz="1100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sz="1100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ctrTitle" idx="2"/>
          </p:nvPr>
        </p:nvSpPr>
        <p:spPr>
          <a:xfrm>
            <a:off x="3999944" y="2355535"/>
            <a:ext cx="3281400" cy="8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sz="1100" b="0"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sz="1100" b="0"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sz="1100" b="0"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sz="1100" b="0"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sz="1100" b="0"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sz="1100" b="0"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sz="1100" b="0"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sz="1100" b="0"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sz="1100" b="0"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4">
    <p:bg>
      <p:bgPr>
        <a:noFill/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520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9" r:id="rId6"/>
    <p:sldLayoutId id="2147483660" r:id="rId7"/>
    <p:sldLayoutId id="214748366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orient="horz" pos="340">
          <p15:clr>
            <a:srgbClr val="EA4335"/>
          </p15:clr>
        </p15:guide>
        <p15:guide id="3" pos="5306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34839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91" r:id="rId4"/>
    <p:sldLayoutId id="2147483672" r:id="rId5"/>
    <p:sldLayoutId id="2147483673" r:id="rId6"/>
    <p:sldLayoutId id="2147483690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subTitle" idx="1"/>
          </p:nvPr>
        </p:nvSpPr>
        <p:spPr>
          <a:xfrm>
            <a:off x="4151302" y="2757622"/>
            <a:ext cx="462099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lt1"/>
                </a:solidFill>
              </a:rPr>
              <a:t>NURAINI AZIZAH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ctrTitle"/>
          </p:nvPr>
        </p:nvSpPr>
        <p:spPr>
          <a:xfrm>
            <a:off x="4863801" y="1290175"/>
            <a:ext cx="3908491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lt1"/>
                </a:solidFill>
              </a:rPr>
              <a:t>FIRE SMOKE FOREST IDENTIFICATION USING CNN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114" name="Google Shape;114;p20"/>
          <p:cNvSpPr/>
          <p:nvPr/>
        </p:nvSpPr>
        <p:spPr>
          <a:xfrm flipH="1">
            <a:off x="5919500" y="-211062"/>
            <a:ext cx="4652175" cy="1932371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CC1106-788A-DD9B-6B38-06B95064E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103" y="76702"/>
            <a:ext cx="2686500" cy="577800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MODELLING</a:t>
            </a:r>
            <a:endParaRPr lang="id-ID" sz="2400" b="1" dirty="0">
              <a:solidFill>
                <a:schemeClr val="tx1"/>
              </a:solidFill>
            </a:endParaRPr>
          </a:p>
        </p:txBody>
      </p:sp>
      <p:sp>
        <p:nvSpPr>
          <p:cNvPr id="5" name="Google Shape;572;p29">
            <a:extLst>
              <a:ext uri="{FF2B5EF4-FFF2-40B4-BE49-F238E27FC236}">
                <a16:creationId xmlns:a16="http://schemas.microsoft.com/office/drawing/2014/main" id="{680ED016-712F-F6DD-1664-C17047CE06CE}"/>
              </a:ext>
            </a:extLst>
          </p:cNvPr>
          <p:cNvSpPr txBox="1">
            <a:spLocks/>
          </p:cNvSpPr>
          <p:nvPr/>
        </p:nvSpPr>
        <p:spPr>
          <a:xfrm>
            <a:off x="418103" y="617333"/>
            <a:ext cx="2808320" cy="402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pPr algn="l"/>
            <a:r>
              <a:rPr lang="en-US" sz="1600" dirty="0"/>
              <a:t>70:30 Dataset</a:t>
            </a:r>
            <a:endParaRPr lang="id-ID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CCA49-D5F4-F0AF-AE9F-FD1A9CC76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13" y="1395790"/>
            <a:ext cx="5896979" cy="207844"/>
          </a:xfrm>
          <a:prstGeom prst="rect">
            <a:avLst/>
          </a:prstGeom>
        </p:spPr>
      </p:pic>
      <p:sp>
        <p:nvSpPr>
          <p:cNvPr id="6" name="Google Shape;572;p29">
            <a:extLst>
              <a:ext uri="{FF2B5EF4-FFF2-40B4-BE49-F238E27FC236}">
                <a16:creationId xmlns:a16="http://schemas.microsoft.com/office/drawing/2014/main" id="{43232024-3960-0ADE-7C25-531777C4C7FA}"/>
              </a:ext>
            </a:extLst>
          </p:cNvPr>
          <p:cNvSpPr txBox="1">
            <a:spLocks/>
          </p:cNvSpPr>
          <p:nvPr/>
        </p:nvSpPr>
        <p:spPr>
          <a:xfrm>
            <a:off x="418103" y="963192"/>
            <a:ext cx="2808320" cy="402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pPr algn="l"/>
            <a:r>
              <a:rPr lang="en-US" sz="1200" dirty="0">
                <a:latin typeface="Nunito Sans" pitchFamily="2" charset="0"/>
              </a:rPr>
              <a:t>Evaluation Result</a:t>
            </a:r>
            <a:endParaRPr lang="id-ID" sz="1200" dirty="0">
              <a:latin typeface="Nunito Sans" pitchFamily="2" charset="0"/>
            </a:endParaRPr>
          </a:p>
        </p:txBody>
      </p:sp>
      <p:sp>
        <p:nvSpPr>
          <p:cNvPr id="7" name="Google Shape;572;p29">
            <a:extLst>
              <a:ext uri="{FF2B5EF4-FFF2-40B4-BE49-F238E27FC236}">
                <a16:creationId xmlns:a16="http://schemas.microsoft.com/office/drawing/2014/main" id="{5B6772A4-BE24-280F-1DA8-703A09104586}"/>
              </a:ext>
            </a:extLst>
          </p:cNvPr>
          <p:cNvSpPr txBox="1">
            <a:spLocks/>
          </p:cNvSpPr>
          <p:nvPr/>
        </p:nvSpPr>
        <p:spPr>
          <a:xfrm>
            <a:off x="418103" y="1711366"/>
            <a:ext cx="2808320" cy="402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pPr algn="l"/>
            <a:r>
              <a:rPr lang="en-US" sz="1200" dirty="0">
                <a:latin typeface="Nunito Sans" pitchFamily="2" charset="0"/>
              </a:rPr>
              <a:t>Prediction Result</a:t>
            </a:r>
            <a:endParaRPr lang="id-ID" sz="1200" dirty="0">
              <a:latin typeface="Nunito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9ABCBC-3257-D4C2-BFCC-352E47B2F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92" y="2050292"/>
            <a:ext cx="5497388" cy="7281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E153E4-E472-BE1C-432A-4553E5DD0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810" y="1912523"/>
            <a:ext cx="3014391" cy="29417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4F81DF-1BA5-AC1A-7204-D95FD5860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15" y="2882846"/>
            <a:ext cx="4305673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9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B97D-FF96-0EF3-98E9-A9F4D7D49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327" y="181217"/>
            <a:ext cx="4727700" cy="577800"/>
          </a:xfrm>
        </p:spPr>
        <p:txBody>
          <a:bodyPr/>
          <a:lstStyle/>
          <a:p>
            <a:r>
              <a:rPr lang="en-US" sz="2400" b="1" dirty="0"/>
              <a:t>MODELLING</a:t>
            </a:r>
            <a:endParaRPr lang="id-ID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CE4BE-47DC-2843-79BE-2BEBA0A98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45" y="1108822"/>
            <a:ext cx="7486185" cy="3038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AF3531-99F0-68AF-EF09-422AF72C8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44" y="1108821"/>
            <a:ext cx="7486185" cy="3053881"/>
          </a:xfrm>
          <a:prstGeom prst="rect">
            <a:avLst/>
          </a:prstGeom>
        </p:spPr>
      </p:pic>
      <p:sp>
        <p:nvSpPr>
          <p:cNvPr id="7" name="Google Shape;572;p29">
            <a:extLst>
              <a:ext uri="{FF2B5EF4-FFF2-40B4-BE49-F238E27FC236}">
                <a16:creationId xmlns:a16="http://schemas.microsoft.com/office/drawing/2014/main" id="{70B390A4-FFB7-FCEE-9D83-F78ADCC4180F}"/>
              </a:ext>
            </a:extLst>
          </p:cNvPr>
          <p:cNvSpPr txBox="1">
            <a:spLocks/>
          </p:cNvSpPr>
          <p:nvPr/>
        </p:nvSpPr>
        <p:spPr>
          <a:xfrm>
            <a:off x="336327" y="706507"/>
            <a:ext cx="2808320" cy="402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</a:rPr>
              <a:t>70:30 Dataset</a:t>
            </a:r>
            <a:endParaRPr lang="id-ID" sz="1600" dirty="0">
              <a:solidFill>
                <a:schemeClr val="bg1"/>
              </a:solidFill>
            </a:endParaRPr>
          </a:p>
        </p:txBody>
      </p:sp>
      <p:sp>
        <p:nvSpPr>
          <p:cNvPr id="3" name="Title 21">
            <a:extLst>
              <a:ext uri="{FF2B5EF4-FFF2-40B4-BE49-F238E27FC236}">
                <a16:creationId xmlns:a16="http://schemas.microsoft.com/office/drawing/2014/main" id="{02F7ED08-42BB-A400-5E4D-E44EBDBDDD7B}"/>
              </a:ext>
            </a:extLst>
          </p:cNvPr>
          <p:cNvSpPr txBox="1">
            <a:spLocks/>
          </p:cNvSpPr>
          <p:nvPr/>
        </p:nvSpPr>
        <p:spPr>
          <a:xfrm flipH="1">
            <a:off x="7880196" y="2245950"/>
            <a:ext cx="1263804" cy="325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3 Layers + Dropout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929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D90C81D-19BE-91A4-DFFB-96F74DA61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81" y="2906455"/>
            <a:ext cx="4397121" cy="181371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CCC1106-788A-DD9B-6B38-06B95064E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103" y="76702"/>
            <a:ext cx="2686500" cy="577800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MODELLING</a:t>
            </a:r>
            <a:endParaRPr lang="id-ID" sz="2400" b="1" dirty="0">
              <a:solidFill>
                <a:schemeClr val="tx1"/>
              </a:solidFill>
            </a:endParaRPr>
          </a:p>
        </p:txBody>
      </p:sp>
      <p:sp>
        <p:nvSpPr>
          <p:cNvPr id="5" name="Google Shape;572;p29">
            <a:extLst>
              <a:ext uri="{FF2B5EF4-FFF2-40B4-BE49-F238E27FC236}">
                <a16:creationId xmlns:a16="http://schemas.microsoft.com/office/drawing/2014/main" id="{680ED016-712F-F6DD-1664-C17047CE06CE}"/>
              </a:ext>
            </a:extLst>
          </p:cNvPr>
          <p:cNvSpPr txBox="1">
            <a:spLocks/>
          </p:cNvSpPr>
          <p:nvPr/>
        </p:nvSpPr>
        <p:spPr>
          <a:xfrm>
            <a:off x="418103" y="617333"/>
            <a:ext cx="2808320" cy="402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pPr algn="l"/>
            <a:r>
              <a:rPr lang="en-US" sz="1600" dirty="0"/>
              <a:t>70:30 Dataset</a:t>
            </a:r>
            <a:endParaRPr lang="id-ID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CCA49-D5F4-F0AF-AE9F-FD1A9CC76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13" y="1395790"/>
            <a:ext cx="5896979" cy="207844"/>
          </a:xfrm>
          <a:prstGeom prst="rect">
            <a:avLst/>
          </a:prstGeom>
        </p:spPr>
      </p:pic>
      <p:sp>
        <p:nvSpPr>
          <p:cNvPr id="6" name="Google Shape;572;p29">
            <a:extLst>
              <a:ext uri="{FF2B5EF4-FFF2-40B4-BE49-F238E27FC236}">
                <a16:creationId xmlns:a16="http://schemas.microsoft.com/office/drawing/2014/main" id="{43232024-3960-0ADE-7C25-531777C4C7FA}"/>
              </a:ext>
            </a:extLst>
          </p:cNvPr>
          <p:cNvSpPr txBox="1">
            <a:spLocks/>
          </p:cNvSpPr>
          <p:nvPr/>
        </p:nvSpPr>
        <p:spPr>
          <a:xfrm>
            <a:off x="418103" y="963192"/>
            <a:ext cx="2808320" cy="402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pPr algn="l"/>
            <a:r>
              <a:rPr lang="en-US" sz="1200" dirty="0">
                <a:latin typeface="Nunito Sans" pitchFamily="2" charset="0"/>
              </a:rPr>
              <a:t>Evaluation Result</a:t>
            </a:r>
            <a:endParaRPr lang="id-ID" sz="1200" dirty="0">
              <a:latin typeface="Nunito Sans" pitchFamily="2" charset="0"/>
            </a:endParaRPr>
          </a:p>
        </p:txBody>
      </p:sp>
      <p:sp>
        <p:nvSpPr>
          <p:cNvPr id="7" name="Google Shape;572;p29">
            <a:extLst>
              <a:ext uri="{FF2B5EF4-FFF2-40B4-BE49-F238E27FC236}">
                <a16:creationId xmlns:a16="http://schemas.microsoft.com/office/drawing/2014/main" id="{5B6772A4-BE24-280F-1DA8-703A09104586}"/>
              </a:ext>
            </a:extLst>
          </p:cNvPr>
          <p:cNvSpPr txBox="1">
            <a:spLocks/>
          </p:cNvSpPr>
          <p:nvPr/>
        </p:nvSpPr>
        <p:spPr>
          <a:xfrm>
            <a:off x="418103" y="1711366"/>
            <a:ext cx="2808320" cy="402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pPr algn="l"/>
            <a:r>
              <a:rPr lang="en-US" sz="1200" dirty="0">
                <a:latin typeface="Nunito Sans" pitchFamily="2" charset="0"/>
              </a:rPr>
              <a:t>Prediction Result</a:t>
            </a:r>
            <a:endParaRPr lang="id-ID" sz="1200" dirty="0">
              <a:latin typeface="Nunito Sans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A47662-01C5-61A2-C643-E4CF6956D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887" y="1979776"/>
            <a:ext cx="3014390" cy="29417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11550E-E9FD-E0A1-A87C-6EDB5AFC7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03" y="2028711"/>
            <a:ext cx="5530619" cy="73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3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>
            <a:spLocks noGrp="1"/>
          </p:cNvSpPr>
          <p:nvPr>
            <p:ph type="ctrTitle"/>
          </p:nvPr>
        </p:nvSpPr>
        <p:spPr>
          <a:xfrm>
            <a:off x="-199" y="282163"/>
            <a:ext cx="9144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CONCLUSION &amp; RECOMENDATION</a:t>
            </a:r>
            <a:endParaRPr sz="2400" dirty="0"/>
          </a:p>
        </p:txBody>
      </p:sp>
      <p:sp>
        <p:nvSpPr>
          <p:cNvPr id="393" name="Google Shape;393;p36"/>
          <p:cNvSpPr/>
          <p:nvPr/>
        </p:nvSpPr>
        <p:spPr>
          <a:xfrm>
            <a:off x="3589112" y="1659424"/>
            <a:ext cx="1965378" cy="1702044"/>
          </a:xfrm>
          <a:custGeom>
            <a:avLst/>
            <a:gdLst/>
            <a:ahLst/>
            <a:cxnLst/>
            <a:rect l="l" t="t" r="r" b="b"/>
            <a:pathLst>
              <a:path w="57767" h="50027" extrusionOk="0">
                <a:moveTo>
                  <a:pt x="14439" y="0"/>
                </a:moveTo>
                <a:lnTo>
                  <a:pt x="0" y="25013"/>
                </a:lnTo>
                <a:lnTo>
                  <a:pt x="14439" y="50027"/>
                </a:lnTo>
                <a:lnTo>
                  <a:pt x="43328" y="50027"/>
                </a:lnTo>
                <a:lnTo>
                  <a:pt x="57767" y="25013"/>
                </a:lnTo>
                <a:lnTo>
                  <a:pt x="433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6"/>
          <p:cNvSpPr/>
          <p:nvPr/>
        </p:nvSpPr>
        <p:spPr>
          <a:xfrm>
            <a:off x="1730915" y="971263"/>
            <a:ext cx="2353813" cy="2037600"/>
          </a:xfrm>
          <a:custGeom>
            <a:avLst/>
            <a:gdLst/>
            <a:ahLst/>
            <a:cxnLst/>
            <a:rect l="l" t="t" r="r" b="b"/>
            <a:pathLst>
              <a:path w="57780" h="50027" extrusionOk="0">
                <a:moveTo>
                  <a:pt x="14452" y="0"/>
                </a:moveTo>
                <a:lnTo>
                  <a:pt x="0" y="25013"/>
                </a:lnTo>
                <a:lnTo>
                  <a:pt x="14452" y="50027"/>
                </a:lnTo>
                <a:lnTo>
                  <a:pt x="43328" y="50027"/>
                </a:lnTo>
                <a:lnTo>
                  <a:pt x="57780" y="25013"/>
                </a:lnTo>
                <a:lnTo>
                  <a:pt x="43328" y="0"/>
                </a:lnTo>
                <a:close/>
              </a:path>
            </a:pathLst>
          </a:cu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6"/>
          <p:cNvSpPr txBox="1"/>
          <p:nvPr/>
        </p:nvSpPr>
        <p:spPr>
          <a:xfrm>
            <a:off x="2149462" y="971263"/>
            <a:ext cx="1488900" cy="2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CNN Sequential can be used for modelling image classification.</a:t>
            </a:r>
          </a:p>
        </p:txBody>
      </p:sp>
      <p:sp>
        <p:nvSpPr>
          <p:cNvPr id="400" name="Google Shape;400;p36"/>
          <p:cNvSpPr/>
          <p:nvPr/>
        </p:nvSpPr>
        <p:spPr>
          <a:xfrm>
            <a:off x="5126210" y="1982983"/>
            <a:ext cx="2227101" cy="1928666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7" y="25013"/>
                </a:lnTo>
                <a:lnTo>
                  <a:pt x="43329" y="0"/>
                </a:lnTo>
                <a:close/>
              </a:path>
            </a:pathLst>
          </a:cu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6"/>
          <p:cNvSpPr txBox="1"/>
          <p:nvPr/>
        </p:nvSpPr>
        <p:spPr>
          <a:xfrm>
            <a:off x="5584923" y="1982983"/>
            <a:ext cx="1394700" cy="1928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For the next analysis, amount of layer must be considered and use combination of regularization and drop out for handling overfitting.</a:t>
            </a:r>
            <a:endParaRPr sz="1100" dirty="0">
              <a:solidFill>
                <a:schemeClr val="dk1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403" name="Google Shape;403;p36"/>
          <p:cNvSpPr txBox="1"/>
          <p:nvPr/>
        </p:nvSpPr>
        <p:spPr>
          <a:xfrm>
            <a:off x="4084728" y="1658486"/>
            <a:ext cx="966650" cy="170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lt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From 908 images, the model can predict the pictures with F1 Score 58%.</a:t>
            </a:r>
          </a:p>
        </p:txBody>
      </p:sp>
    </p:spTree>
    <p:extLst>
      <p:ext uri="{BB962C8B-B14F-4D97-AF65-F5344CB8AC3E}">
        <p14:creationId xmlns:p14="http://schemas.microsoft.com/office/powerpoint/2010/main" val="120214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41;p38">
            <a:extLst>
              <a:ext uri="{FF2B5EF4-FFF2-40B4-BE49-F238E27FC236}">
                <a16:creationId xmlns:a16="http://schemas.microsoft.com/office/drawing/2014/main" id="{C02E4FB1-B8FF-52E4-61D2-4BC19AA0FFF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5526018" y="1652050"/>
            <a:ext cx="17316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 YOU</a:t>
            </a:r>
            <a:endParaRPr dirty="0"/>
          </a:p>
        </p:txBody>
      </p:sp>
      <p:sp>
        <p:nvSpPr>
          <p:cNvPr id="7" name="Google Shape;442;p38">
            <a:extLst>
              <a:ext uri="{FF2B5EF4-FFF2-40B4-BE49-F238E27FC236}">
                <a16:creationId xmlns:a16="http://schemas.microsoft.com/office/drawing/2014/main" id="{D6E5DE56-00DF-4DC4-9951-2A94DB37C960}"/>
              </a:ext>
            </a:extLst>
          </p:cNvPr>
          <p:cNvSpPr txBox="1">
            <a:spLocks noGrp="1"/>
          </p:cNvSpPr>
          <p:nvPr>
            <p:ph type="ctrTitle" idx="2"/>
          </p:nvPr>
        </p:nvSpPr>
        <p:spPr>
          <a:xfrm>
            <a:off x="3999944" y="2355535"/>
            <a:ext cx="32814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s" dirty="0"/>
              <a:t>zizah.nuraini17@gmail.com 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" name="Google Shape;3694;p45">
            <a:extLst>
              <a:ext uri="{FF2B5EF4-FFF2-40B4-BE49-F238E27FC236}">
                <a16:creationId xmlns:a16="http://schemas.microsoft.com/office/drawing/2014/main" id="{628736CA-11A6-9D17-CAF6-6BC4DCAC296D}"/>
              </a:ext>
            </a:extLst>
          </p:cNvPr>
          <p:cNvGrpSpPr/>
          <p:nvPr/>
        </p:nvGrpSpPr>
        <p:grpSpPr>
          <a:xfrm>
            <a:off x="5295320" y="2809123"/>
            <a:ext cx="230698" cy="148703"/>
            <a:chOff x="1492675" y="1520750"/>
            <a:chExt cx="481825" cy="310575"/>
          </a:xfrm>
          <a:solidFill>
            <a:schemeClr val="tx2"/>
          </a:solidFill>
        </p:grpSpPr>
        <p:sp>
          <p:nvSpPr>
            <p:cNvPr id="18" name="Google Shape;3695;p45">
              <a:extLst>
                <a:ext uri="{FF2B5EF4-FFF2-40B4-BE49-F238E27FC236}">
                  <a16:creationId xmlns:a16="http://schemas.microsoft.com/office/drawing/2014/main" id="{2A80343D-D163-7345-A85C-75DDF60280A1}"/>
                </a:ext>
              </a:extLst>
            </p:cNvPr>
            <p:cNvSpPr/>
            <p:nvPr/>
          </p:nvSpPr>
          <p:spPr>
            <a:xfrm>
              <a:off x="1492675" y="1540400"/>
              <a:ext cx="481825" cy="290925"/>
            </a:xfrm>
            <a:custGeom>
              <a:avLst/>
              <a:gdLst/>
              <a:ahLst/>
              <a:cxnLst/>
              <a:rect l="l" t="t" r="r" b="b"/>
              <a:pathLst>
                <a:path w="19273" h="11637" extrusionOk="0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3696;p45">
              <a:extLst>
                <a:ext uri="{FF2B5EF4-FFF2-40B4-BE49-F238E27FC236}">
                  <a16:creationId xmlns:a16="http://schemas.microsoft.com/office/drawing/2014/main" id="{F3A9ABC9-1077-450D-CFB1-ABC394D34171}"/>
                </a:ext>
              </a:extLst>
            </p:cNvPr>
            <p:cNvSpPr/>
            <p:nvPr/>
          </p:nvSpPr>
          <p:spPr>
            <a:xfrm>
              <a:off x="1522575" y="1520750"/>
              <a:ext cx="421975" cy="165800"/>
            </a:xfrm>
            <a:custGeom>
              <a:avLst/>
              <a:gdLst/>
              <a:ahLst/>
              <a:cxnLst/>
              <a:rect l="l" t="t" r="r" b="b"/>
              <a:pathLst>
                <a:path w="16879" h="6632" extrusionOk="0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ctrTitle" idx="13"/>
          </p:nvPr>
        </p:nvSpPr>
        <p:spPr>
          <a:xfrm>
            <a:off x="3080975" y="398750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TABLE OF CONTENTS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0" name="Google Shape;120;p21"/>
          <p:cNvCxnSpPr/>
          <p:nvPr/>
        </p:nvCxnSpPr>
        <p:spPr>
          <a:xfrm>
            <a:off x="5871225" y="2147250"/>
            <a:ext cx="0" cy="6891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21"/>
          <p:cNvCxnSpPr/>
          <p:nvPr/>
        </p:nvCxnSpPr>
        <p:spPr>
          <a:xfrm>
            <a:off x="3249525" y="2147250"/>
            <a:ext cx="0" cy="6891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21"/>
          <p:cNvSpPr txBox="1">
            <a:spLocks noGrp="1"/>
          </p:cNvSpPr>
          <p:nvPr>
            <p:ph type="ctrTitle"/>
          </p:nvPr>
        </p:nvSpPr>
        <p:spPr>
          <a:xfrm>
            <a:off x="1152088" y="2340556"/>
            <a:ext cx="1596300" cy="6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BACKGROUND &amp; PROBLEM</a:t>
            </a:r>
            <a:endParaRPr dirty="0"/>
          </a:p>
        </p:txBody>
      </p:sp>
      <p:sp>
        <p:nvSpPr>
          <p:cNvPr id="123" name="Google Shape;123;p21"/>
          <p:cNvSpPr txBox="1">
            <a:spLocks noGrp="1"/>
          </p:cNvSpPr>
          <p:nvPr>
            <p:ph type="ctrTitle" idx="3"/>
          </p:nvPr>
        </p:nvSpPr>
        <p:spPr>
          <a:xfrm>
            <a:off x="3773838" y="2340555"/>
            <a:ext cx="1596300" cy="689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 COLLECTION</a:t>
            </a:r>
            <a:endParaRPr dirty="0"/>
          </a:p>
        </p:txBody>
      </p:sp>
      <p:sp>
        <p:nvSpPr>
          <p:cNvPr id="124" name="Google Shape;124;p21"/>
          <p:cNvSpPr txBox="1">
            <a:spLocks noGrp="1"/>
          </p:cNvSpPr>
          <p:nvPr>
            <p:ph type="ctrTitle" idx="5"/>
          </p:nvPr>
        </p:nvSpPr>
        <p:spPr>
          <a:xfrm>
            <a:off x="6448876" y="2340556"/>
            <a:ext cx="1596300" cy="6890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METHODOLOGY</a:t>
            </a:r>
            <a:endParaRPr dirty="0"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14"/>
          </p:nvPr>
        </p:nvSpPr>
        <p:spPr>
          <a:xfrm>
            <a:off x="1575838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 idx="15"/>
          </p:nvPr>
        </p:nvSpPr>
        <p:spPr>
          <a:xfrm>
            <a:off x="4197618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16"/>
          </p:nvPr>
        </p:nvSpPr>
        <p:spPr>
          <a:xfrm>
            <a:off x="6872626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21"/>
          <p:cNvSpPr txBox="1">
            <a:spLocks noGrp="1"/>
          </p:cNvSpPr>
          <p:nvPr>
            <p:ph type="ctrTitle" idx="7"/>
          </p:nvPr>
        </p:nvSpPr>
        <p:spPr>
          <a:xfrm>
            <a:off x="2455361" y="370050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MODELLING</a:t>
            </a:r>
            <a:endParaRPr dirty="0"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17"/>
          </p:nvPr>
        </p:nvSpPr>
        <p:spPr>
          <a:xfrm>
            <a:off x="2879111" y="3386650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1"/>
          <p:cNvSpPr txBox="1">
            <a:spLocks noGrp="1"/>
          </p:cNvSpPr>
          <p:nvPr>
            <p:ph type="ctrTitle" idx="9"/>
          </p:nvPr>
        </p:nvSpPr>
        <p:spPr>
          <a:xfrm>
            <a:off x="5077124" y="3700506"/>
            <a:ext cx="1596300" cy="6890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CONCLUSION</a:t>
            </a:r>
            <a:endParaRPr dirty="0"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18"/>
          </p:nvPr>
        </p:nvSpPr>
        <p:spPr>
          <a:xfrm>
            <a:off x="5500879" y="3386650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37" name="Google Shape;137;p21"/>
          <p:cNvCxnSpPr/>
          <p:nvPr/>
        </p:nvCxnSpPr>
        <p:spPr>
          <a:xfrm>
            <a:off x="4572025" y="3518850"/>
            <a:ext cx="0" cy="6891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21"/>
          <p:cNvSpPr/>
          <p:nvPr/>
        </p:nvSpPr>
        <p:spPr>
          <a:xfrm rot="899825">
            <a:off x="-1428364" y="3728917"/>
            <a:ext cx="2950497" cy="2316666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/>
          <p:nvPr/>
        </p:nvSpPr>
        <p:spPr>
          <a:xfrm rot="-3036684">
            <a:off x="7582353" y="4618566"/>
            <a:ext cx="2950470" cy="2316746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ctrTitle"/>
          </p:nvPr>
        </p:nvSpPr>
        <p:spPr>
          <a:xfrm>
            <a:off x="339544" y="188650"/>
            <a:ext cx="500698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chemeClr val="tx1"/>
                </a:solidFill>
              </a:rPr>
              <a:t>BACKGROUND &amp; PROBLEM</a:t>
            </a:r>
            <a:endParaRPr sz="2400" b="1" dirty="0">
              <a:solidFill>
                <a:schemeClr val="tx1"/>
              </a:solidFill>
            </a:endParaRPr>
          </a:p>
        </p:txBody>
      </p:sp>
      <p:sp>
        <p:nvSpPr>
          <p:cNvPr id="153" name="Google Shape;153;p23"/>
          <p:cNvSpPr txBox="1">
            <a:spLocks noGrp="1"/>
          </p:cNvSpPr>
          <p:nvPr>
            <p:ph type="subTitle" idx="4294967295"/>
          </p:nvPr>
        </p:nvSpPr>
        <p:spPr>
          <a:xfrm>
            <a:off x="339544" y="1317625"/>
            <a:ext cx="8018643" cy="1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Forest-fires have a real threat to human lives, environmental systems and infrastructure, and it is predicted could destroy half of the world's forests by the year 2030.</a:t>
            </a:r>
            <a:endParaRPr lang="en-US" sz="8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One of efficient way to minimize the forest fire damage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Noto Sans KR"/>
              </a:rPr>
              <a:t>is adopt early fire detection mechanisms based on image processing.</a:t>
            </a:r>
            <a:endParaRPr lang="en-US" sz="1400" b="0" i="0" dirty="0">
              <a:solidFill>
                <a:schemeClr val="tx1"/>
              </a:solidFill>
              <a:effectLst/>
              <a:latin typeface="Noto Sans K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0" i="0" dirty="0">
                <a:solidFill>
                  <a:srgbClr val="2E2E2E"/>
                </a:solidFill>
                <a:effectLst/>
                <a:latin typeface="ElsevierGulliver"/>
              </a:rPr>
              <a:t>The aim of the project is to identify and model forest fire so as classifying fires using input images.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D84967-B12D-A075-F8FB-2A259A0F82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365" b="75000" l="2930" r="81152">
                        <a14:foregroundMark x1="12402" y1="44271" x2="17383" y2="48307"/>
                        <a14:foregroundMark x1="17383" y1="48307" x2="24707" y2="63021"/>
                        <a14:foregroundMark x1="24707" y1="63021" x2="21680" y2="53776"/>
                        <a14:foregroundMark x1="21680" y1="53776" x2="14453" y2="45573"/>
                        <a14:foregroundMark x1="14941" y1="45443" x2="14941" y2="45443"/>
                        <a14:foregroundMark x1="13770" y1="44661" x2="13770" y2="44661"/>
                        <a14:foregroundMark x1="13770" y1="44661" x2="13770" y2="44661"/>
                        <a14:foregroundMark x1="12598" y1="44661" x2="12598" y2="44661"/>
                        <a14:foregroundMark x1="12402" y1="44661" x2="12402" y2="44661"/>
                        <a14:foregroundMark x1="11719" y1="44401" x2="11719" y2="44401"/>
                        <a14:foregroundMark x1="13184" y1="45964" x2="13184" y2="45964"/>
                        <a14:foregroundMark x1="13184" y1="45964" x2="12891" y2="45964"/>
                        <a14:foregroundMark x1="12891" y1="45964" x2="12891" y2="45964"/>
                        <a14:foregroundMark x1="12598" y1="45964" x2="12598" y2="45964"/>
                        <a14:foregroundMark x1="12598" y1="45964" x2="12598" y2="45964"/>
                        <a14:foregroundMark x1="12598" y1="46224" x2="12598" y2="46224"/>
                        <a14:foregroundMark x1="12793" y1="46615" x2="13184" y2="47396"/>
                        <a14:foregroundMark x1="13672" y1="47396" x2="13672" y2="47396"/>
                        <a14:foregroundMark x1="13770" y1="47396" x2="13770" y2="47396"/>
                        <a14:foregroundMark x1="12988" y1="45833" x2="12988" y2="45833"/>
                        <a14:foregroundMark x1="12598" y1="45313" x2="12598" y2="45313"/>
                        <a14:foregroundMark x1="12402" y1="45313" x2="12207" y2="45573"/>
                        <a14:foregroundMark x1="12207" y1="45573" x2="12207" y2="46094"/>
                        <a14:foregroundMark x1="12207" y1="46094" x2="12207" y2="46094"/>
                        <a14:foregroundMark x1="13184" y1="46354" x2="13965" y2="46354"/>
                        <a14:foregroundMark x1="15137" y1="46094" x2="15137" y2="46094"/>
                        <a14:foregroundMark x1="14941" y1="44792" x2="14941" y2="44792"/>
                        <a14:foregroundMark x1="14941" y1="44792" x2="14941" y2="44792"/>
                        <a14:foregroundMark x1="14941" y1="44792" x2="14941" y2="44792"/>
                        <a14:foregroundMark x1="13086" y1="44141" x2="13086" y2="44141"/>
                        <a14:foregroundMark x1="12988" y1="44141" x2="12793" y2="44661"/>
                        <a14:foregroundMark x1="12891" y1="44792" x2="13184" y2="44792"/>
                        <a14:foregroundMark x1="14844" y1="44922" x2="14844" y2="44922"/>
                        <a14:foregroundMark x1="14844" y1="44922" x2="14844" y2="44922"/>
                        <a14:foregroundMark x1="14551" y1="44792" x2="14551" y2="44792"/>
                        <a14:foregroundMark x1="14258" y1="44792" x2="14258" y2="44792"/>
                        <a14:foregroundMark x1="14160" y1="44661" x2="14160" y2="44661"/>
                        <a14:foregroundMark x1="13867" y1="44531" x2="13867" y2="44531"/>
                        <a14:foregroundMark x1="13281" y1="44141" x2="13281" y2="44141"/>
                        <a14:foregroundMark x1="13281" y1="44141" x2="13281" y2="44141"/>
                        <a14:foregroundMark x1="13281" y1="44141" x2="13672" y2="44141"/>
                        <a14:foregroundMark x1="15039" y1="44141" x2="15039" y2="44141"/>
                        <a14:foregroundMark x1="15039" y1="44141" x2="15039" y2="44531"/>
                        <a14:foregroundMark x1="15039" y1="44531" x2="15234" y2="45833"/>
                        <a14:foregroundMark x1="15918" y1="46484" x2="16113" y2="47005"/>
                        <a14:foregroundMark x1="16309" y1="47135" x2="16309" y2="47135"/>
                        <a14:foregroundMark x1="16309" y1="45182" x2="16309" y2="45182"/>
                        <a14:foregroundMark x1="15820" y1="45052" x2="15527" y2="45703"/>
                        <a14:foregroundMark x1="15527" y1="45964" x2="15723" y2="47656"/>
                        <a14:foregroundMark x1="17090" y1="47917" x2="17285" y2="48958"/>
                        <a14:foregroundMark x1="18652" y1="49219" x2="19043" y2="50651"/>
                        <a14:foregroundMark x1="19141" y1="51042" x2="19336" y2="53255"/>
                        <a14:foregroundMark x1="19531" y1="53385" x2="19531" y2="53385"/>
                        <a14:foregroundMark x1="19434" y1="51172" x2="19043" y2="51693"/>
                        <a14:foregroundMark x1="16016" y1="51042" x2="16016" y2="51042"/>
                        <a14:foregroundMark x1="16113" y1="48958" x2="16113" y2="48958"/>
                        <a14:foregroundMark x1="15039" y1="48828" x2="15039" y2="48828"/>
                        <a14:foregroundMark x1="14941" y1="49479" x2="15527" y2="55339"/>
                        <a14:foregroundMark x1="19336" y1="54427" x2="20410" y2="56250"/>
                        <a14:foregroundMark x1="20898" y1="56380" x2="21191" y2="57422"/>
                        <a14:foregroundMark x1="22656" y1="58464" x2="23047" y2="59896"/>
                        <a14:foregroundMark x1="24707" y1="60938" x2="24707" y2="60938"/>
                        <a14:foregroundMark x1="25293" y1="61589" x2="26758" y2="64063"/>
                        <a14:foregroundMark x1="22754" y1="59115" x2="22754" y2="59115"/>
                        <a14:foregroundMark x1="26563" y1="60026" x2="26563" y2="60026"/>
                        <a14:foregroundMark x1="26563" y1="58073" x2="26563" y2="58073"/>
                        <a14:foregroundMark x1="26563" y1="58073" x2="26563" y2="58073"/>
                        <a14:foregroundMark x1="26563" y1="58073" x2="26563" y2="58073"/>
                        <a14:foregroundMark x1="23242" y1="54818" x2="23242" y2="54818"/>
                        <a14:foregroundMark x1="21680" y1="53385" x2="21680" y2="53385"/>
                        <a14:foregroundMark x1="18652" y1="53646" x2="18164" y2="55729"/>
                        <a14:foregroundMark x1="11719" y1="49870" x2="11719" y2="49870"/>
                        <a14:foregroundMark x1="5957" y1="47526" x2="5664" y2="47526"/>
                        <a14:foregroundMark x1="8105" y1="45182" x2="8105" y2="45964"/>
                        <a14:foregroundMark x1="8105" y1="45964" x2="7520" y2="47396"/>
                        <a14:foregroundMark x1="6836" y1="46615" x2="6836" y2="46615"/>
                        <a14:foregroundMark x1="6348" y1="45573" x2="6348" y2="45573"/>
                        <a14:foregroundMark x1="6250" y1="45313" x2="6250" y2="45313"/>
                        <a14:foregroundMark x1="8691" y1="46224" x2="10059" y2="48047"/>
                        <a14:foregroundMark x1="11914" y1="48828" x2="12109" y2="50000"/>
                        <a14:foregroundMark x1="11816" y1="52083" x2="8984" y2="59115"/>
                        <a14:foregroundMark x1="8887" y1="59115" x2="8691" y2="59766"/>
                        <a14:foregroundMark x1="8496" y1="59896" x2="7813" y2="63151"/>
                        <a14:foregroundMark x1="5078" y1="43620" x2="5957" y2="72656"/>
                        <a14:foregroundMark x1="5957" y1="72656" x2="13379" y2="75260"/>
                        <a14:foregroundMark x1="13379" y1="75260" x2="22266" y2="73568"/>
                        <a14:foregroundMark x1="22266" y1="73568" x2="31445" y2="75260"/>
                        <a14:foregroundMark x1="31445" y1="75260" x2="36523" y2="74219"/>
                        <a14:foregroundMark x1="23242" y1="65365" x2="22363" y2="65625"/>
                        <a14:foregroundMark x1="25488" y1="68359" x2="35449" y2="70313"/>
                        <a14:foregroundMark x1="35449" y1="70313" x2="38770" y2="59505"/>
                        <a14:foregroundMark x1="38770" y1="59505" x2="29492" y2="51563"/>
                        <a14:foregroundMark x1="29492" y1="51563" x2="11523" y2="46354"/>
                        <a14:foregroundMark x1="11523" y1="46354" x2="36230" y2="47526"/>
                        <a14:foregroundMark x1="36230" y1="47526" x2="48438" y2="43490"/>
                        <a14:foregroundMark x1="48438" y1="43490" x2="47949" y2="57161"/>
                        <a14:foregroundMark x1="47949" y1="57161" x2="43066" y2="64583"/>
                        <a14:foregroundMark x1="43066" y1="64583" x2="41992" y2="65234"/>
                        <a14:foregroundMark x1="13281" y1="65755" x2="19238" y2="60547"/>
                        <a14:foregroundMark x1="19238" y1="60547" x2="14453" y2="67839"/>
                        <a14:foregroundMark x1="14453" y1="67839" x2="6152" y2="63411"/>
                        <a14:foregroundMark x1="6152" y1="63411" x2="8398" y2="71224"/>
                        <a14:foregroundMark x1="8398" y1="71224" x2="23633" y2="65495"/>
                        <a14:foregroundMark x1="23633" y1="65495" x2="16113" y2="62240"/>
                        <a14:foregroundMark x1="16113" y1="62240" x2="21680" y2="72396"/>
                        <a14:foregroundMark x1="21680" y1="72396" x2="10449" y2="68620"/>
                        <a14:foregroundMark x1="10449" y1="68620" x2="36426" y2="65365"/>
                        <a14:foregroundMark x1="36426" y1="65365" x2="57129" y2="67708"/>
                        <a14:foregroundMark x1="57129" y1="67708" x2="49707" y2="70182"/>
                        <a14:foregroundMark x1="49707" y1="70182" x2="58691" y2="66927"/>
                        <a14:foregroundMark x1="58691" y1="66927" x2="70898" y2="72135"/>
                        <a14:foregroundMark x1="70898" y1="72135" x2="79883" y2="65885"/>
                        <a14:foregroundMark x1="79883" y1="65885" x2="72266" y2="58594"/>
                        <a14:foregroundMark x1="72266" y1="58594" x2="65918" y2="57552"/>
                        <a14:foregroundMark x1="65918" y1="57552" x2="72754" y2="53255"/>
                        <a14:foregroundMark x1="72754" y1="53255" x2="77734" y2="62109"/>
                        <a14:foregroundMark x1="77734" y1="62109" x2="69336" y2="68099"/>
                        <a14:foregroundMark x1="69336" y1="68099" x2="57031" y2="64974"/>
                        <a14:foregroundMark x1="57031" y1="64974" x2="61621" y2="60417"/>
                        <a14:foregroundMark x1="61621" y1="60417" x2="68945" y2="63281"/>
                        <a14:foregroundMark x1="68945" y1="63281" x2="56836" y2="62760"/>
                        <a14:foregroundMark x1="56836" y1="62760" x2="50977" y2="55339"/>
                        <a14:foregroundMark x1="50977" y1="55339" x2="43457" y2="51172"/>
                        <a14:foregroundMark x1="43457" y1="51172" x2="49512" y2="44271"/>
                        <a14:foregroundMark x1="49512" y1="44271" x2="39746" y2="42188"/>
                        <a14:foregroundMark x1="39746" y1="42188" x2="47070" y2="42708"/>
                        <a14:foregroundMark x1="47070" y1="42708" x2="25098" y2="44271"/>
                        <a14:foregroundMark x1="25098" y1="44271" x2="16797" y2="48177"/>
                        <a14:foregroundMark x1="16797" y1="48177" x2="13184" y2="48438"/>
                        <a14:foregroundMark x1="7031" y1="46354" x2="14746" y2="44792"/>
                        <a14:foregroundMark x1="14746" y1="44792" x2="31348" y2="49089"/>
                        <a14:foregroundMark x1="31348" y1="49089" x2="22168" y2="45182"/>
                        <a14:foregroundMark x1="22168" y1="45182" x2="7617" y2="42839"/>
                        <a14:foregroundMark x1="7617" y1="42839" x2="4102" y2="49479"/>
                        <a14:foregroundMark x1="4102" y1="49479" x2="5664" y2="72005"/>
                        <a14:foregroundMark x1="5664" y1="72005" x2="5664" y2="50260"/>
                        <a14:foregroundMark x1="5664" y1="50260" x2="2930" y2="63802"/>
                        <a14:foregroundMark x1="2930" y1="63802" x2="6445" y2="60677"/>
                        <a14:foregroundMark x1="4980" y1="69531" x2="4297" y2="75260"/>
                        <a14:foregroundMark x1="73730" y1="51172" x2="73145" y2="60156"/>
                        <a14:foregroundMark x1="73145" y1="60156" x2="78906" y2="64063"/>
                        <a14:foregroundMark x1="78906" y1="64063" x2="76074" y2="72005"/>
                        <a14:foregroundMark x1="76074" y1="72005" x2="70313" y2="74740"/>
                        <a14:foregroundMark x1="70313" y1="74740" x2="50488" y2="58203"/>
                        <a14:foregroundMark x1="50488" y1="58203" x2="44238" y2="46875"/>
                        <a14:foregroundMark x1="44238" y1="46875" x2="50000" y2="43750"/>
                        <a14:foregroundMark x1="50000" y1="43750" x2="30273" y2="41016"/>
                        <a14:foregroundMark x1="30273" y1="41016" x2="37109" y2="43750"/>
                        <a14:foregroundMark x1="37109" y1="43750" x2="30371" y2="42188"/>
                        <a14:foregroundMark x1="30371" y1="42188" x2="38672" y2="44010"/>
                        <a14:foregroundMark x1="38672" y1="44010" x2="30859" y2="46484"/>
                        <a14:foregroundMark x1="30859" y1="46484" x2="41016" y2="52734"/>
                        <a14:foregroundMark x1="41016" y1="52734" x2="42676" y2="52865"/>
                        <a14:foregroundMark x1="27051" y1="42578" x2="27051" y2="42578"/>
                        <a14:foregroundMark x1="26953" y1="42708" x2="43652" y2="45833"/>
                        <a14:foregroundMark x1="43652" y1="45833" x2="62891" y2="58203"/>
                        <a14:foregroundMark x1="62891" y1="58203" x2="53613" y2="59375"/>
                        <a14:foregroundMark x1="53613" y1="59375" x2="62109" y2="58203"/>
                        <a14:foregroundMark x1="62109" y1="58203" x2="57324" y2="53125"/>
                        <a14:foregroundMark x1="57324" y1="53125" x2="56934" y2="59896"/>
                        <a14:foregroundMark x1="56934" y1="54818" x2="66211" y2="54297"/>
                        <a14:foregroundMark x1="66211" y1="54297" x2="72559" y2="57552"/>
                        <a14:foregroundMark x1="72559" y1="57552" x2="62207" y2="56380"/>
                        <a14:foregroundMark x1="62207" y1="56380" x2="68359" y2="48047"/>
                        <a14:foregroundMark x1="68359" y1="48047" x2="65723" y2="54557"/>
                        <a14:foregroundMark x1="60352" y1="53516" x2="51953" y2="54948"/>
                        <a14:foregroundMark x1="51953" y1="54948" x2="53223" y2="58594"/>
                        <a14:foregroundMark x1="56348" y1="52083" x2="49121" y2="53906"/>
                        <a14:foregroundMark x1="49121" y1="53906" x2="49316" y2="54688"/>
                        <a14:foregroundMark x1="50098" y1="44792" x2="43066" y2="44922"/>
                        <a14:foregroundMark x1="43066" y1="44922" x2="42773" y2="42057"/>
                        <a14:foregroundMark x1="52734" y1="46224" x2="49805" y2="46354"/>
                        <a14:foregroundMark x1="40137" y1="56641" x2="38184" y2="57292"/>
                        <a14:foregroundMark x1="42871" y1="60417" x2="37012" y2="61068"/>
                        <a14:foregroundMark x1="37012" y1="61068" x2="37012" y2="61068"/>
                        <a14:foregroundMark x1="15234" y1="51823" x2="14844" y2="50391"/>
                        <a14:foregroundMark x1="9082" y1="47526" x2="7520" y2="58333"/>
                        <a14:foregroundMark x1="7520" y1="58333" x2="16699" y2="66276"/>
                        <a14:foregroundMark x1="16699" y1="66276" x2="23242" y2="65365"/>
                        <a14:foregroundMark x1="44141" y1="43229" x2="45410" y2="45833"/>
                        <a14:foregroundMark x1="42969" y1="42057" x2="44531" y2="41797"/>
                        <a14:foregroundMark x1="43848" y1="41667" x2="52441" y2="44531"/>
                        <a14:foregroundMark x1="43945" y1="40885" x2="50098" y2="42188"/>
                        <a14:foregroundMark x1="50098" y1="42188" x2="30273" y2="41276"/>
                        <a14:foregroundMark x1="30273" y1="41276" x2="38477" y2="41536"/>
                        <a14:foregroundMark x1="38477" y1="41536" x2="43164" y2="49609"/>
                        <a14:foregroundMark x1="43164" y1="49609" x2="43848" y2="64714"/>
                        <a14:foregroundMark x1="43848" y1="64714" x2="50488" y2="70833"/>
                        <a14:foregroundMark x1="50488" y1="70833" x2="59570" y2="69010"/>
                        <a14:foregroundMark x1="52734" y1="43750" x2="46289" y2="40234"/>
                        <a14:foregroundMark x1="46289" y1="40234" x2="39258" y2="40365"/>
                        <a14:foregroundMark x1="39258" y1="40365" x2="50781" y2="42448"/>
                        <a14:foregroundMark x1="50781" y1="42448" x2="45410" y2="41406"/>
                        <a14:foregroundMark x1="53809" y1="43490" x2="53125" y2="43490"/>
                        <a14:foregroundMark x1="49609" y1="42057" x2="55859" y2="43490"/>
                        <a14:foregroundMark x1="77441" y1="55599" x2="77441" y2="55599"/>
                        <a14:foregroundMark x1="77441" y1="55599" x2="71289" y2="49609"/>
                        <a14:foregroundMark x1="71289" y1="49609" x2="75879" y2="54557"/>
                        <a14:foregroundMark x1="75879" y1="54557" x2="80566" y2="72526"/>
                        <a14:foregroundMark x1="80566" y1="72526" x2="79785" y2="62109"/>
                        <a14:foregroundMark x1="79785" y1="62109" x2="79004" y2="71094"/>
                        <a14:foregroundMark x1="79004" y1="71094" x2="80273" y2="61458"/>
                        <a14:foregroundMark x1="80273" y1="61458" x2="76855" y2="54818"/>
                        <a14:foregroundMark x1="76855" y1="54818" x2="72070" y2="50260"/>
                        <a14:foregroundMark x1="72070" y1="50260" x2="76270" y2="56510"/>
                        <a14:foregroundMark x1="76270" y1="56510" x2="73145" y2="49089"/>
                        <a14:foregroundMark x1="73145" y1="49089" x2="72852" y2="49740"/>
                        <a14:foregroundMark x1="80664" y1="58854" x2="80566" y2="69401"/>
                        <a14:foregroundMark x1="80566" y1="69401" x2="81445" y2="61589"/>
                        <a14:foregroundMark x1="81445" y1="61589" x2="81445" y2="69661"/>
                        <a14:foregroundMark x1="81445" y1="69661" x2="79590" y2="51432"/>
                        <a14:foregroundMark x1="79590" y1="51432" x2="73633" y2="50000"/>
                        <a14:foregroundMark x1="73633" y1="50000" x2="77930" y2="56380"/>
                        <a14:foregroundMark x1="77930" y1="56380" x2="81152" y2="56250"/>
                        <a14:backgroundMark x1="60449" y1="42969" x2="60449" y2="42969"/>
                        <a14:backgroundMark x1="59473" y1="41667" x2="59473" y2="41667"/>
                        <a14:backgroundMark x1="59375" y1="41667" x2="59375" y2="41667"/>
                        <a14:backgroundMark x1="59375" y1="41667" x2="59375" y2="41667"/>
                        <a14:backgroundMark x1="61035" y1="42318" x2="62305" y2="43229"/>
                        <a14:backgroundMark x1="62305" y1="43229" x2="62305" y2="43229"/>
                        <a14:backgroundMark x1="63574" y1="44922" x2="63574" y2="44922"/>
                        <a14:backgroundMark x1="64551" y1="44792" x2="64551" y2="44792"/>
                        <a14:backgroundMark x1="71387" y1="42969" x2="71387" y2="42969"/>
                        <a14:backgroundMark x1="70605" y1="42578" x2="70605" y2="42578"/>
                        <a14:backgroundMark x1="69824" y1="42839" x2="69824" y2="42839"/>
                        <a14:backgroundMark x1="69727" y1="43099" x2="61426" y2="44271"/>
                        <a14:backgroundMark x1="61426" y1="44271" x2="71094" y2="42708"/>
                        <a14:backgroundMark x1="71387" y1="42448" x2="59180" y2="42188"/>
                        <a14:backgroundMark x1="59180" y1="42188" x2="67383" y2="46354"/>
                        <a14:backgroundMark x1="67383" y1="46354" x2="73242" y2="42578"/>
                        <a14:backgroundMark x1="73242" y1="42578" x2="58105" y2="40885"/>
                        <a14:backgroundMark x1="58105" y1="40885" x2="62598" y2="46615"/>
                        <a14:backgroundMark x1="68923" y1="46268" x2="69727" y2="46224"/>
                        <a14:backgroundMark x1="62598" y1="46615" x2="68585" y2="46287"/>
                        <a14:backgroundMark x1="69727" y1="46224" x2="71289" y2="45052"/>
                      </a14:backgroundRemoval>
                    </a14:imgEffect>
                  </a14:imgLayer>
                </a14:imgProps>
              </a:ext>
            </a:extLst>
          </a:blip>
          <a:srcRect l="3929" t="40576" r="18455" b="23397"/>
          <a:stretch/>
        </p:blipFill>
        <p:spPr>
          <a:xfrm>
            <a:off x="1336973" y="2854712"/>
            <a:ext cx="6470054" cy="22524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D3072C-71C9-0B86-545D-5FBFA9E8C7DB}"/>
              </a:ext>
            </a:extLst>
          </p:cNvPr>
          <p:cNvSpPr txBox="1"/>
          <p:nvPr/>
        </p:nvSpPr>
        <p:spPr>
          <a:xfrm>
            <a:off x="339545" y="924418"/>
            <a:ext cx="8358405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Fire-forest is a serious environmental hazard in Indonesia</a:t>
            </a:r>
            <a:endParaRPr lang="id-ID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3A6369B7-CF61-4A3A-CD50-7EA699147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910" y="995800"/>
            <a:ext cx="2966386" cy="2469097"/>
          </a:xfrm>
          <a:prstGeom prst="rect">
            <a:avLst/>
          </a:prstGeom>
        </p:spPr>
      </p:pic>
      <p:sp>
        <p:nvSpPr>
          <p:cNvPr id="195" name="Google Shape;195;p27"/>
          <p:cNvSpPr txBox="1">
            <a:spLocks noGrp="1"/>
          </p:cNvSpPr>
          <p:nvPr>
            <p:ph type="ctrTitle"/>
          </p:nvPr>
        </p:nvSpPr>
        <p:spPr>
          <a:xfrm flipH="1">
            <a:off x="5520064" y="133235"/>
            <a:ext cx="3254521" cy="545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chemeClr val="bg1"/>
                </a:solidFill>
              </a:rPr>
              <a:t>DATA COLLECTION</a:t>
            </a:r>
            <a:endParaRPr sz="2400" b="1" dirty="0">
              <a:solidFill>
                <a:schemeClr val="bg1"/>
              </a:solidFill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-236550" y="-326787"/>
            <a:ext cx="4652175" cy="1932371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4492100" y="3376598"/>
            <a:ext cx="1418298" cy="1228391"/>
          </a:xfrm>
          <a:custGeom>
            <a:avLst/>
            <a:gdLst/>
            <a:ahLst/>
            <a:cxnLst/>
            <a:rect l="l" t="t" r="r" b="b"/>
            <a:pathLst>
              <a:path w="130779" h="113268" extrusionOk="0">
                <a:moveTo>
                  <a:pt x="97822" y="469"/>
                </a:moveTo>
                <a:lnTo>
                  <a:pt x="130241" y="56641"/>
                </a:lnTo>
                <a:lnTo>
                  <a:pt x="97822" y="112813"/>
                </a:lnTo>
                <a:lnTo>
                  <a:pt x="32957" y="112813"/>
                </a:lnTo>
                <a:lnTo>
                  <a:pt x="524" y="56641"/>
                </a:lnTo>
                <a:lnTo>
                  <a:pt x="32957" y="469"/>
                </a:lnTo>
                <a:close/>
                <a:moveTo>
                  <a:pt x="32695" y="1"/>
                </a:moveTo>
                <a:lnTo>
                  <a:pt x="55" y="56517"/>
                </a:lnTo>
                <a:lnTo>
                  <a:pt x="0" y="56641"/>
                </a:lnTo>
                <a:lnTo>
                  <a:pt x="32626" y="113157"/>
                </a:lnTo>
                <a:lnTo>
                  <a:pt x="32695" y="113267"/>
                </a:lnTo>
                <a:lnTo>
                  <a:pt x="98084" y="113267"/>
                </a:lnTo>
                <a:lnTo>
                  <a:pt x="130710" y="56751"/>
                </a:lnTo>
                <a:lnTo>
                  <a:pt x="130778" y="56641"/>
                </a:lnTo>
                <a:lnTo>
                  <a:pt x="98153" y="125"/>
                </a:lnTo>
                <a:lnTo>
                  <a:pt x="9808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6438100" y="3376598"/>
            <a:ext cx="1418450" cy="1228391"/>
          </a:xfrm>
          <a:custGeom>
            <a:avLst/>
            <a:gdLst/>
            <a:ahLst/>
            <a:cxnLst/>
            <a:rect l="l" t="t" r="r" b="b"/>
            <a:pathLst>
              <a:path w="130793" h="113268" extrusionOk="0">
                <a:moveTo>
                  <a:pt x="97822" y="469"/>
                </a:moveTo>
                <a:lnTo>
                  <a:pt x="130255" y="56641"/>
                </a:lnTo>
                <a:lnTo>
                  <a:pt x="97822" y="112813"/>
                </a:lnTo>
                <a:lnTo>
                  <a:pt x="32970" y="112813"/>
                </a:lnTo>
                <a:lnTo>
                  <a:pt x="538" y="56641"/>
                </a:lnTo>
                <a:lnTo>
                  <a:pt x="32970" y="469"/>
                </a:lnTo>
                <a:close/>
                <a:moveTo>
                  <a:pt x="32695" y="1"/>
                </a:moveTo>
                <a:lnTo>
                  <a:pt x="69" y="56517"/>
                </a:lnTo>
                <a:lnTo>
                  <a:pt x="0" y="56641"/>
                </a:lnTo>
                <a:lnTo>
                  <a:pt x="32640" y="113157"/>
                </a:lnTo>
                <a:lnTo>
                  <a:pt x="32695" y="113267"/>
                </a:lnTo>
                <a:lnTo>
                  <a:pt x="98098" y="113267"/>
                </a:lnTo>
                <a:lnTo>
                  <a:pt x="130723" y="56751"/>
                </a:lnTo>
                <a:lnTo>
                  <a:pt x="130792" y="56641"/>
                </a:lnTo>
                <a:lnTo>
                  <a:pt x="98166" y="125"/>
                </a:lnTo>
                <a:lnTo>
                  <a:pt x="980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cxnSp>
        <p:nvCxnSpPr>
          <p:cNvPr id="207" name="Google Shape;207;p27"/>
          <p:cNvCxnSpPr/>
          <p:nvPr/>
        </p:nvCxnSpPr>
        <p:spPr>
          <a:xfrm>
            <a:off x="3218610" y="1687198"/>
            <a:ext cx="0" cy="26004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27"/>
          <p:cNvSpPr txBox="1">
            <a:spLocks noGrp="1"/>
          </p:cNvSpPr>
          <p:nvPr>
            <p:ph type="ctrTitle" idx="2"/>
          </p:nvPr>
        </p:nvSpPr>
        <p:spPr>
          <a:xfrm flipH="1">
            <a:off x="3388402" y="618131"/>
            <a:ext cx="4745627" cy="3584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/>
                </a:solidFill>
              </a:rPr>
              <a:t>Preview Dataset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22" name="Google Shape;222;p27"/>
          <p:cNvSpPr txBox="1">
            <a:spLocks noGrp="1"/>
          </p:cNvSpPr>
          <p:nvPr>
            <p:ph type="subTitle" idx="1"/>
          </p:nvPr>
        </p:nvSpPr>
        <p:spPr>
          <a:xfrm flipH="1">
            <a:off x="499582" y="1953225"/>
            <a:ext cx="2617696" cy="2068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>
                <a:solidFill>
                  <a:schemeClr val="bg1"/>
                </a:solidFill>
              </a:rPr>
              <a:t>The images were collected from Kaggle Forest Fire Dataset.</a:t>
            </a:r>
          </a:p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>
                <a:solidFill>
                  <a:schemeClr val="bg1"/>
                </a:solidFill>
              </a:rPr>
              <a:t>It is divided into two categories :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Fire </a:t>
            </a:r>
            <a:r>
              <a:rPr lang="en-US" sz="1200" dirty="0">
                <a:solidFill>
                  <a:schemeClr val="bg1"/>
                </a:solidFill>
              </a:rPr>
              <a:t>and </a:t>
            </a:r>
            <a:r>
              <a:rPr lang="en-US" sz="1200" b="1" dirty="0">
                <a:solidFill>
                  <a:schemeClr val="bg1"/>
                </a:solidFill>
              </a:rPr>
              <a:t>Smoke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>
                <a:solidFill>
                  <a:schemeClr val="bg1"/>
                </a:solidFill>
              </a:rPr>
              <a:t>Total images of each category is 1102 for fire and 12631 for smoke. </a:t>
            </a:r>
          </a:p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>
                <a:solidFill>
                  <a:schemeClr val="bg1"/>
                </a:solidFill>
              </a:rPr>
              <a:t>This dataset needs through preprocessing for handling  imbalance and different size.</a:t>
            </a:r>
            <a:endParaRPr sz="1200" dirty="0">
              <a:solidFill>
                <a:schemeClr val="bg1"/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EB66211-676A-E2DF-75A5-A115786957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160" b="36804"/>
          <a:stretch/>
        </p:blipFill>
        <p:spPr>
          <a:xfrm>
            <a:off x="6403663" y="1001310"/>
            <a:ext cx="2705900" cy="178555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9B0E72A-6CD6-6065-B63B-3F61C98FA1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734" r="51899"/>
          <a:stretch/>
        </p:blipFill>
        <p:spPr>
          <a:xfrm>
            <a:off x="3363910" y="3635358"/>
            <a:ext cx="2785847" cy="70204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DB9B7C0-BE56-9BD5-DCEC-762A5D6A77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478"/>
          <a:stretch/>
        </p:blipFill>
        <p:spPr>
          <a:xfrm>
            <a:off x="6403663" y="2636520"/>
            <a:ext cx="2705900" cy="25069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41CD94-E273-27C6-B4A3-120913956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2794" y="1337432"/>
            <a:ext cx="2390009" cy="2564022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CNN (Convolutional Neural Network) Sequential model is used to identify and predict image classification.</a:t>
            </a: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Here are steps in process modelling: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5D7B7D4-93D4-20E7-3352-6C1016BA9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1922" y="189898"/>
            <a:ext cx="2929054" cy="577800"/>
          </a:xfrm>
        </p:spPr>
        <p:txBody>
          <a:bodyPr/>
          <a:lstStyle/>
          <a:p>
            <a:pPr algn="r"/>
            <a:r>
              <a:rPr lang="en-US" sz="2400" b="1" dirty="0">
                <a:solidFill>
                  <a:schemeClr val="tx1"/>
                </a:solidFill>
              </a:rPr>
              <a:t>METHODOLOGY</a:t>
            </a:r>
            <a:endParaRPr lang="id-ID" sz="2400" b="1" dirty="0">
              <a:solidFill>
                <a:schemeClr val="tx1"/>
              </a:solidFill>
            </a:endParaRPr>
          </a:p>
        </p:txBody>
      </p:sp>
      <p:grpSp>
        <p:nvGrpSpPr>
          <p:cNvPr id="11" name="Google Shape;689;p43">
            <a:extLst>
              <a:ext uri="{FF2B5EF4-FFF2-40B4-BE49-F238E27FC236}">
                <a16:creationId xmlns:a16="http://schemas.microsoft.com/office/drawing/2014/main" id="{79A92B64-3A31-F374-C817-803E20EB29C3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1803746" y="81900"/>
            <a:ext cx="2482865" cy="4852707"/>
            <a:chOff x="3088670" y="1930338"/>
            <a:chExt cx="380983" cy="684491"/>
          </a:xfrm>
        </p:grpSpPr>
        <p:sp>
          <p:nvSpPr>
            <p:cNvPr id="12" name="Google Shape;690;p43">
              <a:extLst>
                <a:ext uri="{FF2B5EF4-FFF2-40B4-BE49-F238E27FC236}">
                  <a16:creationId xmlns:a16="http://schemas.microsoft.com/office/drawing/2014/main" id="{46B92F55-CEE1-285C-EEBE-6B60571D4EEC}"/>
                </a:ext>
              </a:extLst>
            </p:cNvPr>
            <p:cNvSpPr/>
            <p:nvPr/>
          </p:nvSpPr>
          <p:spPr>
            <a:xfrm>
              <a:off x="3200035" y="1938750"/>
              <a:ext cx="159427" cy="667667"/>
            </a:xfrm>
            <a:custGeom>
              <a:avLst/>
              <a:gdLst/>
              <a:ahLst/>
              <a:cxnLst/>
              <a:rect l="l" t="t" r="r" b="b"/>
              <a:pathLst>
                <a:path w="21750" h="91118" extrusionOk="0">
                  <a:moveTo>
                    <a:pt x="13027" y="0"/>
                  </a:moveTo>
                  <a:lnTo>
                    <a:pt x="13027" y="884"/>
                  </a:lnTo>
                  <a:cubicBezTo>
                    <a:pt x="13027" y="2077"/>
                    <a:pt x="12063" y="3042"/>
                    <a:pt x="10869" y="3042"/>
                  </a:cubicBezTo>
                  <a:lnTo>
                    <a:pt x="8000" y="3042"/>
                  </a:lnTo>
                  <a:cubicBezTo>
                    <a:pt x="3570" y="3042"/>
                    <a:pt x="0" y="6680"/>
                    <a:pt x="81" y="11110"/>
                  </a:cubicBezTo>
                  <a:cubicBezTo>
                    <a:pt x="150" y="15414"/>
                    <a:pt x="3753" y="18915"/>
                    <a:pt x="8126" y="18915"/>
                  </a:cubicBezTo>
                  <a:lnTo>
                    <a:pt x="13750" y="18915"/>
                  </a:lnTo>
                  <a:cubicBezTo>
                    <a:pt x="17377" y="18915"/>
                    <a:pt x="20315" y="21887"/>
                    <a:pt x="20246" y="25525"/>
                  </a:cubicBezTo>
                  <a:cubicBezTo>
                    <a:pt x="20189" y="29049"/>
                    <a:pt x="17216" y="31918"/>
                    <a:pt x="13635" y="31918"/>
                  </a:cubicBezTo>
                  <a:lnTo>
                    <a:pt x="8000" y="31918"/>
                  </a:lnTo>
                  <a:cubicBezTo>
                    <a:pt x="3570" y="31918"/>
                    <a:pt x="0" y="35557"/>
                    <a:pt x="81" y="39987"/>
                  </a:cubicBezTo>
                  <a:cubicBezTo>
                    <a:pt x="150" y="44291"/>
                    <a:pt x="3753" y="47791"/>
                    <a:pt x="8126" y="47791"/>
                  </a:cubicBezTo>
                  <a:lnTo>
                    <a:pt x="13750" y="47791"/>
                  </a:lnTo>
                  <a:cubicBezTo>
                    <a:pt x="17377" y="47791"/>
                    <a:pt x="20315" y="50775"/>
                    <a:pt x="20246" y="54402"/>
                  </a:cubicBezTo>
                  <a:cubicBezTo>
                    <a:pt x="20189" y="57926"/>
                    <a:pt x="17216" y="60795"/>
                    <a:pt x="13635" y="60795"/>
                  </a:cubicBezTo>
                  <a:lnTo>
                    <a:pt x="8000" y="60795"/>
                  </a:lnTo>
                  <a:cubicBezTo>
                    <a:pt x="3570" y="60795"/>
                    <a:pt x="0" y="64433"/>
                    <a:pt x="81" y="68875"/>
                  </a:cubicBezTo>
                  <a:cubicBezTo>
                    <a:pt x="150" y="73179"/>
                    <a:pt x="3753" y="76668"/>
                    <a:pt x="8126" y="76668"/>
                  </a:cubicBezTo>
                  <a:lnTo>
                    <a:pt x="13750" y="76668"/>
                  </a:lnTo>
                  <a:cubicBezTo>
                    <a:pt x="17377" y="76668"/>
                    <a:pt x="20315" y="79652"/>
                    <a:pt x="20246" y="83290"/>
                  </a:cubicBezTo>
                  <a:cubicBezTo>
                    <a:pt x="20189" y="86814"/>
                    <a:pt x="17216" y="89683"/>
                    <a:pt x="13635" y="89683"/>
                  </a:cubicBezTo>
                  <a:lnTo>
                    <a:pt x="8574" y="89683"/>
                  </a:lnTo>
                  <a:lnTo>
                    <a:pt x="8574" y="91118"/>
                  </a:lnTo>
                  <a:lnTo>
                    <a:pt x="13624" y="91118"/>
                  </a:lnTo>
                  <a:cubicBezTo>
                    <a:pt x="17997" y="91118"/>
                    <a:pt x="21601" y="87606"/>
                    <a:pt x="21681" y="83313"/>
                  </a:cubicBezTo>
                  <a:cubicBezTo>
                    <a:pt x="21750" y="78872"/>
                    <a:pt x="18180" y="75233"/>
                    <a:pt x="13739" y="75233"/>
                  </a:cubicBezTo>
                  <a:lnTo>
                    <a:pt x="8126" y="75233"/>
                  </a:lnTo>
                  <a:cubicBezTo>
                    <a:pt x="4534" y="75233"/>
                    <a:pt x="1561" y="72364"/>
                    <a:pt x="1504" y="68852"/>
                  </a:cubicBezTo>
                  <a:cubicBezTo>
                    <a:pt x="1435" y="65214"/>
                    <a:pt x="4373" y="62230"/>
                    <a:pt x="8000" y="62230"/>
                  </a:cubicBezTo>
                  <a:lnTo>
                    <a:pt x="13624" y="62230"/>
                  </a:lnTo>
                  <a:cubicBezTo>
                    <a:pt x="17997" y="62230"/>
                    <a:pt x="21601" y="58729"/>
                    <a:pt x="21681" y="54425"/>
                  </a:cubicBezTo>
                  <a:cubicBezTo>
                    <a:pt x="21750" y="49995"/>
                    <a:pt x="18180" y="46357"/>
                    <a:pt x="13739" y="46357"/>
                  </a:cubicBezTo>
                  <a:lnTo>
                    <a:pt x="8126" y="46357"/>
                  </a:lnTo>
                  <a:cubicBezTo>
                    <a:pt x="4534" y="46357"/>
                    <a:pt x="1561" y="43487"/>
                    <a:pt x="1504" y="39964"/>
                  </a:cubicBezTo>
                  <a:cubicBezTo>
                    <a:pt x="1435" y="36337"/>
                    <a:pt x="4373" y="33353"/>
                    <a:pt x="8000" y="33353"/>
                  </a:cubicBezTo>
                  <a:lnTo>
                    <a:pt x="13624" y="33353"/>
                  </a:lnTo>
                  <a:cubicBezTo>
                    <a:pt x="17997" y="33353"/>
                    <a:pt x="21601" y="29852"/>
                    <a:pt x="21681" y="25548"/>
                  </a:cubicBezTo>
                  <a:cubicBezTo>
                    <a:pt x="21750" y="21118"/>
                    <a:pt x="18180" y="17480"/>
                    <a:pt x="13739" y="17480"/>
                  </a:cubicBezTo>
                  <a:lnTo>
                    <a:pt x="8126" y="17480"/>
                  </a:lnTo>
                  <a:cubicBezTo>
                    <a:pt x="4534" y="17480"/>
                    <a:pt x="1561" y="14611"/>
                    <a:pt x="1504" y="11087"/>
                  </a:cubicBezTo>
                  <a:cubicBezTo>
                    <a:pt x="1435" y="7449"/>
                    <a:pt x="4373" y="4476"/>
                    <a:pt x="8000" y="4476"/>
                  </a:cubicBezTo>
                  <a:lnTo>
                    <a:pt x="10869" y="4476"/>
                  </a:lnTo>
                  <a:cubicBezTo>
                    <a:pt x="12855" y="4476"/>
                    <a:pt x="14462" y="2869"/>
                    <a:pt x="14462" y="884"/>
                  </a:cubicBezTo>
                  <a:lnTo>
                    <a:pt x="1446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91;p43">
              <a:extLst>
                <a:ext uri="{FF2B5EF4-FFF2-40B4-BE49-F238E27FC236}">
                  <a16:creationId xmlns:a16="http://schemas.microsoft.com/office/drawing/2014/main" id="{C298764A-7CE5-302B-1BA7-458A3C085605}"/>
                </a:ext>
              </a:extLst>
            </p:cNvPr>
            <p:cNvSpPr/>
            <p:nvPr/>
          </p:nvSpPr>
          <p:spPr>
            <a:xfrm>
              <a:off x="3191453" y="1930338"/>
              <a:ext cx="176506" cy="684491"/>
            </a:xfrm>
            <a:custGeom>
              <a:avLst/>
              <a:gdLst/>
              <a:ahLst/>
              <a:cxnLst/>
              <a:rect l="l" t="t" r="r" b="b"/>
              <a:pathLst>
                <a:path w="24080" h="93414" extrusionOk="0">
                  <a:moveTo>
                    <a:pt x="16207" y="574"/>
                  </a:moveTo>
                  <a:lnTo>
                    <a:pt x="16207" y="2032"/>
                  </a:lnTo>
                  <a:cubicBezTo>
                    <a:pt x="16207" y="4327"/>
                    <a:pt x="14336" y="6198"/>
                    <a:pt x="12040" y="6198"/>
                  </a:cubicBezTo>
                  <a:lnTo>
                    <a:pt x="9171" y="6198"/>
                  </a:lnTo>
                  <a:cubicBezTo>
                    <a:pt x="5866" y="6198"/>
                    <a:pt x="3191" y="8907"/>
                    <a:pt x="3249" y="12224"/>
                  </a:cubicBezTo>
                  <a:cubicBezTo>
                    <a:pt x="3295" y="15437"/>
                    <a:pt x="6015" y="18043"/>
                    <a:pt x="9297" y="18043"/>
                  </a:cubicBezTo>
                  <a:lnTo>
                    <a:pt x="14910" y="18043"/>
                  </a:lnTo>
                  <a:cubicBezTo>
                    <a:pt x="19673" y="18043"/>
                    <a:pt x="23506" y="21945"/>
                    <a:pt x="23426" y="26708"/>
                  </a:cubicBezTo>
                  <a:cubicBezTo>
                    <a:pt x="23345" y="31322"/>
                    <a:pt x="19478" y="35075"/>
                    <a:pt x="14795" y="35075"/>
                  </a:cubicBezTo>
                  <a:lnTo>
                    <a:pt x="9171" y="35075"/>
                  </a:lnTo>
                  <a:cubicBezTo>
                    <a:pt x="5866" y="35075"/>
                    <a:pt x="3191" y="37783"/>
                    <a:pt x="3249" y="41100"/>
                  </a:cubicBezTo>
                  <a:cubicBezTo>
                    <a:pt x="3295" y="44314"/>
                    <a:pt x="6015" y="46919"/>
                    <a:pt x="9297" y="46919"/>
                  </a:cubicBezTo>
                  <a:lnTo>
                    <a:pt x="14910" y="46919"/>
                  </a:lnTo>
                  <a:cubicBezTo>
                    <a:pt x="19673" y="46919"/>
                    <a:pt x="23506" y="50822"/>
                    <a:pt x="23426" y="55573"/>
                  </a:cubicBezTo>
                  <a:cubicBezTo>
                    <a:pt x="23345" y="60187"/>
                    <a:pt x="19478" y="63940"/>
                    <a:pt x="14795" y="63940"/>
                  </a:cubicBezTo>
                  <a:lnTo>
                    <a:pt x="9171" y="63940"/>
                  </a:lnTo>
                  <a:cubicBezTo>
                    <a:pt x="5866" y="63940"/>
                    <a:pt x="3191" y="66660"/>
                    <a:pt x="3249" y="69966"/>
                  </a:cubicBezTo>
                  <a:cubicBezTo>
                    <a:pt x="3295" y="73179"/>
                    <a:pt x="6015" y="75796"/>
                    <a:pt x="9297" y="75796"/>
                  </a:cubicBezTo>
                  <a:lnTo>
                    <a:pt x="14910" y="75796"/>
                  </a:lnTo>
                  <a:cubicBezTo>
                    <a:pt x="19673" y="75796"/>
                    <a:pt x="23506" y="79698"/>
                    <a:pt x="23426" y="84450"/>
                  </a:cubicBezTo>
                  <a:cubicBezTo>
                    <a:pt x="23345" y="89075"/>
                    <a:pt x="19478" y="92840"/>
                    <a:pt x="14795" y="92840"/>
                  </a:cubicBezTo>
                  <a:lnTo>
                    <a:pt x="9171" y="92840"/>
                  </a:lnTo>
                  <a:lnTo>
                    <a:pt x="9171" y="90257"/>
                  </a:lnTo>
                  <a:lnTo>
                    <a:pt x="14795" y="90257"/>
                  </a:lnTo>
                  <a:cubicBezTo>
                    <a:pt x="18077" y="90257"/>
                    <a:pt x="20786" y="87640"/>
                    <a:pt x="20843" y="84427"/>
                  </a:cubicBezTo>
                  <a:cubicBezTo>
                    <a:pt x="20889" y="81110"/>
                    <a:pt x="18227" y="78401"/>
                    <a:pt x="14910" y="78401"/>
                  </a:cubicBezTo>
                  <a:lnTo>
                    <a:pt x="9297" y="78401"/>
                  </a:lnTo>
                  <a:cubicBezTo>
                    <a:pt x="4614" y="78401"/>
                    <a:pt x="747" y="74648"/>
                    <a:pt x="666" y="70034"/>
                  </a:cubicBezTo>
                  <a:cubicBezTo>
                    <a:pt x="586" y="65271"/>
                    <a:pt x="4419" y="61381"/>
                    <a:pt x="9171" y="61381"/>
                  </a:cubicBezTo>
                  <a:lnTo>
                    <a:pt x="14795" y="61381"/>
                  </a:lnTo>
                  <a:cubicBezTo>
                    <a:pt x="18077" y="61381"/>
                    <a:pt x="20786" y="58764"/>
                    <a:pt x="20843" y="55550"/>
                  </a:cubicBezTo>
                  <a:cubicBezTo>
                    <a:pt x="20889" y="52233"/>
                    <a:pt x="18227" y="49525"/>
                    <a:pt x="14910" y="49525"/>
                  </a:cubicBezTo>
                  <a:lnTo>
                    <a:pt x="9297" y="49525"/>
                  </a:lnTo>
                  <a:cubicBezTo>
                    <a:pt x="4614" y="49525"/>
                    <a:pt x="747" y="45772"/>
                    <a:pt x="666" y="41158"/>
                  </a:cubicBezTo>
                  <a:cubicBezTo>
                    <a:pt x="586" y="36395"/>
                    <a:pt x="4419" y="32504"/>
                    <a:pt x="9171" y="32504"/>
                  </a:cubicBezTo>
                  <a:lnTo>
                    <a:pt x="14795" y="32504"/>
                  </a:lnTo>
                  <a:cubicBezTo>
                    <a:pt x="18077" y="32504"/>
                    <a:pt x="20786" y="29887"/>
                    <a:pt x="20843" y="26673"/>
                  </a:cubicBezTo>
                  <a:cubicBezTo>
                    <a:pt x="20889" y="23357"/>
                    <a:pt x="18227" y="20648"/>
                    <a:pt x="14910" y="20648"/>
                  </a:cubicBezTo>
                  <a:lnTo>
                    <a:pt x="9297" y="20648"/>
                  </a:lnTo>
                  <a:cubicBezTo>
                    <a:pt x="4614" y="20648"/>
                    <a:pt x="747" y="16895"/>
                    <a:pt x="666" y="12281"/>
                  </a:cubicBezTo>
                  <a:cubicBezTo>
                    <a:pt x="586" y="7529"/>
                    <a:pt x="4419" y="3627"/>
                    <a:pt x="9171" y="3627"/>
                  </a:cubicBezTo>
                  <a:lnTo>
                    <a:pt x="12040" y="3627"/>
                  </a:lnTo>
                  <a:cubicBezTo>
                    <a:pt x="12913" y="3627"/>
                    <a:pt x="13624" y="2916"/>
                    <a:pt x="13624" y="2043"/>
                  </a:cubicBezTo>
                  <a:lnTo>
                    <a:pt x="13624" y="574"/>
                  </a:lnTo>
                  <a:close/>
                  <a:moveTo>
                    <a:pt x="13050" y="0"/>
                  </a:moveTo>
                  <a:lnTo>
                    <a:pt x="13050" y="2032"/>
                  </a:lnTo>
                  <a:cubicBezTo>
                    <a:pt x="13050" y="2594"/>
                    <a:pt x="12603" y="3042"/>
                    <a:pt x="12040" y="3042"/>
                  </a:cubicBezTo>
                  <a:lnTo>
                    <a:pt x="9171" y="3042"/>
                  </a:lnTo>
                  <a:cubicBezTo>
                    <a:pt x="4098" y="3042"/>
                    <a:pt x="12" y="7208"/>
                    <a:pt x="104" y="12281"/>
                  </a:cubicBezTo>
                  <a:cubicBezTo>
                    <a:pt x="184" y="17205"/>
                    <a:pt x="4305" y="21210"/>
                    <a:pt x="9297" y="21210"/>
                  </a:cubicBezTo>
                  <a:lnTo>
                    <a:pt x="14921" y="21210"/>
                  </a:lnTo>
                  <a:cubicBezTo>
                    <a:pt x="17917" y="21210"/>
                    <a:pt x="20327" y="23666"/>
                    <a:pt x="20270" y="26662"/>
                  </a:cubicBezTo>
                  <a:cubicBezTo>
                    <a:pt x="20224" y="29566"/>
                    <a:pt x="17767" y="31919"/>
                    <a:pt x="14806" y="31919"/>
                  </a:cubicBezTo>
                  <a:lnTo>
                    <a:pt x="9171" y="31919"/>
                  </a:lnTo>
                  <a:cubicBezTo>
                    <a:pt x="4098" y="31930"/>
                    <a:pt x="12" y="36085"/>
                    <a:pt x="104" y="41158"/>
                  </a:cubicBezTo>
                  <a:cubicBezTo>
                    <a:pt x="184" y="46081"/>
                    <a:pt x="4305" y="50087"/>
                    <a:pt x="9297" y="50087"/>
                  </a:cubicBezTo>
                  <a:lnTo>
                    <a:pt x="14921" y="50087"/>
                  </a:lnTo>
                  <a:cubicBezTo>
                    <a:pt x="17917" y="50087"/>
                    <a:pt x="20327" y="52543"/>
                    <a:pt x="20270" y="55539"/>
                  </a:cubicBezTo>
                  <a:cubicBezTo>
                    <a:pt x="20224" y="58442"/>
                    <a:pt x="17767" y="60807"/>
                    <a:pt x="14806" y="60807"/>
                  </a:cubicBezTo>
                  <a:lnTo>
                    <a:pt x="9171" y="60807"/>
                  </a:lnTo>
                  <a:cubicBezTo>
                    <a:pt x="4098" y="60807"/>
                    <a:pt x="1" y="64961"/>
                    <a:pt x="92" y="70046"/>
                  </a:cubicBezTo>
                  <a:cubicBezTo>
                    <a:pt x="173" y="74970"/>
                    <a:pt x="4305" y="78975"/>
                    <a:pt x="9297" y="78975"/>
                  </a:cubicBezTo>
                  <a:lnTo>
                    <a:pt x="14910" y="78975"/>
                  </a:lnTo>
                  <a:cubicBezTo>
                    <a:pt x="17905" y="78975"/>
                    <a:pt x="20315" y="81431"/>
                    <a:pt x="20270" y="84427"/>
                  </a:cubicBezTo>
                  <a:cubicBezTo>
                    <a:pt x="20224" y="87331"/>
                    <a:pt x="17767" y="89683"/>
                    <a:pt x="14795" y="89683"/>
                  </a:cubicBezTo>
                  <a:lnTo>
                    <a:pt x="8597" y="89683"/>
                  </a:lnTo>
                  <a:lnTo>
                    <a:pt x="8597" y="93414"/>
                  </a:lnTo>
                  <a:lnTo>
                    <a:pt x="14795" y="93414"/>
                  </a:lnTo>
                  <a:cubicBezTo>
                    <a:pt x="19787" y="93414"/>
                    <a:pt x="23919" y="89408"/>
                    <a:pt x="24000" y="84484"/>
                  </a:cubicBezTo>
                  <a:cubicBezTo>
                    <a:pt x="24080" y="79411"/>
                    <a:pt x="19994" y="75245"/>
                    <a:pt x="14910" y="75245"/>
                  </a:cubicBezTo>
                  <a:lnTo>
                    <a:pt x="14910" y="75234"/>
                  </a:lnTo>
                  <a:lnTo>
                    <a:pt x="9297" y="75234"/>
                  </a:lnTo>
                  <a:cubicBezTo>
                    <a:pt x="6325" y="75234"/>
                    <a:pt x="3868" y="72881"/>
                    <a:pt x="3823" y="69977"/>
                  </a:cubicBezTo>
                  <a:cubicBezTo>
                    <a:pt x="3765" y="66981"/>
                    <a:pt x="6175" y="64525"/>
                    <a:pt x="9171" y="64525"/>
                  </a:cubicBezTo>
                  <a:lnTo>
                    <a:pt x="14795" y="64525"/>
                  </a:lnTo>
                  <a:cubicBezTo>
                    <a:pt x="19787" y="64525"/>
                    <a:pt x="23919" y="60520"/>
                    <a:pt x="24000" y="55596"/>
                  </a:cubicBezTo>
                  <a:cubicBezTo>
                    <a:pt x="24080" y="50512"/>
                    <a:pt x="19994" y="46357"/>
                    <a:pt x="14910" y="46357"/>
                  </a:cubicBezTo>
                  <a:lnTo>
                    <a:pt x="9297" y="46357"/>
                  </a:lnTo>
                  <a:cubicBezTo>
                    <a:pt x="6325" y="46357"/>
                    <a:pt x="3868" y="43993"/>
                    <a:pt x="3823" y="41089"/>
                  </a:cubicBezTo>
                  <a:cubicBezTo>
                    <a:pt x="3765" y="38093"/>
                    <a:pt x="6175" y="35637"/>
                    <a:pt x="9171" y="35637"/>
                  </a:cubicBezTo>
                  <a:lnTo>
                    <a:pt x="14795" y="35637"/>
                  </a:lnTo>
                  <a:cubicBezTo>
                    <a:pt x="19787" y="35637"/>
                    <a:pt x="23919" y="31632"/>
                    <a:pt x="24000" y="26708"/>
                  </a:cubicBezTo>
                  <a:cubicBezTo>
                    <a:pt x="24080" y="21635"/>
                    <a:pt x="19994" y="17469"/>
                    <a:pt x="14910" y="17469"/>
                  </a:cubicBezTo>
                  <a:lnTo>
                    <a:pt x="9297" y="17469"/>
                  </a:lnTo>
                  <a:cubicBezTo>
                    <a:pt x="6325" y="17469"/>
                    <a:pt x="3868" y="15104"/>
                    <a:pt x="3823" y="12212"/>
                  </a:cubicBezTo>
                  <a:cubicBezTo>
                    <a:pt x="3765" y="9217"/>
                    <a:pt x="6175" y="6760"/>
                    <a:pt x="9171" y="6760"/>
                  </a:cubicBezTo>
                  <a:lnTo>
                    <a:pt x="12040" y="6760"/>
                  </a:lnTo>
                  <a:cubicBezTo>
                    <a:pt x="14657" y="6760"/>
                    <a:pt x="16780" y="4637"/>
                    <a:pt x="16780" y="2020"/>
                  </a:cubicBezTo>
                  <a:lnTo>
                    <a:pt x="16780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92;p43">
              <a:extLst>
                <a:ext uri="{FF2B5EF4-FFF2-40B4-BE49-F238E27FC236}">
                  <a16:creationId xmlns:a16="http://schemas.microsoft.com/office/drawing/2014/main" id="{C5726F3E-D193-918A-EA80-D6CABC828012}"/>
                </a:ext>
              </a:extLst>
            </p:cNvPr>
            <p:cNvSpPr/>
            <p:nvPr/>
          </p:nvSpPr>
          <p:spPr>
            <a:xfrm>
              <a:off x="3195740" y="1934544"/>
              <a:ext cx="168018" cy="675999"/>
            </a:xfrm>
            <a:custGeom>
              <a:avLst/>
              <a:gdLst/>
              <a:ahLst/>
              <a:cxnLst/>
              <a:rect l="l" t="t" r="r" b="b"/>
              <a:pathLst>
                <a:path w="22922" h="92255" extrusionOk="0">
                  <a:moveTo>
                    <a:pt x="15048" y="574"/>
                  </a:moveTo>
                  <a:lnTo>
                    <a:pt x="15048" y="1458"/>
                  </a:lnTo>
                  <a:cubicBezTo>
                    <a:pt x="15048" y="3443"/>
                    <a:pt x="13441" y="5050"/>
                    <a:pt x="11455" y="5050"/>
                  </a:cubicBezTo>
                  <a:lnTo>
                    <a:pt x="8586" y="5050"/>
                  </a:lnTo>
                  <a:cubicBezTo>
                    <a:pt x="4948" y="5050"/>
                    <a:pt x="2021" y="8034"/>
                    <a:pt x="2090" y="11673"/>
                  </a:cubicBezTo>
                  <a:cubicBezTo>
                    <a:pt x="2147" y="15196"/>
                    <a:pt x="5120" y="18054"/>
                    <a:pt x="8712" y="18054"/>
                  </a:cubicBezTo>
                  <a:lnTo>
                    <a:pt x="14325" y="18054"/>
                  </a:lnTo>
                  <a:cubicBezTo>
                    <a:pt x="18766" y="18054"/>
                    <a:pt x="22336" y="21692"/>
                    <a:pt x="22267" y="26134"/>
                  </a:cubicBezTo>
                  <a:cubicBezTo>
                    <a:pt x="22187" y="30438"/>
                    <a:pt x="18583" y="33927"/>
                    <a:pt x="14210" y="33927"/>
                  </a:cubicBezTo>
                  <a:lnTo>
                    <a:pt x="8586" y="33927"/>
                  </a:lnTo>
                  <a:cubicBezTo>
                    <a:pt x="4959" y="33938"/>
                    <a:pt x="2021" y="36911"/>
                    <a:pt x="2090" y="40549"/>
                  </a:cubicBezTo>
                  <a:cubicBezTo>
                    <a:pt x="2147" y="44073"/>
                    <a:pt x="5120" y="46942"/>
                    <a:pt x="8712" y="46942"/>
                  </a:cubicBezTo>
                  <a:lnTo>
                    <a:pt x="14325" y="46942"/>
                  </a:lnTo>
                  <a:cubicBezTo>
                    <a:pt x="18766" y="46942"/>
                    <a:pt x="22336" y="50569"/>
                    <a:pt x="22267" y="55011"/>
                  </a:cubicBezTo>
                  <a:cubicBezTo>
                    <a:pt x="22187" y="59315"/>
                    <a:pt x="18571" y="62815"/>
                    <a:pt x="14210" y="62815"/>
                  </a:cubicBezTo>
                  <a:lnTo>
                    <a:pt x="8586" y="62815"/>
                  </a:lnTo>
                  <a:cubicBezTo>
                    <a:pt x="4959" y="62815"/>
                    <a:pt x="2021" y="65788"/>
                    <a:pt x="2090" y="69426"/>
                  </a:cubicBezTo>
                  <a:cubicBezTo>
                    <a:pt x="2147" y="72950"/>
                    <a:pt x="5120" y="75819"/>
                    <a:pt x="8712" y="75819"/>
                  </a:cubicBezTo>
                  <a:lnTo>
                    <a:pt x="14325" y="75819"/>
                  </a:lnTo>
                  <a:cubicBezTo>
                    <a:pt x="18766" y="75819"/>
                    <a:pt x="22336" y="79457"/>
                    <a:pt x="22267" y="83887"/>
                  </a:cubicBezTo>
                  <a:cubicBezTo>
                    <a:pt x="22187" y="88180"/>
                    <a:pt x="18583" y="91692"/>
                    <a:pt x="14210" y="91692"/>
                  </a:cubicBezTo>
                  <a:lnTo>
                    <a:pt x="9160" y="91692"/>
                  </a:lnTo>
                  <a:lnTo>
                    <a:pt x="9160" y="90257"/>
                  </a:lnTo>
                  <a:lnTo>
                    <a:pt x="14210" y="90257"/>
                  </a:lnTo>
                  <a:cubicBezTo>
                    <a:pt x="17791" y="90257"/>
                    <a:pt x="20775" y="87388"/>
                    <a:pt x="20832" y="83864"/>
                  </a:cubicBezTo>
                  <a:cubicBezTo>
                    <a:pt x="20890" y="80226"/>
                    <a:pt x="17963" y="77242"/>
                    <a:pt x="14325" y="77242"/>
                  </a:cubicBezTo>
                  <a:lnTo>
                    <a:pt x="8712" y="77242"/>
                  </a:lnTo>
                  <a:cubicBezTo>
                    <a:pt x="4339" y="77242"/>
                    <a:pt x="724" y="73741"/>
                    <a:pt x="655" y="69449"/>
                  </a:cubicBezTo>
                  <a:cubicBezTo>
                    <a:pt x="575" y="65007"/>
                    <a:pt x="4156" y="61369"/>
                    <a:pt x="8586" y="61369"/>
                  </a:cubicBezTo>
                  <a:lnTo>
                    <a:pt x="14210" y="61369"/>
                  </a:lnTo>
                  <a:cubicBezTo>
                    <a:pt x="17791" y="61369"/>
                    <a:pt x="20775" y="58500"/>
                    <a:pt x="20832" y="54976"/>
                  </a:cubicBezTo>
                  <a:cubicBezTo>
                    <a:pt x="20890" y="51349"/>
                    <a:pt x="17963" y="48365"/>
                    <a:pt x="14325" y="48365"/>
                  </a:cubicBezTo>
                  <a:lnTo>
                    <a:pt x="8712" y="48365"/>
                  </a:lnTo>
                  <a:cubicBezTo>
                    <a:pt x="4339" y="48365"/>
                    <a:pt x="724" y="44865"/>
                    <a:pt x="655" y="40561"/>
                  </a:cubicBezTo>
                  <a:cubicBezTo>
                    <a:pt x="575" y="36131"/>
                    <a:pt x="4156" y="32492"/>
                    <a:pt x="8586" y="32492"/>
                  </a:cubicBezTo>
                  <a:lnTo>
                    <a:pt x="14210" y="32492"/>
                  </a:lnTo>
                  <a:cubicBezTo>
                    <a:pt x="17791" y="32492"/>
                    <a:pt x="20775" y="29623"/>
                    <a:pt x="20832" y="26099"/>
                  </a:cubicBezTo>
                  <a:cubicBezTo>
                    <a:pt x="20890" y="22461"/>
                    <a:pt x="17963" y="19489"/>
                    <a:pt x="14325" y="19489"/>
                  </a:cubicBezTo>
                  <a:lnTo>
                    <a:pt x="8712" y="19489"/>
                  </a:lnTo>
                  <a:cubicBezTo>
                    <a:pt x="4339" y="19489"/>
                    <a:pt x="724" y="15988"/>
                    <a:pt x="655" y="11684"/>
                  </a:cubicBezTo>
                  <a:cubicBezTo>
                    <a:pt x="575" y="7254"/>
                    <a:pt x="4156" y="3616"/>
                    <a:pt x="8586" y="3616"/>
                  </a:cubicBezTo>
                  <a:lnTo>
                    <a:pt x="11455" y="3616"/>
                  </a:lnTo>
                  <a:cubicBezTo>
                    <a:pt x="12649" y="3616"/>
                    <a:pt x="13613" y="2651"/>
                    <a:pt x="13613" y="1458"/>
                  </a:cubicBezTo>
                  <a:lnTo>
                    <a:pt x="13613" y="574"/>
                  </a:lnTo>
                  <a:close/>
                  <a:moveTo>
                    <a:pt x="13039" y="0"/>
                  </a:moveTo>
                  <a:lnTo>
                    <a:pt x="13039" y="1458"/>
                  </a:lnTo>
                  <a:cubicBezTo>
                    <a:pt x="13039" y="2330"/>
                    <a:pt x="12328" y="3042"/>
                    <a:pt x="11455" y="3042"/>
                  </a:cubicBezTo>
                  <a:lnTo>
                    <a:pt x="8586" y="3042"/>
                  </a:lnTo>
                  <a:cubicBezTo>
                    <a:pt x="3834" y="3042"/>
                    <a:pt x="1" y="6944"/>
                    <a:pt x="93" y="11696"/>
                  </a:cubicBezTo>
                  <a:cubicBezTo>
                    <a:pt x="162" y="16309"/>
                    <a:pt x="4029" y="20062"/>
                    <a:pt x="8712" y="20062"/>
                  </a:cubicBezTo>
                  <a:lnTo>
                    <a:pt x="14336" y="20062"/>
                  </a:lnTo>
                  <a:cubicBezTo>
                    <a:pt x="17642" y="20062"/>
                    <a:pt x="20316" y="22771"/>
                    <a:pt x="20258" y="26088"/>
                  </a:cubicBezTo>
                  <a:cubicBezTo>
                    <a:pt x="20212" y="29302"/>
                    <a:pt x="17492" y="31907"/>
                    <a:pt x="14221" y="31907"/>
                  </a:cubicBezTo>
                  <a:lnTo>
                    <a:pt x="8586" y="31907"/>
                  </a:lnTo>
                  <a:cubicBezTo>
                    <a:pt x="3834" y="31918"/>
                    <a:pt x="1" y="35821"/>
                    <a:pt x="93" y="40572"/>
                  </a:cubicBezTo>
                  <a:cubicBezTo>
                    <a:pt x="162" y="45186"/>
                    <a:pt x="4029" y="48939"/>
                    <a:pt x="8712" y="48939"/>
                  </a:cubicBezTo>
                  <a:lnTo>
                    <a:pt x="14336" y="48939"/>
                  </a:lnTo>
                  <a:cubicBezTo>
                    <a:pt x="17642" y="48939"/>
                    <a:pt x="20316" y="51659"/>
                    <a:pt x="20258" y="54965"/>
                  </a:cubicBezTo>
                  <a:cubicBezTo>
                    <a:pt x="20212" y="58178"/>
                    <a:pt x="17492" y="60795"/>
                    <a:pt x="14221" y="60795"/>
                  </a:cubicBezTo>
                  <a:lnTo>
                    <a:pt x="8586" y="60795"/>
                  </a:lnTo>
                  <a:cubicBezTo>
                    <a:pt x="3834" y="60795"/>
                    <a:pt x="1" y="64697"/>
                    <a:pt x="93" y="69449"/>
                  </a:cubicBezTo>
                  <a:cubicBezTo>
                    <a:pt x="162" y="74063"/>
                    <a:pt x="4029" y="77816"/>
                    <a:pt x="8712" y="77816"/>
                  </a:cubicBezTo>
                  <a:lnTo>
                    <a:pt x="14336" y="77816"/>
                  </a:lnTo>
                  <a:cubicBezTo>
                    <a:pt x="17642" y="77816"/>
                    <a:pt x="20316" y="80536"/>
                    <a:pt x="20258" y="83841"/>
                  </a:cubicBezTo>
                  <a:cubicBezTo>
                    <a:pt x="20212" y="87055"/>
                    <a:pt x="17492" y="89672"/>
                    <a:pt x="14221" y="89672"/>
                  </a:cubicBezTo>
                  <a:lnTo>
                    <a:pt x="8586" y="89672"/>
                  </a:lnTo>
                  <a:lnTo>
                    <a:pt x="8586" y="92254"/>
                  </a:lnTo>
                  <a:lnTo>
                    <a:pt x="14210" y="92254"/>
                  </a:lnTo>
                  <a:cubicBezTo>
                    <a:pt x="18893" y="92254"/>
                    <a:pt x="22760" y="88501"/>
                    <a:pt x="22841" y="83887"/>
                  </a:cubicBezTo>
                  <a:cubicBezTo>
                    <a:pt x="22921" y="79136"/>
                    <a:pt x="19088" y="75233"/>
                    <a:pt x="14325" y="75233"/>
                  </a:cubicBezTo>
                  <a:lnTo>
                    <a:pt x="8712" y="75233"/>
                  </a:lnTo>
                  <a:cubicBezTo>
                    <a:pt x="5430" y="75233"/>
                    <a:pt x="2721" y="72628"/>
                    <a:pt x="2664" y="69415"/>
                  </a:cubicBezTo>
                  <a:cubicBezTo>
                    <a:pt x="2606" y="66098"/>
                    <a:pt x="5281" y="63389"/>
                    <a:pt x="8586" y="63389"/>
                  </a:cubicBezTo>
                  <a:lnTo>
                    <a:pt x="14210" y="63389"/>
                  </a:lnTo>
                  <a:cubicBezTo>
                    <a:pt x="18893" y="63389"/>
                    <a:pt x="22760" y="59636"/>
                    <a:pt x="22841" y="55022"/>
                  </a:cubicBezTo>
                  <a:cubicBezTo>
                    <a:pt x="22921" y="50266"/>
                    <a:pt x="19099" y="46368"/>
                    <a:pt x="14346" y="46368"/>
                  </a:cubicBezTo>
                  <a:cubicBezTo>
                    <a:pt x="14339" y="46368"/>
                    <a:pt x="14332" y="46368"/>
                    <a:pt x="14325" y="46368"/>
                  </a:cubicBezTo>
                  <a:lnTo>
                    <a:pt x="8712" y="46368"/>
                  </a:lnTo>
                  <a:cubicBezTo>
                    <a:pt x="5430" y="46368"/>
                    <a:pt x="2721" y="43751"/>
                    <a:pt x="2664" y="40538"/>
                  </a:cubicBezTo>
                  <a:cubicBezTo>
                    <a:pt x="2606" y="37221"/>
                    <a:pt x="5281" y="34512"/>
                    <a:pt x="8586" y="34512"/>
                  </a:cubicBezTo>
                  <a:lnTo>
                    <a:pt x="14210" y="34512"/>
                  </a:lnTo>
                  <a:cubicBezTo>
                    <a:pt x="18893" y="34512"/>
                    <a:pt x="22760" y="30759"/>
                    <a:pt x="22841" y="26145"/>
                  </a:cubicBezTo>
                  <a:cubicBezTo>
                    <a:pt x="22921" y="21382"/>
                    <a:pt x="19088" y="17492"/>
                    <a:pt x="14325" y="17492"/>
                  </a:cubicBezTo>
                  <a:lnTo>
                    <a:pt x="8712" y="17492"/>
                  </a:lnTo>
                  <a:cubicBezTo>
                    <a:pt x="5430" y="17492"/>
                    <a:pt x="2721" y="14875"/>
                    <a:pt x="2664" y="11661"/>
                  </a:cubicBezTo>
                  <a:cubicBezTo>
                    <a:pt x="2606" y="8344"/>
                    <a:pt x="5281" y="5636"/>
                    <a:pt x="8586" y="5636"/>
                  </a:cubicBezTo>
                  <a:lnTo>
                    <a:pt x="11455" y="5636"/>
                  </a:lnTo>
                  <a:cubicBezTo>
                    <a:pt x="13751" y="5636"/>
                    <a:pt x="15622" y="3776"/>
                    <a:pt x="15622" y="1481"/>
                  </a:cubicBezTo>
                  <a:lnTo>
                    <a:pt x="15622" y="0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93;p43">
              <a:extLst>
                <a:ext uri="{FF2B5EF4-FFF2-40B4-BE49-F238E27FC236}">
                  <a16:creationId xmlns:a16="http://schemas.microsoft.com/office/drawing/2014/main" id="{AB934725-1E47-E030-E70D-2FBC1154611B}"/>
                </a:ext>
              </a:extLst>
            </p:cNvPr>
            <p:cNvSpPr/>
            <p:nvPr/>
          </p:nvSpPr>
          <p:spPr>
            <a:xfrm>
              <a:off x="3216795" y="2193083"/>
              <a:ext cx="90423" cy="76001"/>
            </a:xfrm>
            <a:custGeom>
              <a:avLst/>
              <a:gdLst/>
              <a:ahLst/>
              <a:cxnLst/>
              <a:rect l="l" t="t" r="r" b="b"/>
              <a:pathLst>
                <a:path w="12336" h="10372" extrusionOk="0">
                  <a:moveTo>
                    <a:pt x="6164" y="0"/>
                  </a:moveTo>
                  <a:cubicBezTo>
                    <a:pt x="4125" y="0"/>
                    <a:pt x="2125" y="1195"/>
                    <a:pt x="1306" y="3338"/>
                  </a:cubicBezTo>
                  <a:cubicBezTo>
                    <a:pt x="1" y="6752"/>
                    <a:pt x="2545" y="10371"/>
                    <a:pt x="6134" y="10371"/>
                  </a:cubicBezTo>
                  <a:cubicBezTo>
                    <a:pt x="6238" y="10371"/>
                    <a:pt x="6342" y="10368"/>
                    <a:pt x="6448" y="10362"/>
                  </a:cubicBezTo>
                  <a:lnTo>
                    <a:pt x="3716" y="7631"/>
                  </a:lnTo>
                  <a:lnTo>
                    <a:pt x="3693" y="7608"/>
                  </a:lnTo>
                  <a:cubicBezTo>
                    <a:pt x="2396" y="6242"/>
                    <a:pt x="2419" y="4096"/>
                    <a:pt x="3762" y="2764"/>
                  </a:cubicBezTo>
                  <a:cubicBezTo>
                    <a:pt x="4430" y="2101"/>
                    <a:pt x="5307" y="1769"/>
                    <a:pt x="6185" y="1769"/>
                  </a:cubicBezTo>
                  <a:cubicBezTo>
                    <a:pt x="7055" y="1769"/>
                    <a:pt x="7925" y="2096"/>
                    <a:pt x="8594" y="2753"/>
                  </a:cubicBezTo>
                  <a:lnTo>
                    <a:pt x="11325" y="5484"/>
                  </a:lnTo>
                  <a:lnTo>
                    <a:pt x="11325" y="5542"/>
                  </a:lnTo>
                  <a:lnTo>
                    <a:pt x="12335" y="5542"/>
                  </a:lnTo>
                  <a:lnTo>
                    <a:pt x="12335" y="4830"/>
                  </a:lnTo>
                  <a:lnTo>
                    <a:pt x="11325" y="4830"/>
                  </a:lnTo>
                  <a:cubicBezTo>
                    <a:pt x="11245" y="3579"/>
                    <a:pt x="10706" y="2408"/>
                    <a:pt x="9822" y="1525"/>
                  </a:cubicBezTo>
                  <a:cubicBezTo>
                    <a:pt x="8784" y="487"/>
                    <a:pt x="7466" y="0"/>
                    <a:pt x="616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94;p43">
              <a:extLst>
                <a:ext uri="{FF2B5EF4-FFF2-40B4-BE49-F238E27FC236}">
                  <a16:creationId xmlns:a16="http://schemas.microsoft.com/office/drawing/2014/main" id="{4B989375-89D4-E40A-45CA-B9EEC657DD20}"/>
                </a:ext>
              </a:extLst>
            </p:cNvPr>
            <p:cNvSpPr/>
            <p:nvPr/>
          </p:nvSpPr>
          <p:spPr>
            <a:xfrm>
              <a:off x="3316610" y="2217792"/>
              <a:ext cx="150177" cy="26672"/>
            </a:xfrm>
            <a:custGeom>
              <a:avLst/>
              <a:gdLst/>
              <a:ahLst/>
              <a:cxnLst/>
              <a:rect l="l" t="t" r="r" b="b"/>
              <a:pathLst>
                <a:path w="20488" h="3640" extrusionOk="0">
                  <a:moveTo>
                    <a:pt x="18650" y="0"/>
                  </a:moveTo>
                  <a:cubicBezTo>
                    <a:pt x="18643" y="0"/>
                    <a:pt x="18636" y="0"/>
                    <a:pt x="18628" y="1"/>
                  </a:cubicBezTo>
                  <a:cubicBezTo>
                    <a:pt x="18043" y="1"/>
                    <a:pt x="17481" y="287"/>
                    <a:pt x="17148" y="781"/>
                  </a:cubicBezTo>
                  <a:cubicBezTo>
                    <a:pt x="16861" y="1194"/>
                    <a:pt x="16390" y="1447"/>
                    <a:pt x="15885" y="1458"/>
                  </a:cubicBezTo>
                  <a:lnTo>
                    <a:pt x="1" y="1458"/>
                  </a:lnTo>
                  <a:lnTo>
                    <a:pt x="1" y="2170"/>
                  </a:lnTo>
                  <a:lnTo>
                    <a:pt x="15885" y="2170"/>
                  </a:lnTo>
                  <a:cubicBezTo>
                    <a:pt x="16379" y="2170"/>
                    <a:pt x="16849" y="2422"/>
                    <a:pt x="17125" y="2835"/>
                  </a:cubicBezTo>
                  <a:cubicBezTo>
                    <a:pt x="17463" y="3342"/>
                    <a:pt x="18044" y="3639"/>
                    <a:pt x="18651" y="3639"/>
                  </a:cubicBezTo>
                  <a:cubicBezTo>
                    <a:pt x="18663" y="3639"/>
                    <a:pt x="18674" y="3639"/>
                    <a:pt x="18686" y="3639"/>
                  </a:cubicBezTo>
                  <a:cubicBezTo>
                    <a:pt x="19684" y="3616"/>
                    <a:pt x="20488" y="2790"/>
                    <a:pt x="20476" y="1791"/>
                  </a:cubicBezTo>
                  <a:cubicBezTo>
                    <a:pt x="20465" y="788"/>
                    <a:pt x="19650" y="0"/>
                    <a:pt x="1865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5;p43">
              <a:extLst>
                <a:ext uri="{FF2B5EF4-FFF2-40B4-BE49-F238E27FC236}">
                  <a16:creationId xmlns:a16="http://schemas.microsoft.com/office/drawing/2014/main" id="{1CD53B76-5975-E78A-5126-1C0289708ED5}"/>
                </a:ext>
              </a:extLst>
            </p:cNvPr>
            <p:cNvSpPr/>
            <p:nvPr/>
          </p:nvSpPr>
          <p:spPr>
            <a:xfrm>
              <a:off x="3244021" y="2213249"/>
              <a:ext cx="55869" cy="55770"/>
            </a:xfrm>
            <a:custGeom>
              <a:avLst/>
              <a:gdLst/>
              <a:ahLst/>
              <a:cxnLst/>
              <a:rect l="l" t="t" r="r" b="b"/>
              <a:pathLst>
                <a:path w="7622" h="7611" extrusionOk="0">
                  <a:moveTo>
                    <a:pt x="4879" y="1"/>
                  </a:moveTo>
                  <a:lnTo>
                    <a:pt x="5093" y="214"/>
                  </a:lnTo>
                  <a:lnTo>
                    <a:pt x="5093" y="214"/>
                  </a:lnTo>
                  <a:cubicBezTo>
                    <a:pt x="5025" y="140"/>
                    <a:pt x="4954" y="69"/>
                    <a:pt x="4879" y="1"/>
                  </a:cubicBezTo>
                  <a:close/>
                  <a:moveTo>
                    <a:pt x="1" y="4879"/>
                  </a:moveTo>
                  <a:lnTo>
                    <a:pt x="1" y="4879"/>
                  </a:lnTo>
                  <a:cubicBezTo>
                    <a:pt x="64" y="4947"/>
                    <a:pt x="130" y="5012"/>
                    <a:pt x="197" y="5074"/>
                  </a:cubicBezTo>
                  <a:lnTo>
                    <a:pt x="197" y="5074"/>
                  </a:lnTo>
                  <a:lnTo>
                    <a:pt x="1" y="4879"/>
                  </a:lnTo>
                  <a:close/>
                  <a:moveTo>
                    <a:pt x="5093" y="214"/>
                  </a:moveTo>
                  <a:lnTo>
                    <a:pt x="5093" y="214"/>
                  </a:lnTo>
                  <a:cubicBezTo>
                    <a:pt x="6325" y="1553"/>
                    <a:pt x="6288" y="3654"/>
                    <a:pt x="4982" y="4970"/>
                  </a:cubicBezTo>
                  <a:cubicBezTo>
                    <a:pt x="4305" y="5648"/>
                    <a:pt x="3420" y="5984"/>
                    <a:pt x="2536" y="5984"/>
                  </a:cubicBezTo>
                  <a:cubicBezTo>
                    <a:pt x="1695" y="5984"/>
                    <a:pt x="855" y="5679"/>
                    <a:pt x="197" y="5074"/>
                  </a:cubicBezTo>
                  <a:lnTo>
                    <a:pt x="197" y="5074"/>
                  </a:lnTo>
                  <a:lnTo>
                    <a:pt x="2744" y="7610"/>
                  </a:lnTo>
                  <a:cubicBezTo>
                    <a:pt x="5349" y="7461"/>
                    <a:pt x="7438" y="5395"/>
                    <a:pt x="7622" y="2790"/>
                  </a:cubicBezTo>
                  <a:lnTo>
                    <a:pt x="7622" y="2732"/>
                  </a:lnTo>
                  <a:lnTo>
                    <a:pt x="5093" y="214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96;p43">
              <a:extLst>
                <a:ext uri="{FF2B5EF4-FFF2-40B4-BE49-F238E27FC236}">
                  <a16:creationId xmlns:a16="http://schemas.microsoft.com/office/drawing/2014/main" id="{21274899-B2F4-A40B-8F83-58FCFAD5F6BC}"/>
                </a:ext>
              </a:extLst>
            </p:cNvPr>
            <p:cNvSpPr/>
            <p:nvPr/>
          </p:nvSpPr>
          <p:spPr>
            <a:xfrm>
              <a:off x="3234354" y="2206046"/>
              <a:ext cx="55276" cy="50369"/>
            </a:xfrm>
            <a:custGeom>
              <a:avLst/>
              <a:gdLst/>
              <a:ahLst/>
              <a:cxnLst/>
              <a:rect l="l" t="t" r="r" b="b"/>
              <a:pathLst>
                <a:path w="7541" h="6874" extrusionOk="0">
                  <a:moveTo>
                    <a:pt x="3795" y="1"/>
                  </a:moveTo>
                  <a:cubicBezTo>
                    <a:pt x="2915" y="1"/>
                    <a:pt x="2036" y="337"/>
                    <a:pt x="1366" y="1007"/>
                  </a:cubicBezTo>
                  <a:cubicBezTo>
                    <a:pt x="23" y="2327"/>
                    <a:pt x="0" y="4473"/>
                    <a:pt x="1297" y="5839"/>
                  </a:cubicBezTo>
                  <a:lnTo>
                    <a:pt x="1320" y="5862"/>
                  </a:lnTo>
                  <a:cubicBezTo>
                    <a:pt x="1990" y="6537"/>
                    <a:pt x="2871" y="6873"/>
                    <a:pt x="3753" y="6873"/>
                  </a:cubicBezTo>
                  <a:cubicBezTo>
                    <a:pt x="4639" y="6873"/>
                    <a:pt x="5525" y="6534"/>
                    <a:pt x="6198" y="5862"/>
                  </a:cubicBezTo>
                  <a:cubicBezTo>
                    <a:pt x="7541" y="4507"/>
                    <a:pt x="7541" y="2327"/>
                    <a:pt x="6198" y="984"/>
                  </a:cubicBezTo>
                  <a:cubicBezTo>
                    <a:pt x="5531" y="328"/>
                    <a:pt x="4663" y="1"/>
                    <a:pt x="37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97;p43">
              <a:extLst>
                <a:ext uri="{FF2B5EF4-FFF2-40B4-BE49-F238E27FC236}">
                  <a16:creationId xmlns:a16="http://schemas.microsoft.com/office/drawing/2014/main" id="{891BB1CF-3D91-C8CD-B171-617EE0D15322}"/>
                </a:ext>
              </a:extLst>
            </p:cNvPr>
            <p:cNvSpPr/>
            <p:nvPr/>
          </p:nvSpPr>
          <p:spPr>
            <a:xfrm>
              <a:off x="3216795" y="1980642"/>
              <a:ext cx="90423" cy="76001"/>
            </a:xfrm>
            <a:custGeom>
              <a:avLst/>
              <a:gdLst/>
              <a:ahLst/>
              <a:cxnLst/>
              <a:rect l="l" t="t" r="r" b="b"/>
              <a:pathLst>
                <a:path w="12336" h="10372" extrusionOk="0">
                  <a:moveTo>
                    <a:pt x="6164" y="1"/>
                  </a:moveTo>
                  <a:cubicBezTo>
                    <a:pt x="4125" y="1"/>
                    <a:pt x="2125" y="1195"/>
                    <a:pt x="1306" y="3339"/>
                  </a:cubicBezTo>
                  <a:cubicBezTo>
                    <a:pt x="1" y="6752"/>
                    <a:pt x="2545" y="10372"/>
                    <a:pt x="6134" y="10372"/>
                  </a:cubicBezTo>
                  <a:cubicBezTo>
                    <a:pt x="6238" y="10372"/>
                    <a:pt x="6342" y="10369"/>
                    <a:pt x="6448" y="10363"/>
                  </a:cubicBezTo>
                  <a:lnTo>
                    <a:pt x="3716" y="7631"/>
                  </a:lnTo>
                  <a:cubicBezTo>
                    <a:pt x="3716" y="7620"/>
                    <a:pt x="3693" y="7608"/>
                    <a:pt x="3693" y="7608"/>
                  </a:cubicBezTo>
                  <a:cubicBezTo>
                    <a:pt x="2362" y="6242"/>
                    <a:pt x="2385" y="4073"/>
                    <a:pt x="3727" y="2730"/>
                  </a:cubicBezTo>
                  <a:cubicBezTo>
                    <a:pt x="4403" y="2066"/>
                    <a:pt x="5282" y="1733"/>
                    <a:pt x="6159" y="1733"/>
                  </a:cubicBezTo>
                  <a:cubicBezTo>
                    <a:pt x="7041" y="1733"/>
                    <a:pt x="7921" y="2069"/>
                    <a:pt x="8594" y="2742"/>
                  </a:cubicBezTo>
                  <a:lnTo>
                    <a:pt x="11325" y="5485"/>
                  </a:lnTo>
                  <a:lnTo>
                    <a:pt x="11325" y="5542"/>
                  </a:lnTo>
                  <a:lnTo>
                    <a:pt x="12335" y="5542"/>
                  </a:lnTo>
                  <a:lnTo>
                    <a:pt x="12335" y="4831"/>
                  </a:lnTo>
                  <a:lnTo>
                    <a:pt x="11325" y="4831"/>
                  </a:lnTo>
                  <a:cubicBezTo>
                    <a:pt x="11245" y="3580"/>
                    <a:pt x="10706" y="2397"/>
                    <a:pt x="9822" y="1525"/>
                  </a:cubicBezTo>
                  <a:cubicBezTo>
                    <a:pt x="8784" y="488"/>
                    <a:pt x="7466" y="1"/>
                    <a:pt x="6164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98;p43">
              <a:extLst>
                <a:ext uri="{FF2B5EF4-FFF2-40B4-BE49-F238E27FC236}">
                  <a16:creationId xmlns:a16="http://schemas.microsoft.com/office/drawing/2014/main" id="{25DA6AA6-247E-97D1-EE94-C67B2C6BFC9A}"/>
                </a:ext>
              </a:extLst>
            </p:cNvPr>
            <p:cNvSpPr/>
            <p:nvPr/>
          </p:nvSpPr>
          <p:spPr>
            <a:xfrm>
              <a:off x="3316610" y="2005358"/>
              <a:ext cx="153043" cy="26584"/>
            </a:xfrm>
            <a:custGeom>
              <a:avLst/>
              <a:gdLst/>
              <a:ahLst/>
              <a:cxnLst/>
              <a:rect l="l" t="t" r="r" b="b"/>
              <a:pathLst>
                <a:path w="20879" h="3628" extrusionOk="0">
                  <a:moveTo>
                    <a:pt x="18628" y="0"/>
                  </a:moveTo>
                  <a:cubicBezTo>
                    <a:pt x="18043" y="0"/>
                    <a:pt x="17481" y="287"/>
                    <a:pt x="17148" y="769"/>
                  </a:cubicBezTo>
                  <a:cubicBezTo>
                    <a:pt x="16861" y="1194"/>
                    <a:pt x="16390" y="1446"/>
                    <a:pt x="15885" y="1458"/>
                  </a:cubicBezTo>
                  <a:lnTo>
                    <a:pt x="1" y="1458"/>
                  </a:lnTo>
                  <a:lnTo>
                    <a:pt x="1" y="2169"/>
                  </a:lnTo>
                  <a:lnTo>
                    <a:pt x="15885" y="2169"/>
                  </a:lnTo>
                  <a:cubicBezTo>
                    <a:pt x="16379" y="2169"/>
                    <a:pt x="16849" y="2422"/>
                    <a:pt x="17125" y="2823"/>
                  </a:cubicBezTo>
                  <a:cubicBezTo>
                    <a:pt x="17490" y="3363"/>
                    <a:pt x="18064" y="3628"/>
                    <a:pt x="18635" y="3628"/>
                  </a:cubicBezTo>
                  <a:cubicBezTo>
                    <a:pt x="19268" y="3628"/>
                    <a:pt x="19897" y="3302"/>
                    <a:pt x="20235" y="2663"/>
                  </a:cubicBezTo>
                  <a:cubicBezTo>
                    <a:pt x="20878" y="1458"/>
                    <a:pt x="20006" y="0"/>
                    <a:pt x="18628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99;p43">
              <a:extLst>
                <a:ext uri="{FF2B5EF4-FFF2-40B4-BE49-F238E27FC236}">
                  <a16:creationId xmlns:a16="http://schemas.microsoft.com/office/drawing/2014/main" id="{E7F468A7-B25A-4C71-BFED-64D689483A99}"/>
                </a:ext>
              </a:extLst>
            </p:cNvPr>
            <p:cNvSpPr/>
            <p:nvPr/>
          </p:nvSpPr>
          <p:spPr>
            <a:xfrm>
              <a:off x="3244021" y="2000727"/>
              <a:ext cx="55869" cy="55850"/>
            </a:xfrm>
            <a:custGeom>
              <a:avLst/>
              <a:gdLst/>
              <a:ahLst/>
              <a:cxnLst/>
              <a:rect l="l" t="t" r="r" b="b"/>
              <a:pathLst>
                <a:path w="7622" h="7622" extrusionOk="0">
                  <a:moveTo>
                    <a:pt x="4879" y="1"/>
                  </a:moveTo>
                  <a:cubicBezTo>
                    <a:pt x="6141" y="1367"/>
                    <a:pt x="6095" y="3478"/>
                    <a:pt x="4787" y="4787"/>
                  </a:cubicBezTo>
                  <a:cubicBezTo>
                    <a:pt x="4115" y="5459"/>
                    <a:pt x="3232" y="5798"/>
                    <a:pt x="2346" y="5798"/>
                  </a:cubicBezTo>
                  <a:cubicBezTo>
                    <a:pt x="1507" y="5798"/>
                    <a:pt x="666" y="5493"/>
                    <a:pt x="1" y="4879"/>
                  </a:cubicBezTo>
                  <a:lnTo>
                    <a:pt x="1" y="4879"/>
                  </a:lnTo>
                  <a:lnTo>
                    <a:pt x="2744" y="7622"/>
                  </a:lnTo>
                  <a:cubicBezTo>
                    <a:pt x="5349" y="7472"/>
                    <a:pt x="7438" y="5407"/>
                    <a:pt x="7622" y="2801"/>
                  </a:cubicBezTo>
                  <a:lnTo>
                    <a:pt x="7622" y="2732"/>
                  </a:lnTo>
                  <a:lnTo>
                    <a:pt x="487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00;p43">
              <a:extLst>
                <a:ext uri="{FF2B5EF4-FFF2-40B4-BE49-F238E27FC236}">
                  <a16:creationId xmlns:a16="http://schemas.microsoft.com/office/drawing/2014/main" id="{19179FFE-0AF6-1FA0-2A21-47B1E4FC4AA6}"/>
                </a:ext>
              </a:extLst>
            </p:cNvPr>
            <p:cNvSpPr/>
            <p:nvPr/>
          </p:nvSpPr>
          <p:spPr>
            <a:xfrm>
              <a:off x="3234098" y="1993392"/>
              <a:ext cx="55532" cy="50552"/>
            </a:xfrm>
            <a:custGeom>
              <a:avLst/>
              <a:gdLst/>
              <a:ahLst/>
              <a:cxnLst/>
              <a:rect l="l" t="t" r="r" b="b"/>
              <a:pathLst>
                <a:path w="7576" h="6899" extrusionOk="0">
                  <a:moveTo>
                    <a:pt x="3793" y="0"/>
                  </a:moveTo>
                  <a:cubicBezTo>
                    <a:pt x="2917" y="0"/>
                    <a:pt x="2041" y="333"/>
                    <a:pt x="1366" y="1002"/>
                  </a:cubicBezTo>
                  <a:cubicBezTo>
                    <a:pt x="24" y="2333"/>
                    <a:pt x="1" y="4514"/>
                    <a:pt x="1332" y="5868"/>
                  </a:cubicBezTo>
                  <a:cubicBezTo>
                    <a:pt x="1343" y="5880"/>
                    <a:pt x="1343" y="5880"/>
                    <a:pt x="1355" y="5891"/>
                  </a:cubicBezTo>
                  <a:cubicBezTo>
                    <a:pt x="2026" y="6563"/>
                    <a:pt x="2910" y="6898"/>
                    <a:pt x="3794" y="6898"/>
                  </a:cubicBezTo>
                  <a:cubicBezTo>
                    <a:pt x="4678" y="6898"/>
                    <a:pt x="5561" y="6563"/>
                    <a:pt x="6233" y="5891"/>
                  </a:cubicBezTo>
                  <a:cubicBezTo>
                    <a:pt x="7576" y="4537"/>
                    <a:pt x="7576" y="2356"/>
                    <a:pt x="6233" y="1013"/>
                  </a:cubicBezTo>
                  <a:cubicBezTo>
                    <a:pt x="5558" y="339"/>
                    <a:pt x="4676" y="0"/>
                    <a:pt x="3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01;p43">
              <a:extLst>
                <a:ext uri="{FF2B5EF4-FFF2-40B4-BE49-F238E27FC236}">
                  <a16:creationId xmlns:a16="http://schemas.microsoft.com/office/drawing/2014/main" id="{6CB2D852-2896-00C2-8507-458AEC605C91}"/>
                </a:ext>
              </a:extLst>
            </p:cNvPr>
            <p:cNvSpPr/>
            <p:nvPr/>
          </p:nvSpPr>
          <p:spPr>
            <a:xfrm>
              <a:off x="3088670" y="2111564"/>
              <a:ext cx="139746" cy="26679"/>
            </a:xfrm>
            <a:custGeom>
              <a:avLst/>
              <a:gdLst/>
              <a:ahLst/>
              <a:cxnLst/>
              <a:rect l="l" t="t" r="r" b="b"/>
              <a:pathLst>
                <a:path w="19065" h="3641" extrusionOk="0">
                  <a:moveTo>
                    <a:pt x="2249" y="1"/>
                  </a:moveTo>
                  <a:cubicBezTo>
                    <a:pt x="1614" y="1"/>
                    <a:pt x="981" y="326"/>
                    <a:pt x="643" y="966"/>
                  </a:cubicBezTo>
                  <a:cubicBezTo>
                    <a:pt x="0" y="2171"/>
                    <a:pt x="873" y="3640"/>
                    <a:pt x="2250" y="3640"/>
                  </a:cubicBezTo>
                  <a:cubicBezTo>
                    <a:pt x="2847" y="3640"/>
                    <a:pt x="3409" y="3353"/>
                    <a:pt x="3742" y="2860"/>
                  </a:cubicBezTo>
                  <a:cubicBezTo>
                    <a:pt x="4029" y="2435"/>
                    <a:pt x="4488" y="2182"/>
                    <a:pt x="5004" y="2182"/>
                  </a:cubicBezTo>
                  <a:lnTo>
                    <a:pt x="19064" y="2182"/>
                  </a:lnTo>
                  <a:lnTo>
                    <a:pt x="19064" y="1459"/>
                  </a:lnTo>
                  <a:lnTo>
                    <a:pt x="5004" y="1459"/>
                  </a:lnTo>
                  <a:cubicBezTo>
                    <a:pt x="4499" y="1459"/>
                    <a:pt x="4040" y="1218"/>
                    <a:pt x="3765" y="805"/>
                  </a:cubicBezTo>
                  <a:cubicBezTo>
                    <a:pt x="3400" y="266"/>
                    <a:pt x="2823" y="1"/>
                    <a:pt x="224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02;p43">
              <a:extLst>
                <a:ext uri="{FF2B5EF4-FFF2-40B4-BE49-F238E27FC236}">
                  <a16:creationId xmlns:a16="http://schemas.microsoft.com/office/drawing/2014/main" id="{F2A65D68-F6DC-3684-4AF5-3F7C0EA43818}"/>
                </a:ext>
              </a:extLst>
            </p:cNvPr>
            <p:cNvSpPr/>
            <p:nvPr/>
          </p:nvSpPr>
          <p:spPr>
            <a:xfrm>
              <a:off x="3234603" y="2086687"/>
              <a:ext cx="101301" cy="76257"/>
            </a:xfrm>
            <a:custGeom>
              <a:avLst/>
              <a:gdLst/>
              <a:ahLst/>
              <a:cxnLst/>
              <a:rect l="l" t="t" r="r" b="b"/>
              <a:pathLst>
                <a:path w="13820" h="10407" extrusionOk="0">
                  <a:moveTo>
                    <a:pt x="8445" y="0"/>
                  </a:moveTo>
                  <a:cubicBezTo>
                    <a:pt x="5733" y="0"/>
                    <a:pt x="3459" y="2121"/>
                    <a:pt x="3283" y="4866"/>
                  </a:cubicBezTo>
                  <a:lnTo>
                    <a:pt x="0" y="4866"/>
                  </a:lnTo>
                  <a:lnTo>
                    <a:pt x="0" y="5577"/>
                  </a:lnTo>
                  <a:lnTo>
                    <a:pt x="3283" y="5577"/>
                  </a:lnTo>
                  <a:cubicBezTo>
                    <a:pt x="3471" y="8312"/>
                    <a:pt x="5753" y="10406"/>
                    <a:pt x="8459" y="10406"/>
                  </a:cubicBezTo>
                  <a:cubicBezTo>
                    <a:pt x="8558" y="10406"/>
                    <a:pt x="8658" y="10404"/>
                    <a:pt x="8758" y="10398"/>
                  </a:cubicBezTo>
                  <a:lnTo>
                    <a:pt x="6015" y="7666"/>
                  </a:lnTo>
                  <a:lnTo>
                    <a:pt x="5992" y="7643"/>
                  </a:lnTo>
                  <a:cubicBezTo>
                    <a:pt x="4672" y="6278"/>
                    <a:pt x="4683" y="4108"/>
                    <a:pt x="6038" y="2766"/>
                  </a:cubicBezTo>
                  <a:cubicBezTo>
                    <a:pt x="6708" y="2101"/>
                    <a:pt x="7586" y="1768"/>
                    <a:pt x="8465" y="1768"/>
                  </a:cubicBezTo>
                  <a:cubicBezTo>
                    <a:pt x="9348" y="1768"/>
                    <a:pt x="10231" y="2104"/>
                    <a:pt x="10904" y="2777"/>
                  </a:cubicBezTo>
                  <a:lnTo>
                    <a:pt x="13635" y="5520"/>
                  </a:lnTo>
                  <a:cubicBezTo>
                    <a:pt x="13819" y="2651"/>
                    <a:pt x="11638" y="195"/>
                    <a:pt x="8781" y="11"/>
                  </a:cubicBezTo>
                  <a:cubicBezTo>
                    <a:pt x="8668" y="4"/>
                    <a:pt x="8556" y="0"/>
                    <a:pt x="844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03;p43">
              <a:extLst>
                <a:ext uri="{FF2B5EF4-FFF2-40B4-BE49-F238E27FC236}">
                  <a16:creationId xmlns:a16="http://schemas.microsoft.com/office/drawing/2014/main" id="{9DA03227-4641-EE08-2F63-3440304D7727}"/>
                </a:ext>
              </a:extLst>
            </p:cNvPr>
            <p:cNvSpPr/>
            <p:nvPr/>
          </p:nvSpPr>
          <p:spPr>
            <a:xfrm>
              <a:off x="3278765" y="2107116"/>
              <a:ext cx="55781" cy="55762"/>
            </a:xfrm>
            <a:custGeom>
              <a:avLst/>
              <a:gdLst/>
              <a:ahLst/>
              <a:cxnLst/>
              <a:rect l="l" t="t" r="r" b="b"/>
              <a:pathLst>
                <a:path w="7610" h="7610" extrusionOk="0">
                  <a:moveTo>
                    <a:pt x="4878" y="1"/>
                  </a:moveTo>
                  <a:cubicBezTo>
                    <a:pt x="6221" y="1344"/>
                    <a:pt x="6221" y="3524"/>
                    <a:pt x="4878" y="4878"/>
                  </a:cubicBezTo>
                  <a:cubicBezTo>
                    <a:pt x="4201" y="5550"/>
                    <a:pt x="3317" y="5885"/>
                    <a:pt x="2435" y="5885"/>
                  </a:cubicBezTo>
                  <a:cubicBezTo>
                    <a:pt x="1552" y="5885"/>
                    <a:pt x="672" y="5550"/>
                    <a:pt x="0" y="4878"/>
                  </a:cubicBezTo>
                  <a:lnTo>
                    <a:pt x="0" y="4878"/>
                  </a:lnTo>
                  <a:lnTo>
                    <a:pt x="2732" y="7610"/>
                  </a:lnTo>
                  <a:cubicBezTo>
                    <a:pt x="5360" y="7461"/>
                    <a:pt x="7460" y="5360"/>
                    <a:pt x="7609" y="2732"/>
                  </a:cubicBezTo>
                  <a:lnTo>
                    <a:pt x="487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04;p43">
              <a:extLst>
                <a:ext uri="{FF2B5EF4-FFF2-40B4-BE49-F238E27FC236}">
                  <a16:creationId xmlns:a16="http://schemas.microsoft.com/office/drawing/2014/main" id="{CE87D666-F3A4-6635-866B-D6B208E069B8}"/>
                </a:ext>
              </a:extLst>
            </p:cNvPr>
            <p:cNvSpPr/>
            <p:nvPr/>
          </p:nvSpPr>
          <p:spPr>
            <a:xfrm>
              <a:off x="3268754" y="2099693"/>
              <a:ext cx="54938" cy="49864"/>
            </a:xfrm>
            <a:custGeom>
              <a:avLst/>
              <a:gdLst/>
              <a:ahLst/>
              <a:cxnLst/>
              <a:rect l="l" t="t" r="r" b="b"/>
              <a:pathLst>
                <a:path w="7495" h="6805" extrusionOk="0">
                  <a:moveTo>
                    <a:pt x="3792" y="1"/>
                  </a:moveTo>
                  <a:cubicBezTo>
                    <a:pt x="2917" y="1"/>
                    <a:pt x="2040" y="333"/>
                    <a:pt x="1366" y="1002"/>
                  </a:cubicBezTo>
                  <a:cubicBezTo>
                    <a:pt x="23" y="2333"/>
                    <a:pt x="0" y="4514"/>
                    <a:pt x="1332" y="5868"/>
                  </a:cubicBezTo>
                  <a:lnTo>
                    <a:pt x="1332" y="5857"/>
                  </a:lnTo>
                  <a:lnTo>
                    <a:pt x="1355" y="5891"/>
                  </a:lnTo>
                  <a:cubicBezTo>
                    <a:pt x="2019" y="6500"/>
                    <a:pt x="2860" y="6804"/>
                    <a:pt x="3700" y="6804"/>
                  </a:cubicBezTo>
                  <a:cubicBezTo>
                    <a:pt x="4585" y="6804"/>
                    <a:pt x="5469" y="6466"/>
                    <a:pt x="6141" y="5788"/>
                  </a:cubicBezTo>
                  <a:cubicBezTo>
                    <a:pt x="7449" y="4480"/>
                    <a:pt x="7495" y="2368"/>
                    <a:pt x="6232" y="1014"/>
                  </a:cubicBezTo>
                  <a:cubicBezTo>
                    <a:pt x="5558" y="339"/>
                    <a:pt x="4675" y="1"/>
                    <a:pt x="37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05;p43">
              <a:extLst>
                <a:ext uri="{FF2B5EF4-FFF2-40B4-BE49-F238E27FC236}">
                  <a16:creationId xmlns:a16="http://schemas.microsoft.com/office/drawing/2014/main" id="{4AEDAB45-9D04-11BD-B777-686CE0B409E1}"/>
                </a:ext>
              </a:extLst>
            </p:cNvPr>
            <p:cNvSpPr/>
            <p:nvPr/>
          </p:nvSpPr>
          <p:spPr>
            <a:xfrm>
              <a:off x="3088670" y="2323456"/>
              <a:ext cx="139746" cy="26716"/>
            </a:xfrm>
            <a:custGeom>
              <a:avLst/>
              <a:gdLst/>
              <a:ahLst/>
              <a:cxnLst/>
              <a:rect l="l" t="t" r="r" b="b"/>
              <a:pathLst>
                <a:path w="19065" h="3646" extrusionOk="0">
                  <a:moveTo>
                    <a:pt x="2249" y="1"/>
                  </a:moveTo>
                  <a:cubicBezTo>
                    <a:pt x="1614" y="1"/>
                    <a:pt x="981" y="327"/>
                    <a:pt x="643" y="960"/>
                  </a:cubicBezTo>
                  <a:cubicBezTo>
                    <a:pt x="0" y="2177"/>
                    <a:pt x="873" y="3646"/>
                    <a:pt x="2250" y="3646"/>
                  </a:cubicBezTo>
                  <a:cubicBezTo>
                    <a:pt x="2847" y="3646"/>
                    <a:pt x="3398" y="3347"/>
                    <a:pt x="3742" y="2865"/>
                  </a:cubicBezTo>
                  <a:cubicBezTo>
                    <a:pt x="4029" y="2441"/>
                    <a:pt x="4488" y="2188"/>
                    <a:pt x="5004" y="2177"/>
                  </a:cubicBezTo>
                  <a:lnTo>
                    <a:pt x="19064" y="2177"/>
                  </a:lnTo>
                  <a:lnTo>
                    <a:pt x="19064" y="1465"/>
                  </a:lnTo>
                  <a:lnTo>
                    <a:pt x="5004" y="1465"/>
                  </a:lnTo>
                  <a:cubicBezTo>
                    <a:pt x="4499" y="1465"/>
                    <a:pt x="4040" y="1224"/>
                    <a:pt x="3765" y="811"/>
                  </a:cubicBezTo>
                  <a:cubicBezTo>
                    <a:pt x="3400" y="266"/>
                    <a:pt x="2823" y="1"/>
                    <a:pt x="224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06;p43">
              <a:extLst>
                <a:ext uri="{FF2B5EF4-FFF2-40B4-BE49-F238E27FC236}">
                  <a16:creationId xmlns:a16="http://schemas.microsoft.com/office/drawing/2014/main" id="{84D6E3C5-D0A5-F176-384C-C6837508E9BE}"/>
                </a:ext>
              </a:extLst>
            </p:cNvPr>
            <p:cNvSpPr/>
            <p:nvPr/>
          </p:nvSpPr>
          <p:spPr>
            <a:xfrm>
              <a:off x="3234603" y="2298535"/>
              <a:ext cx="101301" cy="76257"/>
            </a:xfrm>
            <a:custGeom>
              <a:avLst/>
              <a:gdLst/>
              <a:ahLst/>
              <a:cxnLst/>
              <a:rect l="l" t="t" r="r" b="b"/>
              <a:pathLst>
                <a:path w="13820" h="10407" extrusionOk="0">
                  <a:moveTo>
                    <a:pt x="8445" y="0"/>
                  </a:moveTo>
                  <a:cubicBezTo>
                    <a:pt x="5733" y="0"/>
                    <a:pt x="3459" y="2121"/>
                    <a:pt x="3283" y="4866"/>
                  </a:cubicBezTo>
                  <a:lnTo>
                    <a:pt x="0" y="4866"/>
                  </a:lnTo>
                  <a:lnTo>
                    <a:pt x="0" y="5578"/>
                  </a:lnTo>
                  <a:lnTo>
                    <a:pt x="3283" y="5578"/>
                  </a:lnTo>
                  <a:cubicBezTo>
                    <a:pt x="3471" y="8313"/>
                    <a:pt x="5753" y="10407"/>
                    <a:pt x="8459" y="10407"/>
                  </a:cubicBezTo>
                  <a:cubicBezTo>
                    <a:pt x="8558" y="10407"/>
                    <a:pt x="8658" y="10404"/>
                    <a:pt x="8758" y="10398"/>
                  </a:cubicBezTo>
                  <a:lnTo>
                    <a:pt x="6015" y="7666"/>
                  </a:lnTo>
                  <a:lnTo>
                    <a:pt x="5992" y="7632"/>
                  </a:lnTo>
                  <a:cubicBezTo>
                    <a:pt x="4695" y="6278"/>
                    <a:pt x="4729" y="4120"/>
                    <a:pt x="6060" y="2800"/>
                  </a:cubicBezTo>
                  <a:cubicBezTo>
                    <a:pt x="6736" y="2136"/>
                    <a:pt x="7616" y="1803"/>
                    <a:pt x="8495" y="1803"/>
                  </a:cubicBezTo>
                  <a:cubicBezTo>
                    <a:pt x="9363" y="1803"/>
                    <a:pt x="10231" y="2127"/>
                    <a:pt x="10904" y="2777"/>
                  </a:cubicBezTo>
                  <a:lnTo>
                    <a:pt x="13635" y="5509"/>
                  </a:lnTo>
                  <a:cubicBezTo>
                    <a:pt x="13819" y="2651"/>
                    <a:pt x="11638" y="195"/>
                    <a:pt x="8781" y="11"/>
                  </a:cubicBezTo>
                  <a:cubicBezTo>
                    <a:pt x="8668" y="4"/>
                    <a:pt x="8556" y="0"/>
                    <a:pt x="844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07;p43">
              <a:extLst>
                <a:ext uri="{FF2B5EF4-FFF2-40B4-BE49-F238E27FC236}">
                  <a16:creationId xmlns:a16="http://schemas.microsoft.com/office/drawing/2014/main" id="{2F49989C-62BF-3D49-4A6A-DB94CC91D789}"/>
                </a:ext>
              </a:extLst>
            </p:cNvPr>
            <p:cNvSpPr/>
            <p:nvPr/>
          </p:nvSpPr>
          <p:spPr>
            <a:xfrm>
              <a:off x="3278765" y="2318964"/>
              <a:ext cx="55781" cy="55770"/>
            </a:xfrm>
            <a:custGeom>
              <a:avLst/>
              <a:gdLst/>
              <a:ahLst/>
              <a:cxnLst/>
              <a:rect l="l" t="t" r="r" b="b"/>
              <a:pathLst>
                <a:path w="7610" h="7611" extrusionOk="0">
                  <a:moveTo>
                    <a:pt x="4878" y="1"/>
                  </a:moveTo>
                  <a:lnTo>
                    <a:pt x="4878" y="1"/>
                  </a:lnTo>
                  <a:cubicBezTo>
                    <a:pt x="6221" y="1344"/>
                    <a:pt x="6221" y="3524"/>
                    <a:pt x="4878" y="4878"/>
                  </a:cubicBezTo>
                  <a:cubicBezTo>
                    <a:pt x="4201" y="5550"/>
                    <a:pt x="3317" y="5886"/>
                    <a:pt x="2435" y="5886"/>
                  </a:cubicBezTo>
                  <a:cubicBezTo>
                    <a:pt x="1552" y="5886"/>
                    <a:pt x="672" y="5550"/>
                    <a:pt x="0" y="4879"/>
                  </a:cubicBezTo>
                  <a:lnTo>
                    <a:pt x="0" y="4879"/>
                  </a:lnTo>
                  <a:lnTo>
                    <a:pt x="2732" y="7610"/>
                  </a:lnTo>
                  <a:cubicBezTo>
                    <a:pt x="5360" y="7461"/>
                    <a:pt x="7460" y="5361"/>
                    <a:pt x="7609" y="2732"/>
                  </a:cubicBezTo>
                  <a:lnTo>
                    <a:pt x="487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08;p43">
              <a:extLst>
                <a:ext uri="{FF2B5EF4-FFF2-40B4-BE49-F238E27FC236}">
                  <a16:creationId xmlns:a16="http://schemas.microsoft.com/office/drawing/2014/main" id="{6306D044-9193-4FD9-1907-951C50F098B0}"/>
                </a:ext>
              </a:extLst>
            </p:cNvPr>
            <p:cNvSpPr/>
            <p:nvPr/>
          </p:nvSpPr>
          <p:spPr>
            <a:xfrm>
              <a:off x="3269004" y="2311754"/>
              <a:ext cx="56287" cy="51058"/>
            </a:xfrm>
            <a:custGeom>
              <a:avLst/>
              <a:gdLst/>
              <a:ahLst/>
              <a:cxnLst/>
              <a:rect l="l" t="t" r="r" b="b"/>
              <a:pathLst>
                <a:path w="7679" h="6968" extrusionOk="0">
                  <a:moveTo>
                    <a:pt x="3790" y="0"/>
                  </a:moveTo>
                  <a:cubicBezTo>
                    <a:pt x="2912" y="0"/>
                    <a:pt x="2035" y="333"/>
                    <a:pt x="1366" y="996"/>
                  </a:cubicBezTo>
                  <a:cubicBezTo>
                    <a:pt x="24" y="2327"/>
                    <a:pt x="1" y="4474"/>
                    <a:pt x="1298" y="5840"/>
                  </a:cubicBezTo>
                  <a:lnTo>
                    <a:pt x="1298" y="5828"/>
                  </a:lnTo>
                  <a:lnTo>
                    <a:pt x="1321" y="5862"/>
                  </a:lnTo>
                  <a:cubicBezTo>
                    <a:pt x="2002" y="6597"/>
                    <a:pt x="2928" y="6968"/>
                    <a:pt x="3856" y="6968"/>
                  </a:cubicBezTo>
                  <a:cubicBezTo>
                    <a:pt x="4739" y="6968"/>
                    <a:pt x="5624" y="6632"/>
                    <a:pt x="6302" y="5954"/>
                  </a:cubicBezTo>
                  <a:cubicBezTo>
                    <a:pt x="7679" y="4566"/>
                    <a:pt x="7645" y="2316"/>
                    <a:pt x="6198" y="985"/>
                  </a:cubicBezTo>
                  <a:cubicBezTo>
                    <a:pt x="5530" y="328"/>
                    <a:pt x="4659" y="0"/>
                    <a:pt x="3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09;p43">
              <a:extLst>
                <a:ext uri="{FF2B5EF4-FFF2-40B4-BE49-F238E27FC236}">
                  <a16:creationId xmlns:a16="http://schemas.microsoft.com/office/drawing/2014/main" id="{B029FF6E-C436-FB39-5F82-5D1890C7C2E9}"/>
                </a:ext>
              </a:extLst>
            </p:cNvPr>
            <p:cNvSpPr/>
            <p:nvPr/>
          </p:nvSpPr>
          <p:spPr>
            <a:xfrm>
              <a:off x="3216780" y="2404433"/>
              <a:ext cx="90438" cy="76074"/>
            </a:xfrm>
            <a:custGeom>
              <a:avLst/>
              <a:gdLst/>
              <a:ahLst/>
              <a:cxnLst/>
              <a:rect l="l" t="t" r="r" b="b"/>
              <a:pathLst>
                <a:path w="12338" h="10382" extrusionOk="0">
                  <a:moveTo>
                    <a:pt x="6169" y="0"/>
                  </a:moveTo>
                  <a:cubicBezTo>
                    <a:pt x="4129" y="0"/>
                    <a:pt x="2128" y="1197"/>
                    <a:pt x="1308" y="3349"/>
                  </a:cubicBezTo>
                  <a:cubicBezTo>
                    <a:pt x="1" y="6767"/>
                    <a:pt x="2554" y="10381"/>
                    <a:pt x="6151" y="10381"/>
                  </a:cubicBezTo>
                  <a:cubicBezTo>
                    <a:pt x="6250" y="10381"/>
                    <a:pt x="6349" y="10378"/>
                    <a:pt x="6450" y="10373"/>
                  </a:cubicBezTo>
                  <a:lnTo>
                    <a:pt x="3718" y="7630"/>
                  </a:lnTo>
                  <a:cubicBezTo>
                    <a:pt x="3638" y="7550"/>
                    <a:pt x="3557" y="7458"/>
                    <a:pt x="3477" y="7377"/>
                  </a:cubicBezTo>
                  <a:cubicBezTo>
                    <a:pt x="2318" y="5943"/>
                    <a:pt x="2478" y="3854"/>
                    <a:pt x="3844" y="2626"/>
                  </a:cubicBezTo>
                  <a:cubicBezTo>
                    <a:pt x="4504" y="2033"/>
                    <a:pt x="5332" y="1737"/>
                    <a:pt x="6159" y="1737"/>
                  </a:cubicBezTo>
                  <a:cubicBezTo>
                    <a:pt x="7043" y="1737"/>
                    <a:pt x="7925" y="2076"/>
                    <a:pt x="8596" y="2752"/>
                  </a:cubicBezTo>
                  <a:lnTo>
                    <a:pt x="11327" y="5484"/>
                  </a:lnTo>
                  <a:lnTo>
                    <a:pt x="11327" y="5552"/>
                  </a:lnTo>
                  <a:lnTo>
                    <a:pt x="12337" y="5552"/>
                  </a:lnTo>
                  <a:lnTo>
                    <a:pt x="12337" y="4841"/>
                  </a:lnTo>
                  <a:lnTo>
                    <a:pt x="11327" y="4841"/>
                  </a:lnTo>
                  <a:cubicBezTo>
                    <a:pt x="11247" y="3590"/>
                    <a:pt x="10708" y="2408"/>
                    <a:pt x="9824" y="1524"/>
                  </a:cubicBezTo>
                  <a:cubicBezTo>
                    <a:pt x="8787" y="487"/>
                    <a:pt x="7470" y="0"/>
                    <a:pt x="616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10;p43">
              <a:extLst>
                <a:ext uri="{FF2B5EF4-FFF2-40B4-BE49-F238E27FC236}">
                  <a16:creationId xmlns:a16="http://schemas.microsoft.com/office/drawing/2014/main" id="{527E8A14-73ED-F414-66FE-38BAAC7757A9}"/>
                </a:ext>
              </a:extLst>
            </p:cNvPr>
            <p:cNvSpPr/>
            <p:nvPr/>
          </p:nvSpPr>
          <p:spPr>
            <a:xfrm>
              <a:off x="3316610" y="2429134"/>
              <a:ext cx="153043" cy="26672"/>
            </a:xfrm>
            <a:custGeom>
              <a:avLst/>
              <a:gdLst/>
              <a:ahLst/>
              <a:cxnLst/>
              <a:rect l="l" t="t" r="r" b="b"/>
              <a:pathLst>
                <a:path w="20879" h="3640" extrusionOk="0">
                  <a:moveTo>
                    <a:pt x="18628" y="1"/>
                  </a:moveTo>
                  <a:cubicBezTo>
                    <a:pt x="18043" y="1"/>
                    <a:pt x="17481" y="299"/>
                    <a:pt x="17148" y="781"/>
                  </a:cubicBezTo>
                  <a:cubicBezTo>
                    <a:pt x="16861" y="1206"/>
                    <a:pt x="16390" y="1458"/>
                    <a:pt x="15885" y="1470"/>
                  </a:cubicBezTo>
                  <a:lnTo>
                    <a:pt x="1" y="1470"/>
                  </a:lnTo>
                  <a:lnTo>
                    <a:pt x="1" y="2181"/>
                  </a:lnTo>
                  <a:lnTo>
                    <a:pt x="15885" y="2181"/>
                  </a:lnTo>
                  <a:cubicBezTo>
                    <a:pt x="16379" y="2181"/>
                    <a:pt x="16849" y="2423"/>
                    <a:pt x="17125" y="2836"/>
                  </a:cubicBezTo>
                  <a:cubicBezTo>
                    <a:pt x="17490" y="3375"/>
                    <a:pt x="18064" y="3640"/>
                    <a:pt x="18635" y="3640"/>
                  </a:cubicBezTo>
                  <a:cubicBezTo>
                    <a:pt x="19268" y="3640"/>
                    <a:pt x="19897" y="3314"/>
                    <a:pt x="20235" y="2675"/>
                  </a:cubicBezTo>
                  <a:cubicBezTo>
                    <a:pt x="20878" y="1470"/>
                    <a:pt x="20006" y="1"/>
                    <a:pt x="1862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11;p43">
              <a:extLst>
                <a:ext uri="{FF2B5EF4-FFF2-40B4-BE49-F238E27FC236}">
                  <a16:creationId xmlns:a16="http://schemas.microsoft.com/office/drawing/2014/main" id="{C25AB0EA-697D-1C0A-7B66-BD71DD2971DD}"/>
                </a:ext>
              </a:extLst>
            </p:cNvPr>
            <p:cNvSpPr/>
            <p:nvPr/>
          </p:nvSpPr>
          <p:spPr>
            <a:xfrm>
              <a:off x="3244021" y="2424598"/>
              <a:ext cx="55869" cy="55762"/>
            </a:xfrm>
            <a:custGeom>
              <a:avLst/>
              <a:gdLst/>
              <a:ahLst/>
              <a:cxnLst/>
              <a:rect l="l" t="t" r="r" b="b"/>
              <a:pathLst>
                <a:path w="7622" h="7610" extrusionOk="0">
                  <a:moveTo>
                    <a:pt x="4879" y="0"/>
                  </a:moveTo>
                  <a:lnTo>
                    <a:pt x="5074" y="194"/>
                  </a:lnTo>
                  <a:lnTo>
                    <a:pt x="5074" y="194"/>
                  </a:lnTo>
                  <a:cubicBezTo>
                    <a:pt x="5012" y="128"/>
                    <a:pt x="4947" y="63"/>
                    <a:pt x="4879" y="0"/>
                  </a:cubicBezTo>
                  <a:close/>
                  <a:moveTo>
                    <a:pt x="1" y="4878"/>
                  </a:moveTo>
                  <a:lnTo>
                    <a:pt x="1" y="4878"/>
                  </a:lnTo>
                  <a:cubicBezTo>
                    <a:pt x="64" y="4946"/>
                    <a:pt x="130" y="5011"/>
                    <a:pt x="197" y="5073"/>
                  </a:cubicBezTo>
                  <a:lnTo>
                    <a:pt x="197" y="5073"/>
                  </a:lnTo>
                  <a:lnTo>
                    <a:pt x="1" y="4878"/>
                  </a:lnTo>
                  <a:close/>
                  <a:moveTo>
                    <a:pt x="5074" y="194"/>
                  </a:moveTo>
                  <a:lnTo>
                    <a:pt x="5074" y="194"/>
                  </a:lnTo>
                  <a:cubicBezTo>
                    <a:pt x="6325" y="1543"/>
                    <a:pt x="6294" y="3657"/>
                    <a:pt x="4982" y="4970"/>
                  </a:cubicBezTo>
                  <a:cubicBezTo>
                    <a:pt x="4305" y="5647"/>
                    <a:pt x="3420" y="5983"/>
                    <a:pt x="2536" y="5983"/>
                  </a:cubicBezTo>
                  <a:cubicBezTo>
                    <a:pt x="1695" y="5983"/>
                    <a:pt x="855" y="5678"/>
                    <a:pt x="197" y="5073"/>
                  </a:cubicBezTo>
                  <a:lnTo>
                    <a:pt x="197" y="5073"/>
                  </a:lnTo>
                  <a:lnTo>
                    <a:pt x="2744" y="7609"/>
                  </a:lnTo>
                  <a:cubicBezTo>
                    <a:pt x="5349" y="7472"/>
                    <a:pt x="7438" y="5406"/>
                    <a:pt x="7622" y="2800"/>
                  </a:cubicBezTo>
                  <a:lnTo>
                    <a:pt x="7622" y="2732"/>
                  </a:lnTo>
                  <a:lnTo>
                    <a:pt x="5074" y="194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12;p43">
              <a:extLst>
                <a:ext uri="{FF2B5EF4-FFF2-40B4-BE49-F238E27FC236}">
                  <a16:creationId xmlns:a16="http://schemas.microsoft.com/office/drawing/2014/main" id="{DC65B10A-DAA5-1C9F-70B6-E489E761637F}"/>
                </a:ext>
              </a:extLst>
            </p:cNvPr>
            <p:cNvSpPr/>
            <p:nvPr/>
          </p:nvSpPr>
          <p:spPr>
            <a:xfrm>
              <a:off x="3233761" y="2417183"/>
              <a:ext cx="55869" cy="50618"/>
            </a:xfrm>
            <a:custGeom>
              <a:avLst/>
              <a:gdLst/>
              <a:ahLst/>
              <a:cxnLst/>
              <a:rect l="l" t="t" r="r" b="b"/>
              <a:pathLst>
                <a:path w="7622" h="6908" extrusionOk="0">
                  <a:moveTo>
                    <a:pt x="3836" y="1"/>
                  </a:moveTo>
                  <a:cubicBezTo>
                    <a:pt x="3011" y="1"/>
                    <a:pt x="2185" y="294"/>
                    <a:pt x="1527" y="886"/>
                  </a:cubicBezTo>
                  <a:cubicBezTo>
                    <a:pt x="161" y="2125"/>
                    <a:pt x="1" y="4214"/>
                    <a:pt x="1160" y="5637"/>
                  </a:cubicBezTo>
                  <a:cubicBezTo>
                    <a:pt x="1240" y="5729"/>
                    <a:pt x="1321" y="5810"/>
                    <a:pt x="1401" y="5901"/>
                  </a:cubicBezTo>
                  <a:cubicBezTo>
                    <a:pt x="2071" y="6571"/>
                    <a:pt x="2952" y="6907"/>
                    <a:pt x="3834" y="6907"/>
                  </a:cubicBezTo>
                  <a:cubicBezTo>
                    <a:pt x="4720" y="6907"/>
                    <a:pt x="5606" y="6568"/>
                    <a:pt x="6279" y="5890"/>
                  </a:cubicBezTo>
                  <a:cubicBezTo>
                    <a:pt x="7622" y="4547"/>
                    <a:pt x="7622" y="2366"/>
                    <a:pt x="6279" y="1012"/>
                  </a:cubicBezTo>
                  <a:cubicBezTo>
                    <a:pt x="5607" y="340"/>
                    <a:pt x="4722" y="1"/>
                    <a:pt x="3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13;p43">
              <a:extLst>
                <a:ext uri="{FF2B5EF4-FFF2-40B4-BE49-F238E27FC236}">
                  <a16:creationId xmlns:a16="http://schemas.microsoft.com/office/drawing/2014/main" id="{D3C6A700-20D3-8331-2C57-2790C870A017}"/>
                </a:ext>
              </a:extLst>
            </p:cNvPr>
            <p:cNvSpPr/>
            <p:nvPr/>
          </p:nvSpPr>
          <p:spPr>
            <a:xfrm>
              <a:off x="3091763" y="2535751"/>
              <a:ext cx="136653" cy="26716"/>
            </a:xfrm>
            <a:custGeom>
              <a:avLst/>
              <a:gdLst/>
              <a:ahLst/>
              <a:cxnLst/>
              <a:rect l="l" t="t" r="r" b="b"/>
              <a:pathLst>
                <a:path w="18643" h="3646" extrusionOk="0">
                  <a:moveTo>
                    <a:pt x="1849" y="1"/>
                  </a:moveTo>
                  <a:cubicBezTo>
                    <a:pt x="927" y="1"/>
                    <a:pt x="22" y="689"/>
                    <a:pt x="15" y="1806"/>
                  </a:cubicBezTo>
                  <a:cubicBezTo>
                    <a:pt x="0" y="2936"/>
                    <a:pt x="914" y="3646"/>
                    <a:pt x="1847" y="3646"/>
                  </a:cubicBezTo>
                  <a:cubicBezTo>
                    <a:pt x="2392" y="3646"/>
                    <a:pt x="2943" y="3403"/>
                    <a:pt x="3320" y="2862"/>
                  </a:cubicBezTo>
                  <a:cubicBezTo>
                    <a:pt x="3607" y="2437"/>
                    <a:pt x="4066" y="2185"/>
                    <a:pt x="4582" y="2185"/>
                  </a:cubicBezTo>
                  <a:lnTo>
                    <a:pt x="18642" y="2185"/>
                  </a:lnTo>
                  <a:lnTo>
                    <a:pt x="18642" y="1462"/>
                  </a:lnTo>
                  <a:lnTo>
                    <a:pt x="4582" y="1462"/>
                  </a:lnTo>
                  <a:cubicBezTo>
                    <a:pt x="4077" y="1462"/>
                    <a:pt x="3618" y="1221"/>
                    <a:pt x="3343" y="807"/>
                  </a:cubicBezTo>
                  <a:cubicBezTo>
                    <a:pt x="2967" y="251"/>
                    <a:pt x="2405" y="1"/>
                    <a:pt x="184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14;p43">
              <a:extLst>
                <a:ext uri="{FF2B5EF4-FFF2-40B4-BE49-F238E27FC236}">
                  <a16:creationId xmlns:a16="http://schemas.microsoft.com/office/drawing/2014/main" id="{2872FD06-E286-232B-536F-94E84B0AC709}"/>
                </a:ext>
              </a:extLst>
            </p:cNvPr>
            <p:cNvSpPr/>
            <p:nvPr/>
          </p:nvSpPr>
          <p:spPr>
            <a:xfrm>
              <a:off x="3234603" y="2510888"/>
              <a:ext cx="101301" cy="76184"/>
            </a:xfrm>
            <a:custGeom>
              <a:avLst/>
              <a:gdLst/>
              <a:ahLst/>
              <a:cxnLst/>
              <a:rect l="l" t="t" r="r" b="b"/>
              <a:pathLst>
                <a:path w="13820" h="10397" extrusionOk="0">
                  <a:moveTo>
                    <a:pt x="8443" y="0"/>
                  </a:moveTo>
                  <a:cubicBezTo>
                    <a:pt x="5732" y="0"/>
                    <a:pt x="3459" y="2110"/>
                    <a:pt x="3283" y="4855"/>
                  </a:cubicBezTo>
                  <a:lnTo>
                    <a:pt x="0" y="4855"/>
                  </a:lnTo>
                  <a:lnTo>
                    <a:pt x="0" y="5578"/>
                  </a:lnTo>
                  <a:lnTo>
                    <a:pt x="3283" y="5578"/>
                  </a:lnTo>
                  <a:cubicBezTo>
                    <a:pt x="3471" y="8295"/>
                    <a:pt x="5743" y="10396"/>
                    <a:pt x="8441" y="10396"/>
                  </a:cubicBezTo>
                  <a:cubicBezTo>
                    <a:pt x="8546" y="10396"/>
                    <a:pt x="8651" y="10393"/>
                    <a:pt x="8758" y="10387"/>
                  </a:cubicBezTo>
                  <a:lnTo>
                    <a:pt x="6015" y="7655"/>
                  </a:lnTo>
                  <a:lnTo>
                    <a:pt x="5992" y="7632"/>
                  </a:lnTo>
                  <a:cubicBezTo>
                    <a:pt x="4672" y="6278"/>
                    <a:pt x="4683" y="4097"/>
                    <a:pt x="6038" y="2766"/>
                  </a:cubicBezTo>
                  <a:cubicBezTo>
                    <a:pt x="6708" y="2101"/>
                    <a:pt x="7586" y="1769"/>
                    <a:pt x="8465" y="1769"/>
                  </a:cubicBezTo>
                  <a:cubicBezTo>
                    <a:pt x="9348" y="1769"/>
                    <a:pt x="10231" y="2104"/>
                    <a:pt x="10904" y="2777"/>
                  </a:cubicBezTo>
                  <a:lnTo>
                    <a:pt x="13635" y="5509"/>
                  </a:lnTo>
                  <a:cubicBezTo>
                    <a:pt x="13819" y="2651"/>
                    <a:pt x="11638" y="183"/>
                    <a:pt x="8781" y="11"/>
                  </a:cubicBezTo>
                  <a:cubicBezTo>
                    <a:pt x="8667" y="4"/>
                    <a:pt x="8555" y="0"/>
                    <a:pt x="844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15;p43">
              <a:extLst>
                <a:ext uri="{FF2B5EF4-FFF2-40B4-BE49-F238E27FC236}">
                  <a16:creationId xmlns:a16="http://schemas.microsoft.com/office/drawing/2014/main" id="{BCAAA13E-D591-874A-EC8F-644AD5679054}"/>
                </a:ext>
              </a:extLst>
            </p:cNvPr>
            <p:cNvSpPr/>
            <p:nvPr/>
          </p:nvSpPr>
          <p:spPr>
            <a:xfrm>
              <a:off x="3278765" y="2531237"/>
              <a:ext cx="55781" cy="55762"/>
            </a:xfrm>
            <a:custGeom>
              <a:avLst/>
              <a:gdLst/>
              <a:ahLst/>
              <a:cxnLst/>
              <a:rect l="l" t="t" r="r" b="b"/>
              <a:pathLst>
                <a:path w="7610" h="7610" extrusionOk="0">
                  <a:moveTo>
                    <a:pt x="4878" y="0"/>
                  </a:moveTo>
                  <a:cubicBezTo>
                    <a:pt x="6221" y="1343"/>
                    <a:pt x="6221" y="3535"/>
                    <a:pt x="4878" y="4878"/>
                  </a:cubicBezTo>
                  <a:cubicBezTo>
                    <a:pt x="4201" y="5549"/>
                    <a:pt x="3317" y="5885"/>
                    <a:pt x="2435" y="5885"/>
                  </a:cubicBezTo>
                  <a:cubicBezTo>
                    <a:pt x="1552" y="5885"/>
                    <a:pt x="672" y="5549"/>
                    <a:pt x="0" y="4878"/>
                  </a:cubicBezTo>
                  <a:lnTo>
                    <a:pt x="0" y="4878"/>
                  </a:lnTo>
                  <a:lnTo>
                    <a:pt x="2732" y="7610"/>
                  </a:lnTo>
                  <a:cubicBezTo>
                    <a:pt x="5360" y="7460"/>
                    <a:pt x="7460" y="5360"/>
                    <a:pt x="7609" y="2732"/>
                  </a:cubicBezTo>
                  <a:lnTo>
                    <a:pt x="4878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16;p43">
              <a:extLst>
                <a:ext uri="{FF2B5EF4-FFF2-40B4-BE49-F238E27FC236}">
                  <a16:creationId xmlns:a16="http://schemas.microsoft.com/office/drawing/2014/main" id="{0206B2A9-F53B-CB08-752C-8BBA7E4D4F1A}"/>
                </a:ext>
              </a:extLst>
            </p:cNvPr>
            <p:cNvSpPr/>
            <p:nvPr/>
          </p:nvSpPr>
          <p:spPr>
            <a:xfrm>
              <a:off x="3268754" y="2523843"/>
              <a:ext cx="54938" cy="49871"/>
            </a:xfrm>
            <a:custGeom>
              <a:avLst/>
              <a:gdLst/>
              <a:ahLst/>
              <a:cxnLst/>
              <a:rect l="l" t="t" r="r" b="b"/>
              <a:pathLst>
                <a:path w="7495" h="6806" extrusionOk="0">
                  <a:moveTo>
                    <a:pt x="3798" y="1"/>
                  </a:moveTo>
                  <a:cubicBezTo>
                    <a:pt x="2920" y="1"/>
                    <a:pt x="2042" y="333"/>
                    <a:pt x="1366" y="998"/>
                  </a:cubicBezTo>
                  <a:cubicBezTo>
                    <a:pt x="23" y="2341"/>
                    <a:pt x="0" y="4510"/>
                    <a:pt x="1332" y="5864"/>
                  </a:cubicBezTo>
                  <a:lnTo>
                    <a:pt x="1355" y="5887"/>
                  </a:lnTo>
                  <a:cubicBezTo>
                    <a:pt x="2019" y="6501"/>
                    <a:pt x="2860" y="6806"/>
                    <a:pt x="3700" y="6806"/>
                  </a:cubicBezTo>
                  <a:cubicBezTo>
                    <a:pt x="4585" y="6806"/>
                    <a:pt x="5469" y="6467"/>
                    <a:pt x="6141" y="5795"/>
                  </a:cubicBezTo>
                  <a:cubicBezTo>
                    <a:pt x="7449" y="4487"/>
                    <a:pt x="7495" y="2375"/>
                    <a:pt x="6232" y="1009"/>
                  </a:cubicBezTo>
                  <a:cubicBezTo>
                    <a:pt x="5560" y="336"/>
                    <a:pt x="4679" y="1"/>
                    <a:pt x="3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68;p24">
            <a:extLst>
              <a:ext uri="{FF2B5EF4-FFF2-40B4-BE49-F238E27FC236}">
                <a16:creationId xmlns:a16="http://schemas.microsoft.com/office/drawing/2014/main" id="{DD745867-9190-EAAE-8E5F-61434B4A36A5}"/>
              </a:ext>
            </a:extLst>
          </p:cNvPr>
          <p:cNvSpPr txBox="1">
            <a:spLocks/>
          </p:cNvSpPr>
          <p:nvPr/>
        </p:nvSpPr>
        <p:spPr>
          <a:xfrm flipH="1">
            <a:off x="378510" y="1028982"/>
            <a:ext cx="1502638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/>
              <a:t>Handle Imbalance &amp; Different Size</a:t>
            </a:r>
            <a:endParaRPr lang="id-ID" sz="1200" dirty="0"/>
          </a:p>
        </p:txBody>
      </p:sp>
      <p:sp>
        <p:nvSpPr>
          <p:cNvPr id="40" name="Google Shape;168;p24">
            <a:extLst>
              <a:ext uri="{FF2B5EF4-FFF2-40B4-BE49-F238E27FC236}">
                <a16:creationId xmlns:a16="http://schemas.microsoft.com/office/drawing/2014/main" id="{043AAC13-397B-CA2A-5225-08F6A461ABD3}"/>
              </a:ext>
            </a:extLst>
          </p:cNvPr>
          <p:cNvSpPr txBox="1">
            <a:spLocks/>
          </p:cNvSpPr>
          <p:nvPr/>
        </p:nvSpPr>
        <p:spPr>
          <a:xfrm flipH="1">
            <a:off x="1866405" y="950393"/>
            <a:ext cx="1502638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/>
              <a:t>Create Model</a:t>
            </a:r>
            <a:endParaRPr lang="id-ID" sz="1200" dirty="0"/>
          </a:p>
        </p:txBody>
      </p:sp>
      <p:sp>
        <p:nvSpPr>
          <p:cNvPr id="41" name="Google Shape;168;p24">
            <a:extLst>
              <a:ext uri="{FF2B5EF4-FFF2-40B4-BE49-F238E27FC236}">
                <a16:creationId xmlns:a16="http://schemas.microsoft.com/office/drawing/2014/main" id="{F648D958-2F88-4E8B-B0D0-8AD516E2793E}"/>
              </a:ext>
            </a:extLst>
          </p:cNvPr>
          <p:cNvSpPr txBox="1">
            <a:spLocks/>
          </p:cNvSpPr>
          <p:nvPr/>
        </p:nvSpPr>
        <p:spPr>
          <a:xfrm flipH="1">
            <a:off x="1089291" y="3876680"/>
            <a:ext cx="1502638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/>
              <a:t>Split Dataset and Create Generator</a:t>
            </a:r>
            <a:endParaRPr lang="id-ID" sz="1200" dirty="0"/>
          </a:p>
        </p:txBody>
      </p:sp>
      <p:sp>
        <p:nvSpPr>
          <p:cNvPr id="42" name="Google Shape;168;p24">
            <a:extLst>
              <a:ext uri="{FF2B5EF4-FFF2-40B4-BE49-F238E27FC236}">
                <a16:creationId xmlns:a16="http://schemas.microsoft.com/office/drawing/2014/main" id="{19FCD83F-B6EC-027A-655C-748841BB1B8F}"/>
              </a:ext>
            </a:extLst>
          </p:cNvPr>
          <p:cNvSpPr txBox="1">
            <a:spLocks/>
          </p:cNvSpPr>
          <p:nvPr/>
        </p:nvSpPr>
        <p:spPr>
          <a:xfrm flipH="1">
            <a:off x="2586491" y="3807333"/>
            <a:ext cx="1502638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/>
              <a:t>Train Model</a:t>
            </a:r>
            <a:endParaRPr lang="id-ID" sz="1200" dirty="0"/>
          </a:p>
        </p:txBody>
      </p:sp>
      <p:sp>
        <p:nvSpPr>
          <p:cNvPr id="43" name="Google Shape;168;p24">
            <a:extLst>
              <a:ext uri="{FF2B5EF4-FFF2-40B4-BE49-F238E27FC236}">
                <a16:creationId xmlns:a16="http://schemas.microsoft.com/office/drawing/2014/main" id="{E0F462DC-907D-2113-D221-509DED077EBD}"/>
              </a:ext>
            </a:extLst>
          </p:cNvPr>
          <p:cNvSpPr txBox="1">
            <a:spLocks/>
          </p:cNvSpPr>
          <p:nvPr/>
        </p:nvSpPr>
        <p:spPr>
          <a:xfrm flipH="1">
            <a:off x="4111268" y="3784514"/>
            <a:ext cx="1502638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/>
              <a:t>Predicting</a:t>
            </a:r>
            <a:endParaRPr lang="id-ID" sz="1200" dirty="0"/>
          </a:p>
        </p:txBody>
      </p:sp>
      <p:sp>
        <p:nvSpPr>
          <p:cNvPr id="44" name="Google Shape;168;p24">
            <a:extLst>
              <a:ext uri="{FF2B5EF4-FFF2-40B4-BE49-F238E27FC236}">
                <a16:creationId xmlns:a16="http://schemas.microsoft.com/office/drawing/2014/main" id="{97246DC4-2C1C-A9D6-934F-6FEECC17E0FF}"/>
              </a:ext>
            </a:extLst>
          </p:cNvPr>
          <p:cNvSpPr txBox="1">
            <a:spLocks/>
          </p:cNvSpPr>
          <p:nvPr/>
        </p:nvSpPr>
        <p:spPr>
          <a:xfrm flipH="1">
            <a:off x="3358351" y="1033186"/>
            <a:ext cx="1502638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/>
              <a:t>Evaluate and Save Model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181707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322467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 dirty="0"/>
              <a:t>DATA PRE-PROCESSING</a:t>
            </a:r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485007" y="1000963"/>
            <a:ext cx="1878873" cy="4023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Imbalance Dataset</a:t>
            </a:r>
            <a:endParaRPr sz="1600" dirty="0"/>
          </a:p>
        </p:txBody>
      </p:sp>
      <p:cxnSp>
        <p:nvCxnSpPr>
          <p:cNvPr id="592" name="Google Shape;592;p29"/>
          <p:cNvCxnSpPr>
            <a:cxnSpLocks/>
            <a:stCxn id="572" idx="1"/>
          </p:cNvCxnSpPr>
          <p:nvPr/>
        </p:nvCxnSpPr>
        <p:spPr>
          <a:xfrm rot="10800000" flipH="1" flipV="1">
            <a:off x="485006" y="1202121"/>
            <a:ext cx="2580551" cy="3451660"/>
          </a:xfrm>
          <a:prstGeom prst="bentConnector4">
            <a:avLst>
              <a:gd name="adj1" fmla="val -8859"/>
              <a:gd name="adj2" fmla="val 10008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4CD8D7-1F64-44BB-78A0-3697AAEB88C2}"/>
              </a:ext>
            </a:extLst>
          </p:cNvPr>
          <p:cNvGrpSpPr>
            <a:grpSpLocks noChangeAspect="1"/>
          </p:cNvGrpSpPr>
          <p:nvPr/>
        </p:nvGrpSpPr>
        <p:grpSpPr>
          <a:xfrm>
            <a:off x="383390" y="1485129"/>
            <a:ext cx="4380290" cy="3059632"/>
            <a:chOff x="923618" y="2486924"/>
            <a:chExt cx="4265416" cy="297939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D3F82A3-1B2C-2554-8ADF-B0A7D832D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53" r="46036" b="57069"/>
            <a:stretch/>
          </p:blipFill>
          <p:spPr>
            <a:xfrm>
              <a:off x="923618" y="3081958"/>
              <a:ext cx="4265415" cy="2384359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F792622-AE85-2B10-D529-F53F88BF76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3619" y="2486924"/>
              <a:ext cx="4265415" cy="597676"/>
              <a:chOff x="923619" y="2486924"/>
              <a:chExt cx="4265415" cy="59767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14EF5A9-1C94-CF5B-2D3F-4103757758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058" t="1399" r="15626" b="75694"/>
              <a:stretch/>
            </p:blipFill>
            <p:spPr>
              <a:xfrm>
                <a:off x="923619" y="2486924"/>
                <a:ext cx="4265415" cy="436159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C861412-FC4F-3C03-2E88-B2A2D7B8B1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4612" r="113" b="21843"/>
              <a:stretch/>
            </p:blipFill>
            <p:spPr>
              <a:xfrm>
                <a:off x="923619" y="2925324"/>
                <a:ext cx="4265415" cy="159276"/>
              </a:xfrm>
              <a:prstGeom prst="rect">
                <a:avLst/>
              </a:prstGeom>
            </p:spPr>
          </p:pic>
        </p:grpSp>
      </p:grpSp>
      <p:cxnSp>
        <p:nvCxnSpPr>
          <p:cNvPr id="41" name="Google Shape;592;p29">
            <a:extLst>
              <a:ext uri="{FF2B5EF4-FFF2-40B4-BE49-F238E27FC236}">
                <a16:creationId xmlns:a16="http://schemas.microsoft.com/office/drawing/2014/main" id="{F9130D34-A8EE-18B0-0EB0-EFCE64CE7E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33805" y="1202121"/>
            <a:ext cx="2580551" cy="3451660"/>
          </a:xfrm>
          <a:prstGeom prst="bentConnector4">
            <a:avLst>
              <a:gd name="adj1" fmla="val -8859"/>
              <a:gd name="adj2" fmla="val 10008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CDB4A69-BF7E-24DF-8250-045421C40605}"/>
              </a:ext>
            </a:extLst>
          </p:cNvPr>
          <p:cNvGrpSpPr>
            <a:grpSpLocks noChangeAspect="1"/>
          </p:cNvGrpSpPr>
          <p:nvPr/>
        </p:nvGrpSpPr>
        <p:grpSpPr>
          <a:xfrm>
            <a:off x="5072477" y="1485129"/>
            <a:ext cx="3770127" cy="3059632"/>
            <a:chOff x="1115792" y="216016"/>
            <a:chExt cx="5151863" cy="4180974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89321D9-EEC2-21CA-93E2-0A8BE29E3F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67" t="65280" r="340" b="638"/>
            <a:stretch/>
          </p:blipFill>
          <p:spPr>
            <a:xfrm>
              <a:off x="1115792" y="216016"/>
              <a:ext cx="5151862" cy="1152106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9BADAF2-95A1-9FD9-5EDD-61AE00082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0101" r="1138"/>
            <a:stretch/>
          </p:blipFill>
          <p:spPr>
            <a:xfrm>
              <a:off x="1115792" y="1368122"/>
              <a:ext cx="5151863" cy="3028868"/>
            </a:xfrm>
            <a:prstGeom prst="rect">
              <a:avLst/>
            </a:prstGeom>
          </p:spPr>
        </p:pic>
      </p:grpSp>
      <p:sp>
        <p:nvSpPr>
          <p:cNvPr id="51" name="Google Shape;572;p29">
            <a:extLst>
              <a:ext uri="{FF2B5EF4-FFF2-40B4-BE49-F238E27FC236}">
                <a16:creationId xmlns:a16="http://schemas.microsoft.com/office/drawing/2014/main" id="{1103DBF9-DBC8-7CD5-65DF-CF6C83A02DE0}"/>
              </a:ext>
            </a:extLst>
          </p:cNvPr>
          <p:cNvSpPr txBox="1">
            <a:spLocks/>
          </p:cNvSpPr>
          <p:nvPr/>
        </p:nvSpPr>
        <p:spPr>
          <a:xfrm>
            <a:off x="6802246" y="1000963"/>
            <a:ext cx="1878873" cy="402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r"/>
            <a:r>
              <a:rPr lang="id-ID" sz="1600"/>
              <a:t>Split Dataset</a:t>
            </a:r>
            <a:endParaRPr lang="id-ID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312234" y="322467"/>
            <a:ext cx="646019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 dirty="0"/>
              <a:t>DATA PRE-PROCESSING</a:t>
            </a:r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312234" y="829978"/>
            <a:ext cx="2051646" cy="4023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Sample Images</a:t>
            </a:r>
            <a:endParaRPr sz="1600" dirty="0"/>
          </a:p>
        </p:txBody>
      </p: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FB866-7E1B-8A7B-71D9-54BC31F17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030" y="1232293"/>
            <a:ext cx="6653561" cy="369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8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/>
          <p:nvPr/>
        </p:nvSpPr>
        <p:spPr>
          <a:xfrm rot="4500033" flipH="1">
            <a:off x="7088248" y="3070398"/>
            <a:ext cx="3262617" cy="1970242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ctrTitle"/>
          </p:nvPr>
        </p:nvSpPr>
        <p:spPr>
          <a:xfrm>
            <a:off x="5854801" y="100536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MODELLING</a:t>
            </a:r>
            <a:endParaRPr sz="2400" dirty="0"/>
          </a:p>
        </p:txBody>
      </p:sp>
      <p:sp>
        <p:nvSpPr>
          <p:cNvPr id="164" name="Google Shape;164;p24"/>
          <p:cNvSpPr txBox="1">
            <a:spLocks noGrp="1"/>
          </p:cNvSpPr>
          <p:nvPr>
            <p:ph type="ctr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SATURN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Saturn is the ringed one. It’s a gas giant, composed of hydrogen and helium. It’s named after the Roman god of agriculture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2E5D3FD1-0BCA-5FFE-322E-4678CB600FCC}"/>
              </a:ext>
            </a:extLst>
          </p:cNvPr>
          <p:cNvSpPr>
            <a:spLocks noGrp="1"/>
          </p:cNvSpPr>
          <p:nvPr>
            <p:ph type="ctrTitle" idx="5"/>
          </p:nvPr>
        </p:nvSpPr>
        <p:spPr>
          <a:xfrm flipH="1">
            <a:off x="5304954" y="4532773"/>
            <a:ext cx="1498200" cy="325800"/>
          </a:xfrm>
        </p:spPr>
        <p:txBody>
          <a:bodyPr/>
          <a:lstStyle/>
          <a:p>
            <a:r>
              <a:rPr lang="en-US" dirty="0"/>
              <a:t>3 Layers + Dropout</a:t>
            </a:r>
            <a:endParaRPr lang="id-ID" dirty="0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7599C92F-45BB-C949-20E1-A60D37CE00D8}"/>
              </a:ext>
            </a:extLst>
          </p:cNvPr>
          <p:cNvSpPr>
            <a:spLocks noGrp="1"/>
          </p:cNvSpPr>
          <p:nvPr>
            <p:ph type="ctrTitle" idx="7"/>
          </p:nvPr>
        </p:nvSpPr>
        <p:spPr>
          <a:xfrm flipH="1">
            <a:off x="1557336" y="4532773"/>
            <a:ext cx="1498200" cy="325800"/>
          </a:xfrm>
        </p:spPr>
        <p:txBody>
          <a:bodyPr/>
          <a:lstStyle/>
          <a:p>
            <a:r>
              <a:rPr lang="en-US" dirty="0"/>
              <a:t>2 Layers + Dropout</a:t>
            </a:r>
            <a:endParaRPr lang="id-ID" dirty="0"/>
          </a:p>
        </p:txBody>
      </p:sp>
      <p:sp>
        <p:nvSpPr>
          <p:cNvPr id="172" name="Google Shape;172;p24"/>
          <p:cNvSpPr/>
          <p:nvPr/>
        </p:nvSpPr>
        <p:spPr>
          <a:xfrm rot="16200000" flipH="1">
            <a:off x="-1129508" y="-391616"/>
            <a:ext cx="3262631" cy="1970235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C086A-609C-DB9B-8018-BB23BE3DD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119" y="891877"/>
            <a:ext cx="3477871" cy="358061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CED47A6-3E1E-A05C-69E3-FE98C68A6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76" y="1212710"/>
            <a:ext cx="3474720" cy="2938947"/>
          </a:xfrm>
          <a:prstGeom prst="rect">
            <a:avLst/>
          </a:prstGeom>
        </p:spPr>
      </p:pic>
      <p:sp>
        <p:nvSpPr>
          <p:cNvPr id="28" name="Google Shape;572;p29">
            <a:extLst>
              <a:ext uri="{FF2B5EF4-FFF2-40B4-BE49-F238E27FC236}">
                <a16:creationId xmlns:a16="http://schemas.microsoft.com/office/drawing/2014/main" id="{BEFCDF31-ABA5-DB27-52FA-07158A293B3E}"/>
              </a:ext>
            </a:extLst>
          </p:cNvPr>
          <p:cNvSpPr txBox="1">
            <a:spLocks/>
          </p:cNvSpPr>
          <p:nvPr/>
        </p:nvSpPr>
        <p:spPr>
          <a:xfrm>
            <a:off x="5941641" y="639599"/>
            <a:ext cx="2808320" cy="402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pPr algn="r"/>
            <a:r>
              <a:rPr lang="en-US" sz="1600" dirty="0"/>
              <a:t>70:30 Dataset</a:t>
            </a:r>
            <a:endParaRPr lang="id-ID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B97D-FF96-0EF3-98E9-A9F4D7D49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327" y="181217"/>
            <a:ext cx="4727700" cy="577800"/>
          </a:xfrm>
        </p:spPr>
        <p:txBody>
          <a:bodyPr/>
          <a:lstStyle/>
          <a:p>
            <a:r>
              <a:rPr lang="en-US" sz="2400" b="1" dirty="0"/>
              <a:t>MODELLING</a:t>
            </a:r>
            <a:endParaRPr lang="id-ID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CE4BE-47DC-2843-79BE-2BEBA0A98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45" y="1108822"/>
            <a:ext cx="7486185" cy="3038809"/>
          </a:xfrm>
          <a:prstGeom prst="rect">
            <a:avLst/>
          </a:prstGeom>
        </p:spPr>
      </p:pic>
      <p:sp>
        <p:nvSpPr>
          <p:cNvPr id="7" name="Google Shape;572;p29">
            <a:extLst>
              <a:ext uri="{FF2B5EF4-FFF2-40B4-BE49-F238E27FC236}">
                <a16:creationId xmlns:a16="http://schemas.microsoft.com/office/drawing/2014/main" id="{70B390A4-FFB7-FCEE-9D83-F78ADCC4180F}"/>
              </a:ext>
            </a:extLst>
          </p:cNvPr>
          <p:cNvSpPr txBox="1">
            <a:spLocks/>
          </p:cNvSpPr>
          <p:nvPr/>
        </p:nvSpPr>
        <p:spPr>
          <a:xfrm>
            <a:off x="336327" y="706507"/>
            <a:ext cx="2808320" cy="402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</a:rPr>
              <a:t>70:30 Dataset</a:t>
            </a:r>
            <a:endParaRPr lang="id-ID" sz="1600" dirty="0">
              <a:solidFill>
                <a:schemeClr val="bg1"/>
              </a:solidFill>
            </a:endParaRPr>
          </a:p>
        </p:txBody>
      </p:sp>
      <p:sp>
        <p:nvSpPr>
          <p:cNvPr id="8" name="Title 21">
            <a:extLst>
              <a:ext uri="{FF2B5EF4-FFF2-40B4-BE49-F238E27FC236}">
                <a16:creationId xmlns:a16="http://schemas.microsoft.com/office/drawing/2014/main" id="{9E91809D-4CAD-DF98-580A-5226D21C2AC6}"/>
              </a:ext>
            </a:extLst>
          </p:cNvPr>
          <p:cNvSpPr txBox="1">
            <a:spLocks/>
          </p:cNvSpPr>
          <p:nvPr/>
        </p:nvSpPr>
        <p:spPr>
          <a:xfrm flipH="1">
            <a:off x="7880196" y="2245950"/>
            <a:ext cx="1263804" cy="325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 Layers + Dropout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16410"/>
      </p:ext>
    </p:extLst>
  </p:cSld>
  <p:clrMapOvr>
    <a:masterClrMapping/>
  </p:clrMapOvr>
</p:sld>
</file>

<file path=ppt/theme/theme1.xml><?xml version="1.0" encoding="utf-8"?>
<a:theme xmlns:a="http://schemas.openxmlformats.org/drawingml/2006/main" name="Marketing Newsletter">
  <a:themeElements>
    <a:clrScheme name="Simple Light">
      <a:dk1>
        <a:srgbClr val="191919"/>
      </a:dk1>
      <a:lt1>
        <a:srgbClr val="F3F3F3"/>
      </a:lt1>
      <a:dk2>
        <a:srgbClr val="D9D9D9"/>
      </a:dk2>
      <a:lt2>
        <a:srgbClr val="434343"/>
      </a:lt2>
      <a:accent1>
        <a:srgbClr val="097A80"/>
      </a:accent1>
      <a:accent2>
        <a:srgbClr val="B3B896"/>
      </a:accent2>
      <a:accent3>
        <a:srgbClr val="F1C34E"/>
      </a:accent3>
      <a:accent4>
        <a:srgbClr val="E06666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ta Science Consulting by Slidesgo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339</Words>
  <Application>Microsoft Office PowerPoint</Application>
  <PresentationFormat>On-screen Show (16:9)</PresentationFormat>
  <Paragraphs>66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30" baseType="lpstr">
      <vt:lpstr>Advent Pro SemiBold</vt:lpstr>
      <vt:lpstr>Arial</vt:lpstr>
      <vt:lpstr>Assistant Light</vt:lpstr>
      <vt:lpstr>ElsevierGulliver</vt:lpstr>
      <vt:lpstr>Fira Sans Condensed Medium</vt:lpstr>
      <vt:lpstr>Fira Sans Extra Condensed Medium</vt:lpstr>
      <vt:lpstr>Livvic Light</vt:lpstr>
      <vt:lpstr>Maven Pro</vt:lpstr>
      <vt:lpstr>Noto Sans KR</vt:lpstr>
      <vt:lpstr>Nunito Light</vt:lpstr>
      <vt:lpstr>Nunito Sans</vt:lpstr>
      <vt:lpstr>Nunito Sans ExtraBold</vt:lpstr>
      <vt:lpstr>Pontano Sans</vt:lpstr>
      <vt:lpstr>Share Tech</vt:lpstr>
      <vt:lpstr>Marketing Newsletter</vt:lpstr>
      <vt:lpstr>Data Science Consulting by Slidesgo</vt:lpstr>
      <vt:lpstr>FIRE SMOKE FOREST IDENTIFICATION USING CNN</vt:lpstr>
      <vt:lpstr>TABLE OF CONTENTS</vt:lpstr>
      <vt:lpstr>BACKGROUND &amp; PROBLEM</vt:lpstr>
      <vt:lpstr>DATA COLLECTION</vt:lpstr>
      <vt:lpstr>METHODOLOGY</vt:lpstr>
      <vt:lpstr>DATA PRE-PROCESSING</vt:lpstr>
      <vt:lpstr>DATA PRE-PROCESSING</vt:lpstr>
      <vt:lpstr>MODELLING</vt:lpstr>
      <vt:lpstr>MODELLING</vt:lpstr>
      <vt:lpstr>MODELLING</vt:lpstr>
      <vt:lpstr>MODELLING</vt:lpstr>
      <vt:lpstr>MODELLING</vt:lpstr>
      <vt:lpstr>CONCLUSION &amp; RECOMENDATION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SMOKE FOREST IDENTIFICATION USING CNN</dc:title>
  <dc:creator>Nuraini Azizah</dc:creator>
  <cp:lastModifiedBy>Safrudin Nor Aripbilah</cp:lastModifiedBy>
  <cp:revision>5</cp:revision>
  <dcterms:modified xsi:type="dcterms:W3CDTF">2023-02-05T05:09:13Z</dcterms:modified>
</cp:coreProperties>
</file>