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282" r:id="rId7"/>
    <p:sldId id="323" r:id="rId8"/>
    <p:sldId id="314" r:id="rId9"/>
    <p:sldId id="324" r:id="rId10"/>
    <p:sldId id="325" r:id="rId11"/>
    <p:sldId id="326" r:id="rId12"/>
    <p:sldId id="327" r:id="rId13"/>
    <p:sldId id="315" r:id="rId14"/>
    <p:sldId id="328" r:id="rId15"/>
    <p:sldId id="318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40" d="100"/>
          <a:sy n="40" d="100"/>
        </p:scale>
        <p:origin x="44" y="59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2F320-6355-A9F6-E5EE-FB98B641B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A20825-4390-11A0-AD56-6C3D342258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FAF360-FB9C-1A9A-9D44-13C6A142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36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82904-151D-306C-1E2A-95300EACE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C1A532-3AB2-B0A1-525D-5C785CF8AF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82E088-7BDC-8DEE-A9BB-653E73EFF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75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4D7BD-1BCC-4049-DF7C-8431BFEA1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1A2AA9-2EAC-00D9-342C-D9F4809B0B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7104C6-EC35-093D-2B02-D29CC3A4D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69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D0D04-6644-16CB-D6DF-0EB33D8E1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574D8D-4303-222D-9D9D-BE71BD2DE5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812140-43D6-D09C-BC88-E91F3CBB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27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B28C0-E3F5-7C35-1D45-2AB4363D5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8C3761-A0BC-72D3-86A3-69D7653CD5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F48BF5-6B09-5A03-95B7-430045DE9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030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BE970-A49F-0B26-3F82-254E43EB7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D79B8F-033A-4869-83C1-81308359EA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040252-DBDF-B771-00E8-5FAB7EB41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4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1036369"/>
            <a:ext cx="6392421" cy="3831221"/>
          </a:xfrm>
        </p:spPr>
        <p:txBody>
          <a:bodyPr anchor="ctr"/>
          <a:lstStyle/>
          <a:p>
            <a:r>
              <a:rPr lang="en-US" dirty="0"/>
              <a:t>Diabetes prediction using random forest</a:t>
            </a:r>
            <a:br>
              <a:rPr lang="en-US" dirty="0"/>
            </a:b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Nur Aisyah (NIM. 1217070060)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Machine learning (B)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ANALYSIS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374194" cy="3720337"/>
          </a:xfrm>
        </p:spPr>
        <p:txBody>
          <a:bodyPr>
            <a:noAutofit/>
          </a:bodyPr>
          <a:lstStyle/>
          <a:p>
            <a:pPr algn="just"/>
            <a:r>
              <a:rPr lang="en-US" sz="2000" dirty="0" err="1"/>
              <a:t>Berdasarkan</a:t>
            </a:r>
            <a:r>
              <a:rPr lang="en-US" sz="2000" dirty="0"/>
              <a:t> classification report, model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performa</a:t>
            </a:r>
            <a:r>
              <a:rPr lang="en-US" sz="2000" dirty="0"/>
              <a:t> </a:t>
            </a:r>
            <a:r>
              <a:rPr lang="en-US" sz="2000" dirty="0" err="1"/>
              <a:t>sempurna</a:t>
            </a:r>
            <a:r>
              <a:rPr lang="en-US" sz="2000" dirty="0"/>
              <a:t> untuk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b="1" dirty="0"/>
              <a:t>Normal</a:t>
            </a:r>
            <a:r>
              <a:rPr lang="en-US" sz="2000" dirty="0"/>
              <a:t>, </a:t>
            </a:r>
            <a:r>
              <a:rPr lang="en-US" sz="2000" dirty="0" err="1"/>
              <a:t>dengan</a:t>
            </a:r>
            <a:r>
              <a:rPr lang="en-US" sz="2000" dirty="0"/>
              <a:t> precision, recall, dan F1-score </a:t>
            </a:r>
            <a:r>
              <a:rPr lang="en-US" sz="2000" dirty="0" err="1"/>
              <a:t>sebesar</a:t>
            </a:r>
            <a:r>
              <a:rPr lang="en-US" sz="2000" dirty="0"/>
              <a:t> 1.0. Untuk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b="1" dirty="0"/>
              <a:t>Prediabetes</a:t>
            </a:r>
            <a:r>
              <a:rPr lang="en-US" sz="2000" dirty="0"/>
              <a:t>, recall </a:t>
            </a:r>
            <a:r>
              <a:rPr lang="en-US" sz="2000" dirty="0" err="1"/>
              <a:t>mencapai</a:t>
            </a:r>
            <a:r>
              <a:rPr lang="en-US" sz="2000" dirty="0"/>
              <a:t> 1.0, </a:t>
            </a:r>
            <a:r>
              <a:rPr lang="en-US" sz="2000" dirty="0" err="1"/>
              <a:t>namun</a:t>
            </a:r>
            <a:r>
              <a:rPr lang="en-US" sz="2000" dirty="0"/>
              <a:t> precision hanya 0.54, yang </a:t>
            </a:r>
            <a:r>
              <a:rPr lang="en-US" sz="2000" dirty="0" err="1"/>
              <a:t>menunjukkan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prediksi</a:t>
            </a:r>
            <a:r>
              <a:rPr lang="en-US" sz="2000" dirty="0"/>
              <a:t> salah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lain. Performa </a:t>
            </a:r>
            <a:r>
              <a:rPr lang="en-US" sz="2000" dirty="0" err="1"/>
              <a:t>terburuk</a:t>
            </a:r>
            <a:r>
              <a:rPr lang="en-US" sz="2000" dirty="0"/>
              <a:t> </a:t>
            </a:r>
            <a:r>
              <a:rPr lang="en-US" sz="2000" dirty="0" err="1"/>
              <a:t>terlihat</a:t>
            </a:r>
            <a:r>
              <a:rPr lang="en-US" sz="2000" dirty="0"/>
              <a:t> pada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b="1" dirty="0"/>
              <a:t>Diabetes</a:t>
            </a:r>
            <a:r>
              <a:rPr lang="en-US" sz="2000" dirty="0"/>
              <a:t>, di mana recall hanya 0.14, </a:t>
            </a:r>
            <a:r>
              <a:rPr lang="en-US" sz="2000" dirty="0" err="1"/>
              <a:t>artinya</a:t>
            </a:r>
            <a:r>
              <a:rPr lang="en-US" sz="2000" dirty="0"/>
              <a:t> model </a:t>
            </a:r>
            <a:r>
              <a:rPr lang="en-US" sz="2000" dirty="0" err="1"/>
              <a:t>gagal</a:t>
            </a:r>
            <a:r>
              <a:rPr lang="en-US" sz="2000" dirty="0"/>
              <a:t> </a:t>
            </a:r>
            <a:r>
              <a:rPr lang="en-US" sz="2000" dirty="0" err="1"/>
              <a:t>mendeteksi</a:t>
            </a:r>
            <a:r>
              <a:rPr lang="en-US" sz="2000" dirty="0"/>
              <a:t> </a:t>
            </a:r>
            <a:r>
              <a:rPr lang="en-US" sz="2000" dirty="0" err="1"/>
              <a:t>sebagian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kasus</a:t>
            </a:r>
            <a:r>
              <a:rPr lang="en-US" sz="2000" dirty="0"/>
              <a:t> diabetes </a:t>
            </a:r>
            <a:r>
              <a:rPr lang="en-US" sz="2000" dirty="0" err="1"/>
              <a:t>meskipun</a:t>
            </a:r>
            <a:r>
              <a:rPr lang="en-US" sz="2000" dirty="0"/>
              <a:t> precision untuk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(1.0). Hal </a:t>
            </a:r>
            <a:r>
              <a:rPr lang="en-US" sz="2000" dirty="0" err="1"/>
              <a:t>ini</a:t>
            </a:r>
            <a:r>
              <a:rPr lang="en-US" sz="2000" dirty="0"/>
              <a:t> juga </a:t>
            </a:r>
            <a:r>
              <a:rPr lang="en-US" sz="2000" dirty="0" err="1"/>
              <a:t>tercermin</a:t>
            </a:r>
            <a:r>
              <a:rPr lang="en-US" sz="2000" dirty="0"/>
              <a:t> pada confusion matrix, di mana </a:t>
            </a:r>
            <a:r>
              <a:rPr lang="en-US" sz="2000" dirty="0" err="1"/>
              <a:t>dari</a:t>
            </a:r>
            <a:r>
              <a:rPr lang="en-US" sz="2000" dirty="0"/>
              <a:t> 44 </a:t>
            </a:r>
            <a:r>
              <a:rPr lang="en-US" sz="2000" dirty="0" err="1"/>
              <a:t>kasus</a:t>
            </a:r>
            <a:r>
              <a:rPr lang="en-US" sz="2000" dirty="0"/>
              <a:t> diabetes, hanya 6 yang </a:t>
            </a:r>
            <a:r>
              <a:rPr lang="en-US" sz="2000" dirty="0" err="1"/>
              <a:t>terprediksi</a:t>
            </a:r>
            <a:r>
              <a:rPr lang="en-US" sz="2000" dirty="0"/>
              <a:t> benar, </a:t>
            </a:r>
            <a:r>
              <a:rPr lang="en-US" sz="2000" dirty="0" err="1"/>
              <a:t>sementara</a:t>
            </a:r>
            <a:r>
              <a:rPr lang="en-US" sz="2000" dirty="0"/>
              <a:t> 38 salah </a:t>
            </a:r>
            <a:r>
              <a:rPr lang="en-US" sz="2000" dirty="0" err="1"/>
              <a:t>diklasifikasikan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prediabetes.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3A26E-65B5-D416-9511-7DF84E6BB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8682-2CC0-775B-5E61-0134AF55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-291619"/>
            <a:ext cx="7796464" cy="1222385"/>
          </a:xfrm>
        </p:spPr>
        <p:txBody>
          <a:bodyPr/>
          <a:lstStyle/>
          <a:p>
            <a:r>
              <a:rPr lang="en-US" dirty="0"/>
              <a:t>MATRIX EVALUATION 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DDF021-091F-E6E9-5B38-AECA06733B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9CD38BE1-BECD-6A08-7FC5-C9E764D43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4129" y="938965"/>
            <a:ext cx="8141110" cy="3720337"/>
          </a:xfrm>
        </p:spPr>
        <p:txBody>
          <a:bodyPr>
            <a:noAutofit/>
          </a:bodyPr>
          <a:lstStyle/>
          <a:p>
            <a:pPr marL="457200" marR="0" algn="just"/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model Random Forest pada dataset testing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menghasilkan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akurasi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sebesar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71%, yang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menunjukkan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bahwa model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memprediksi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benar 71%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total data uji. Precision model adalah 85%, yang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menunjukkan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bahwa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prediksi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model untuk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kelas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tertentu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cukup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tepat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sedangkan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recall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sebesar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71%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mencerminkan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kemampuan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model dalam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mendeteksi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kasus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sebenarnya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F1-score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sebesar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65%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menunjukkan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keseimbangan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precision dan recall,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meskipun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performanya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ditingkatkan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ROC-AUC yang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mencapai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0.96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mencerminkan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kemampuan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model yang sangat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baik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dalam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membedakan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kelas-kelas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457200" marR="0" algn="just"/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Namun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analisis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mendalam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melalui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classification report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mengungkapkan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berbeda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untuk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tiap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kelas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Model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memiliki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sempurna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kelas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Normal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precision, recall, dan F1-score masing-masing 1.0. Untuk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kelas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Prediabetes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recall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sempurna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(1.0)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tetapi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precision hanya 0.54, yang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menunjukkan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adanya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banyak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prediksi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salah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kelas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lain. Pada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kelas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Diabetes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terburuk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terlihat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recall hanya 0.14, yang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menunjukkan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bahwa model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gagal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mendeteksi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sebagian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besar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kasus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diabetes. </a:t>
            </a:r>
          </a:p>
        </p:txBody>
      </p:sp>
    </p:spTree>
    <p:extLst>
      <p:ext uri="{BB962C8B-B14F-4D97-AF65-F5344CB8AC3E}">
        <p14:creationId xmlns:p14="http://schemas.microsoft.com/office/powerpoint/2010/main" val="26920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>
            <a:normAutofit/>
          </a:bodyPr>
          <a:lstStyle/>
          <a:p>
            <a:pPr marL="342900" marR="0" lvl="0" indent="-342900" rtl="0">
              <a:lnSpc>
                <a:spcPct val="2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Penanganan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Ketidakseimbangan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250000"/>
              </a:lnSpc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Penggunaan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Algoritma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Tambahan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250000"/>
              </a:lnSpc>
              <a:tabLst>
                <a:tab pos="4572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Optimisasi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Hyperparameter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Nur Aisyah - 1217070060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191424"/>
            <a:ext cx="6583680" cy="1531357"/>
          </a:xfrm>
        </p:spPr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48291"/>
            <a:ext cx="6583680" cy="3207344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dirty="0"/>
              <a:t>Background </a:t>
            </a:r>
          </a:p>
          <a:p>
            <a:pPr marL="457200" indent="-457200">
              <a:buAutoNum type="arabicPeriod"/>
            </a:pPr>
            <a:r>
              <a:rPr lang="en-US" dirty="0"/>
              <a:t>Purpose</a:t>
            </a:r>
          </a:p>
          <a:p>
            <a:pPr marL="457200" indent="-457200">
              <a:buAutoNum type="arabicPeriod"/>
            </a:pPr>
            <a:r>
              <a:rPr lang="en-US" dirty="0"/>
              <a:t>Dataset</a:t>
            </a:r>
          </a:p>
          <a:p>
            <a:pPr marL="457200" indent="-457200">
              <a:buAutoNum type="arabicPeriod"/>
            </a:pPr>
            <a:r>
              <a:rPr lang="en-US" dirty="0"/>
              <a:t>Method</a:t>
            </a:r>
          </a:p>
          <a:p>
            <a:pPr marL="457200" indent="-457200">
              <a:buAutoNum type="arabicPeriod"/>
            </a:pPr>
            <a:r>
              <a:rPr lang="en-US" dirty="0"/>
              <a:t>Testing</a:t>
            </a:r>
          </a:p>
          <a:p>
            <a:pPr marL="457200" indent="-457200">
              <a:buAutoNum type="arabicPeriod"/>
            </a:pPr>
            <a:r>
              <a:rPr lang="en-US" dirty="0"/>
              <a:t>Exploring Result</a:t>
            </a:r>
          </a:p>
          <a:p>
            <a:pPr marL="457200" indent="-457200">
              <a:buAutoNum type="arabicPeriod"/>
            </a:pPr>
            <a:r>
              <a:rPr lang="en-US" dirty="0" err="1"/>
              <a:t>Metrik</a:t>
            </a:r>
            <a:r>
              <a:rPr lang="en-US" dirty="0"/>
              <a:t> Evaluation Result</a:t>
            </a:r>
          </a:p>
          <a:p>
            <a:pPr marL="457200" indent="-457200">
              <a:buAutoNum type="arabicPeriod"/>
            </a:pPr>
            <a:r>
              <a:rPr lang="en-US" dirty="0"/>
              <a:t>Future Work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pPr algn="ctr"/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 fontScale="92500"/>
          </a:bodyPr>
          <a:lstStyle/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Signifikansi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Diabetes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Pentingnya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Deteksi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Dini : Diabetes adalah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penyakit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kronis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serius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dampak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besar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kesehatan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global,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menyebabkan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komplikasi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seperti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penyakit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jantung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kerusakan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ginjal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gangguan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penglihatan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Teknologi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Pembelajaran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Mesin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dalam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Analisis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Perkembangan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teknologi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informasi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ilmu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memungkinkan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pembelajaran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mesin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seperti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algoritma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Random Forest, untuk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mengolah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klasifikasi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penyakit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secara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otomatis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akurat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Keunggulan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Random Forest dalam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Klasifikasi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Diabetes 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Algoritma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Random Forest digunakan untuk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mengklasifikasikan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potensi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diabetes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berdasarkan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faktor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seperti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kadar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glukosa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tekanan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indeks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tubuh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64CBB-016D-36A6-8034-3AF76FC97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067F-FF5A-3BB6-AC5C-C4D90D5F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pPr algn="ctr"/>
            <a:r>
              <a:rPr lang="en-US" dirty="0"/>
              <a:t>Purpose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EB5E-58F5-F878-A8FE-C030A3695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Mengembangkan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prediksi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diabetes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berbasis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algoritma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Random Forest yang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mampu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mengklasifikasikan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status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kesehatan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pengguna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(Normal, Prediabetes,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Diabetes) \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serta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mengevaluasi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model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melalui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berbagai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metrik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seperti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akurasi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presisi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recall, dan F1-score untuk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mendukung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deteksi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dini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pengambilan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keputusan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dalam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penanganan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diabetes.</a:t>
            </a:r>
          </a:p>
          <a:p>
            <a:pPr marL="0" marR="0" lvl="0" indent="0" algn="just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77B2295-845A-1778-B7A8-2BC25AC363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8" y="-1411606"/>
            <a:ext cx="7043617" cy="2520217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88633" y="1103755"/>
            <a:ext cx="7043618" cy="2233233"/>
          </a:xfrm>
        </p:spPr>
        <p:txBody>
          <a:bodyPr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Sumber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dataset : Frontiers (Website) </a:t>
            </a: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Jumlah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dataset : 5310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subjek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22 variable, 1593 (30%) pada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kelompok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normal, 3150 (59,3%) pada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kelompok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prediabetes, dan 567 (10,7%) pada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kelompok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diabetes.</a:t>
            </a: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Hasil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analisis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regresi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logistik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multivariabel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menunjukkan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bahwa terdapat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perbedaan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signifikan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pada 9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variabel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antara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kelompok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normal dan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kelompok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prediabetes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meliputi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indeks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massa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tubuh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(IMT),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tekanan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darah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sistolik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(SBP),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glukosa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urin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(U.GLU), protein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urin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(PRO), protein total (TP), globulin (GLB), alanine aminotransferase (ALT),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dankolesterol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lipoprotein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densitas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tinggi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(HDL-C). 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81621-509B-3CFB-3E74-04EA3FE9E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666C-235B-7BBB-92FB-3B62CA3E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8" y="-1411606"/>
            <a:ext cx="7043617" cy="2520217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4C2E5-75AE-F7E9-B066-F525E00332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D9A95-4B1E-0994-739D-E4CB0267CFC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88633" y="1379058"/>
            <a:ext cx="7043618" cy="2233233"/>
          </a:xfrm>
        </p:spPr>
        <p:txBody>
          <a:bodyPr>
            <a:noAutofit/>
          </a:bodyPr>
          <a:lstStyle/>
          <a:p>
            <a:pPr marL="342900" marR="0" lvl="0" indent="-342900" algn="just" rtl="0"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Ratio Data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Ttraining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Data Testing = 80:20</a:t>
            </a:r>
          </a:p>
          <a:p>
            <a:pPr marL="342900" marR="0" lvl="0" indent="-342900" algn="just" rtl="0"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Menggunakan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teknik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validasi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Hold-Out Validation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karena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</a:t>
            </a:r>
          </a:p>
          <a:p>
            <a:pPr marL="690372" lvl="1" indent="-342900" algn="just">
              <a:buFont typeface="+mj-lt"/>
              <a:buAutoNum type="alphaLcParenR"/>
            </a:pP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Jumlah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set yang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saya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gunakan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tergolong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dataset yang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besar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besar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untuk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mendapatkan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hasil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representative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tanpa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perlu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cross-validation.</a:t>
            </a:r>
          </a:p>
          <a:p>
            <a:pPr marL="690372" lvl="1" indent="-342900" algn="just">
              <a:buFont typeface="+mj-lt"/>
              <a:buAutoNum type="alphaLcParenR"/>
            </a:pP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Efisiensi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Waktu: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Dibandingkan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K-Fold Cross-Validation, hold-out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lebih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cepat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karena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model hanya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dilatih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sekali.</a:t>
            </a:r>
          </a:p>
          <a:p>
            <a:pPr marL="342900" marR="0" lvl="0" indent="-342900" algn="just"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Langkah-Langkah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</a:t>
            </a:r>
          </a:p>
          <a:p>
            <a:pPr marL="690372" lvl="1" indent="-342900" algn="just">
              <a:buFont typeface="+mj-lt"/>
              <a:buAutoNum type="alphaLcParenR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 Random Forest Model: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Gunakan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training (5310 data).</a:t>
            </a:r>
          </a:p>
          <a:p>
            <a:pPr marL="690372" lvl="1" indent="-342900" algn="just">
              <a:buFont typeface="+mj-lt"/>
              <a:buAutoNum type="alphaLcParenR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 on Hold-Out Data: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Uji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model pada data testing (1328 data).</a:t>
            </a:r>
          </a:p>
          <a:p>
            <a:pPr marL="690372" lvl="1" indent="-342900" algn="just">
              <a:buFont typeface="+mj-lt"/>
              <a:buAutoNum type="alphaLcParenR"/>
            </a:pP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Metrik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Evaluasi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Accuracy, Precision, Recall, F1-Score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ROC-AUC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42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9A173-6781-E30C-39D7-233A4EC12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7D3A-31E3-9ECC-7BFD-21BEA5572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pPr algn="ctr"/>
            <a:r>
              <a:rPr lang="en-US" dirty="0"/>
              <a:t>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D60F5-ABE0-4413-80DD-E91B80D32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 fontScale="85000" lnSpcReduction="20000"/>
          </a:bodyPr>
          <a:lstStyle/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Mengimport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Library</a:t>
            </a: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Mengunggah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Memuat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</a:t>
            </a: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Memisahkan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itur dan Label</a:t>
            </a: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Melatih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Model Random Forest</a:t>
            </a: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Prediksi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Model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Akurasi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Presisis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Recall, F1-Score, dan ROC-AUC)</a:t>
            </a: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Analisis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Hasil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Prediksi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Selesai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8D2689B-76A3-951D-2066-1E6328AD1E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5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49F12-2841-2462-6BA8-BDF10C3EE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516B7-092D-E746-5842-0DD80EDA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536" y="946533"/>
            <a:ext cx="7965461" cy="994164"/>
          </a:xfrm>
        </p:spPr>
        <p:txBody>
          <a:bodyPr/>
          <a:lstStyle/>
          <a:p>
            <a:pPr algn="ctr"/>
            <a:r>
              <a:rPr lang="en-US" dirty="0"/>
              <a:t>PREDICTION 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F0155-812B-3159-DE58-A6CD302A3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8351E1F-5853-5057-7020-193C36E454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1358B-71BD-0642-1B49-65E4859E0A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36" b="30036"/>
          <a:stretch/>
        </p:blipFill>
        <p:spPr>
          <a:xfrm>
            <a:off x="2947536" y="2303029"/>
            <a:ext cx="8991518" cy="360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9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7E831-12C2-855B-72ED-020914CC1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4CA6-D412-158D-785A-6C8F07D3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536" y="385185"/>
            <a:ext cx="7965461" cy="994164"/>
          </a:xfrm>
        </p:spPr>
        <p:txBody>
          <a:bodyPr/>
          <a:lstStyle/>
          <a:p>
            <a:pPr algn="ctr"/>
            <a:r>
              <a:rPr lang="en-US" dirty="0"/>
              <a:t>MODEL EVALUATION 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9E389-CFDA-D757-F418-36B2969F5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506760B-A46C-8599-7E20-573E17ABB1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D5D93-01EE-AAC4-8755-A12EEC6900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36" b="30036"/>
          <a:stretch/>
        </p:blipFill>
        <p:spPr>
          <a:xfrm>
            <a:off x="2947536" y="2303029"/>
            <a:ext cx="8991518" cy="3608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D65B8D-6177-12B4-0102-92B98A0EA1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6667" r="24919"/>
          <a:stretch/>
        </p:blipFill>
        <p:spPr>
          <a:xfrm>
            <a:off x="2866379" y="1443615"/>
            <a:ext cx="915383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431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{3C41F528-DC6D-4547-8060-7FB3E5FEDC23}tf78438558_win32</Template>
  <TotalTime>76</TotalTime>
  <Words>749</Words>
  <Application>Microsoft Office PowerPoint</Application>
  <PresentationFormat>Widescreen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Sabon Next LT</vt:lpstr>
      <vt:lpstr>Symbol</vt:lpstr>
      <vt:lpstr>Times New Roman</vt:lpstr>
      <vt:lpstr>Wingdings</vt:lpstr>
      <vt:lpstr>Custom</vt:lpstr>
      <vt:lpstr>Diabetes prediction using random forest  Nur Aisyah (NIM. 1217070060) Machine learning (B)</vt:lpstr>
      <vt:lpstr>TABLE OF CONTENTS </vt:lpstr>
      <vt:lpstr>BACKGROUND </vt:lpstr>
      <vt:lpstr>Purpose </vt:lpstr>
      <vt:lpstr>DATASET</vt:lpstr>
      <vt:lpstr>METHOD</vt:lpstr>
      <vt:lpstr>TESTING </vt:lpstr>
      <vt:lpstr>PREDICTION RESULT </vt:lpstr>
      <vt:lpstr>MODEL EVALUATION RESULT </vt:lpstr>
      <vt:lpstr>ANALYSIS </vt:lpstr>
      <vt:lpstr>MATRIX EVALUATION RESULT</vt:lpstr>
      <vt:lpstr>FUTURE WORK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Asus</dc:creator>
  <cp:lastModifiedBy>Asus</cp:lastModifiedBy>
  <cp:revision>2</cp:revision>
  <dcterms:created xsi:type="dcterms:W3CDTF">2024-12-22T12:16:09Z</dcterms:created>
  <dcterms:modified xsi:type="dcterms:W3CDTF">2024-12-22T13:46:32Z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