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7559675" cx="10080625"/>
  <p:notesSz cx="7559675" cy="10691800"/>
  <p:embeddedFontLst>
    <p:embeddedFont>
      <p:font typeface="Century Schoolboo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jVCv7mfwkwaDBTWiaW3gunO7j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Schoolbook-bold.fntdata"/><Relationship Id="rId23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Italic.fntdata"/><Relationship Id="rId25" Type="http://schemas.openxmlformats.org/officeDocument/2006/relationships/font" Target="fonts/CenturySchoolbook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n"/>
          <p:cNvSpPr txBox="1"/>
          <p:nvPr>
            <p:ph idx="3" type="hdr"/>
          </p:nvPr>
        </p:nvSpPr>
        <p:spPr>
          <a:xfrm>
            <a:off x="0" y="0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n"/>
          <p:cNvSpPr txBox="1"/>
          <p:nvPr>
            <p:ph idx="10" type="dt"/>
          </p:nvPr>
        </p:nvSpPr>
        <p:spPr>
          <a:xfrm>
            <a:off x="4279900" y="0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n"/>
          <p:cNvSpPr txBox="1"/>
          <p:nvPr>
            <p:ph idx="11" type="ftr"/>
          </p:nvPr>
        </p:nvSpPr>
        <p:spPr>
          <a:xfrm>
            <a:off x="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1" name="Google Shape;261;p16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/>
        </p:nvSpPr>
        <p:spPr>
          <a:xfrm>
            <a:off x="4279900" y="10156825"/>
            <a:ext cx="32575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503238" y="301625"/>
            <a:ext cx="904875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503238" y="1768475"/>
            <a:ext cx="4448175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4064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8"/>
          <p:cNvSpPr txBox="1"/>
          <p:nvPr>
            <p:ph idx="2" type="body"/>
          </p:nvPr>
        </p:nvSpPr>
        <p:spPr>
          <a:xfrm>
            <a:off x="5103813" y="1768475"/>
            <a:ext cx="4448175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4064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4100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503237" y="1768475"/>
            <a:ext cx="904875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 rot="5400000">
            <a:off x="5506244" y="2085181"/>
            <a:ext cx="58293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 rot="5400000">
            <a:off x="905669" y="-100806"/>
            <a:ext cx="5829300" cy="663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 rot="5400000">
            <a:off x="2846387" y="-574675"/>
            <a:ext cx="4362450" cy="904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4318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4100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7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8" name="Google Shape;78;p27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4100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27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381000" lvl="0" marL="45720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503237" y="1768475"/>
            <a:ext cx="904875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>
            <a:lvl1pPr indent="-4318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503237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448050" y="6886575"/>
            <a:ext cx="3173412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7226300" y="6886575"/>
            <a:ext cx="2325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idx="4294967295" type="subTitle"/>
          </p:nvPr>
        </p:nvSpPr>
        <p:spPr>
          <a:xfrm>
            <a:off x="503237" y="1768475"/>
            <a:ext cx="9070975" cy="438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4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JARINGAN KOMPUTER LANJUT</a:t>
            </a:r>
            <a:endParaRPr/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OSPF Protocol</a:t>
            </a:r>
            <a:endParaRPr/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Fitur OSPF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731837" y="1736725"/>
            <a:ext cx="8321675" cy="423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541337" y="1646237"/>
            <a:ext cx="8855075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12287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1279525"/>
            <a:ext cx="5888037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Area &amp; Multi Area OSPF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731837" y="1736725"/>
            <a:ext cx="8321675" cy="423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541337" y="1646237"/>
            <a:ext cx="8855075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12287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312" y="2136775"/>
            <a:ext cx="4686300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22400"/>
            <a:ext cx="47339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Konfigurasi OSPF di Cisco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298450" y="2162175"/>
            <a:ext cx="9577387" cy="249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365125" y="155575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Router(config)#router ospf AS-Number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"/>
              <a:buNone/>
            </a:pPr>
            <a:r>
              <a:rPr b="0" i="0" lang="en-US" sz="2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Router(config-router)#network xx.xx.xx.xx wildcard mask area area-id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AS-Number = 1-65.535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xx.xx.xx.xx adalah network yang melekat pada Router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Wildcard mask = 255-netmask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Area-id = nomor area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Konfigurasi OSPF di Cisco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298450" y="2162175"/>
            <a:ext cx="9577387" cy="249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787" y="1279525"/>
            <a:ext cx="6300787" cy="233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675" y="3857625"/>
            <a:ext cx="6134100" cy="23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Verifikasi OSPF Neighbors &amp; Protocols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298450" y="2162175"/>
            <a:ext cx="9577387" cy="249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636712"/>
            <a:ext cx="4643437" cy="307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0" y="1708150"/>
            <a:ext cx="4143375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Verifikasi Proses OSPF</a:t>
            </a: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298450" y="2162175"/>
            <a:ext cx="9577387" cy="249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162" y="1189037"/>
            <a:ext cx="5661025" cy="5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503237" y="1768475"/>
            <a:ext cx="9070975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noAutofit/>
          </a:bodyPr>
          <a:lstStyle/>
          <a:p>
            <a:pPr indent="7936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Cisco, Routing &amp; Switching 2, Cisco Networking Academy, 2013</a:t>
            </a:r>
            <a:endParaRPr/>
          </a:p>
          <a:p>
            <a:pPr indent="7936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936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 txBox="1"/>
          <p:nvPr>
            <p:ph type="title"/>
          </p:nvPr>
        </p:nvSpPr>
        <p:spPr>
          <a:xfrm>
            <a:off x="503237" y="301625"/>
            <a:ext cx="7177087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4022725" y="5080000"/>
            <a:ext cx="23780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b="1" i="0" lang="en-US" sz="240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Operasi Link State Routing Protocols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7" y="1350962"/>
            <a:ext cx="6183312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and Link State 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2544762"/>
            <a:ext cx="37338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712" y="2530475"/>
            <a:ext cx="37719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539875" y="1350962"/>
            <a:ext cx="6215062" cy="96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tahap pertama proses routing link state akan mempelajari linknya masing-masing dan network yang terhubung secara langsung (directly connected)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 Hello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539875" y="1350962"/>
            <a:ext cx="6215062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tahap kedua router mengirim hello packets ke router tetangga yang terhubung secara langsung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2860675"/>
            <a:ext cx="436245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050" y="2760662"/>
            <a:ext cx="3581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LSP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539875" y="1350962"/>
            <a:ext cx="6215062" cy="96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tahap ketiga setiap router membangun Link State Packet (LSP) yang berisi keadaan dari setiap link yang terhubung secara langsung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" y="2422525"/>
            <a:ext cx="5197475" cy="3783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5897562" y="2636837"/>
            <a:ext cx="3482975" cy="327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R1; Ethernet network 10.1.0.0/16; Cost 2</a:t>
            </a:r>
            <a:endParaRPr/>
          </a:p>
          <a:p>
            <a:pPr indent="-4572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R1 -&gt; R2; Serial point-to-point network; 10.2.0.0/16; Cost 20 </a:t>
            </a:r>
            <a:endParaRPr/>
          </a:p>
          <a:p>
            <a:pPr indent="-4572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R1 -&gt; R3; Serial point-to-point network; 10.7.0.0/16; Cost 5</a:t>
            </a:r>
            <a:endParaRPr/>
          </a:p>
          <a:p>
            <a:pPr indent="-4572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R1 -&gt; R4; Serial point-to-point network; 10.4.0.0/16; Cost 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Flood LSP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539875" y="1350962"/>
            <a:ext cx="6215062" cy="96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tahap keempat setiap router akan membanjiri LSP, router yang menerimanya akan menyimpan LSP tersebut di dalam database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012" y="2362200"/>
            <a:ext cx="5337175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503237" y="301625"/>
            <a:ext cx="6537325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Membangun Database LSP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822325" y="1336675"/>
            <a:ext cx="749776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1539875" y="1350962"/>
            <a:ext cx="6215062" cy="96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tahap terakhir setiap router akan membuat peta topologi secara menyeluruh berdasarkan database LSP  dan menghitung jalur terbaik untuk setiap network tujuan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2" y="2341562"/>
            <a:ext cx="5268912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Definisi OSPF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503237" y="1768475"/>
            <a:ext cx="904875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-342900" lvl="0" marL="342900" marR="0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OSPF (Open Shortest Path First) mulai dipopulerkan tahun 1988</a:t>
            </a:r>
            <a:endParaRPr/>
          </a:p>
          <a:p>
            <a:pPr indent="-342900" lvl="0" marL="342900" marR="0" rtl="0" algn="just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OSPF merupakan salah satu protokol routing dinamis tipe Link-state routing protocol selain IS-IS</a:t>
            </a:r>
            <a:endParaRPr/>
          </a:p>
          <a:p>
            <a:pPr indent="-342900" lvl="0" marL="342900" marR="0" rtl="0" algn="just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OSPFv2 untuk IPv4</a:t>
            </a:r>
            <a:endParaRPr/>
          </a:p>
          <a:p>
            <a:pPr indent="-342900" lvl="0" marL="342900" marR="0" rtl="0" algn="just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OSPFv3 untuk IPv6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731837" y="1736725"/>
            <a:ext cx="8321675" cy="423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541337" y="1646237"/>
            <a:ext cx="8855075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12287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503237" y="301625"/>
            <a:ext cx="9048750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100">
            <a:no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OSPF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731837" y="1736725"/>
            <a:ext cx="8321675" cy="423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541337" y="1646237"/>
            <a:ext cx="8855075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12287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1" lvl="0" marL="21431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125" y="1922462"/>
            <a:ext cx="7429500" cy="203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9"/>
          <p:cNvCxnSpPr/>
          <p:nvPr/>
        </p:nvCxnSpPr>
        <p:spPr>
          <a:xfrm flipH="1">
            <a:off x="3497262" y="3132137"/>
            <a:ext cx="1174750" cy="158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2" name="Google Shape;192;p9"/>
          <p:cNvSpPr txBox="1"/>
          <p:nvPr/>
        </p:nvSpPr>
        <p:spPr>
          <a:xfrm>
            <a:off x="3119437" y="4713287"/>
            <a:ext cx="7540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1988</a:t>
            </a:r>
            <a:endParaRPr/>
          </a:p>
        </p:txBody>
      </p:sp>
      <p:cxnSp>
        <p:nvCxnSpPr>
          <p:cNvPr id="193" name="Google Shape;193;p9"/>
          <p:cNvCxnSpPr/>
          <p:nvPr/>
        </p:nvCxnSpPr>
        <p:spPr>
          <a:xfrm>
            <a:off x="5078412" y="3522662"/>
            <a:ext cx="1074737" cy="1190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4" name="Google Shape;194;p9"/>
          <p:cNvSpPr txBox="1"/>
          <p:nvPr/>
        </p:nvSpPr>
        <p:spPr>
          <a:xfrm>
            <a:off x="6153150" y="4408487"/>
            <a:ext cx="14938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1989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updated in 2008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2015-09-09T22:01:22Z</dcterms:created>
  <dc:creator>Ayah Fatih</dc:creator>
</cp:coreProperties>
</file>