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CBF0B1-E385-467B-95B4-4EDAF6CD7A3F}">
  <a:tblStyle styleId="{B0CBF0B1-E385-467B-95B4-4EDAF6CD7A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d6f8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d6f8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d6f81cc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ad6f81cc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ad6f81cc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ad6f81cc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ad6f81cc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ad6f81cc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d6f81cc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d6f81cc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ad6f81cc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ad6f81cc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ad6f81cc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ad6f81cc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ad6f81cc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ad6f81cc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ad6f81cc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ad6f81cc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ad6f81cca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9ad6f81cca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ad6f81cca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9ad6f81cca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ad6f81cc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ad6f81cc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ad6f81cca_2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ad6f81cca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ad6f81cca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ad6f81cca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ad6f81cca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ad6f81cca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ad6f81cc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ad6f81cc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ad6f81cca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ad6f81cca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ad6f81cca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ad6f81cca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ad6f81cc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ad6f81cc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ad6f81cca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ad6f81cca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ad6f81cc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ad6f81cc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ad6f81cc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ad6f81cc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d6f81cc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d6f81cc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ad6f81cc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ad6f81cc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ad6f81cca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ad6f81cca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ad6f81cc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ad6f81cc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ad6f81cca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ad6f81cca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9ad6f81cca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9ad6f81cca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ad6f81cca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ad6f81cca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ad6f81cca_2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ad6f81cca_2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d6f81cca_2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d6f81cca_2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ad6f81cca_2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ad6f81cca_2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ad6f81cca_2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ad6f81cca_2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d6f81c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d6f81c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ad6f81cca_2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ad6f81cca_2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ad6f81cca_2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ad6f81cca_2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d6f81cca_2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d6f81cca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ad6f81cca_2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ad6f81cca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ad6f81cca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ad6f81cca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ad6f81cca_2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ad6f81cca_2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d6f81cc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d6f81cc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d6f81cc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d6f81cc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ad6f81cc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ad6f81c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d6f81cc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ad6f81cc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ad6f81cc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ad6f81c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Word Embeddings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Context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40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Problems: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>
                <a:solidFill>
                  <a:srgbClr val="FF0000"/>
                </a:solidFill>
              </a:rPr>
              <a:t>rare words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>
                <a:solidFill>
                  <a:srgbClr val="FF0000"/>
                </a:solidFill>
              </a:rPr>
              <a:t>huge computational time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>
                <a:solidFill>
                  <a:srgbClr val="FF0000"/>
                </a:solidFill>
              </a:rPr>
              <a:t>when you change your dataset you need to recompute everything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semantic analysis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180325" y="1395650"/>
            <a:ext cx="1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</a:t>
            </a:r>
            <a:endParaRPr/>
          </a:p>
        </p:txBody>
      </p:sp>
      <p:cxnSp>
        <p:nvCxnSpPr>
          <p:cNvPr id="158" name="Google Shape;158;p23"/>
          <p:cNvCxnSpPr>
            <a:stCxn id="157" idx="3"/>
          </p:cNvCxnSpPr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3756575" y="2041375"/>
            <a:ext cx="599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≈</a:t>
            </a:r>
            <a:endParaRPr sz="3000"/>
          </a:p>
        </p:txBody>
      </p:sp>
      <p:sp>
        <p:nvSpPr>
          <p:cNvPr id="160" name="Google Shape;160;p23"/>
          <p:cNvSpPr/>
          <p:nvPr/>
        </p:nvSpPr>
        <p:spPr>
          <a:xfrm>
            <a:off x="4471850" y="1502075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52291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670975" y="2105100"/>
            <a:ext cx="666600" cy="63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5019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 rot="-5400000">
            <a:off x="7514800" y="1544700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5691975" y="2112125"/>
            <a:ext cx="631200" cy="6207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3"/>
          <p:cNvSpPr txBox="1"/>
          <p:nvPr/>
        </p:nvSpPr>
        <p:spPr>
          <a:xfrm>
            <a:off x="3704025" y="1826750"/>
            <a:ext cx="666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SVD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546150" y="419477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We can compute similarity with cosine metric.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2076175" y="3673475"/>
            <a:ext cx="6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</a:t>
            </a:r>
            <a:endParaRPr/>
          </a:p>
        </p:txBody>
      </p:sp>
      <p:cxnSp>
        <p:nvCxnSpPr>
          <p:cNvPr id="169" name="Google Shape;169;p23"/>
          <p:cNvCxnSpPr/>
          <p:nvPr/>
        </p:nvCxnSpPr>
        <p:spPr>
          <a:xfrm rot="10800000">
            <a:off x="2379925" y="3397363"/>
            <a:ext cx="2700" cy="36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semantic analysis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180325" y="1395650"/>
            <a:ext cx="1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</a:t>
            </a:r>
            <a:endParaRPr/>
          </a:p>
        </p:txBody>
      </p:sp>
      <p:cxnSp>
        <p:nvCxnSpPr>
          <p:cNvPr id="179" name="Google Shape;179;p24"/>
          <p:cNvCxnSpPr>
            <a:stCxn id="178" idx="3"/>
          </p:cNvCxnSpPr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 txBox="1"/>
          <p:nvPr/>
        </p:nvSpPr>
        <p:spPr>
          <a:xfrm>
            <a:off x="2076175" y="3673475"/>
            <a:ext cx="6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</a:t>
            </a:r>
            <a:endParaRPr/>
          </a:p>
        </p:txBody>
      </p:sp>
      <p:cxnSp>
        <p:nvCxnSpPr>
          <p:cNvPr id="181" name="Google Shape;181;p24"/>
          <p:cNvCxnSpPr/>
          <p:nvPr/>
        </p:nvCxnSpPr>
        <p:spPr>
          <a:xfrm rot="10800000">
            <a:off x="2379925" y="3397363"/>
            <a:ext cx="2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4"/>
          <p:cNvSpPr txBox="1"/>
          <p:nvPr/>
        </p:nvSpPr>
        <p:spPr>
          <a:xfrm>
            <a:off x="3756575" y="2041375"/>
            <a:ext cx="599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≈</a:t>
            </a:r>
            <a:endParaRPr sz="3000"/>
          </a:p>
        </p:txBody>
      </p:sp>
      <p:sp>
        <p:nvSpPr>
          <p:cNvPr id="183" name="Google Shape;183;p24"/>
          <p:cNvSpPr/>
          <p:nvPr/>
        </p:nvSpPr>
        <p:spPr>
          <a:xfrm>
            <a:off x="4471850" y="1502075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4471850" y="1611200"/>
            <a:ext cx="5997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4166500" y="1453550"/>
            <a:ext cx="4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52291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5670975" y="2105100"/>
            <a:ext cx="666600" cy="63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65019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 rot="-5400000">
            <a:off x="7514800" y="1544700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 rot="-5400000">
            <a:off x="6859575" y="2364450"/>
            <a:ext cx="5997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6991125" y="2748175"/>
            <a:ext cx="3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</a:t>
            </a:r>
            <a:endParaRPr/>
          </a:p>
        </p:txBody>
      </p:sp>
      <p:cxnSp>
        <p:nvCxnSpPr>
          <p:cNvPr id="192" name="Google Shape;192;p24"/>
          <p:cNvCxnSpPr/>
          <p:nvPr/>
        </p:nvCxnSpPr>
        <p:spPr>
          <a:xfrm>
            <a:off x="5691975" y="2112125"/>
            <a:ext cx="631200" cy="6207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4"/>
          <p:cNvSpPr txBox="1"/>
          <p:nvPr/>
        </p:nvSpPr>
        <p:spPr>
          <a:xfrm>
            <a:off x="3704025" y="1826750"/>
            <a:ext cx="666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SVD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3546150" y="4194775"/>
            <a:ext cx="5343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We can compute similarity between vectors with cosine metric.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4976725" y="805650"/>
            <a:ext cx="15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document 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96" name="Google Shape;196;p24"/>
          <p:cNvCxnSpPr>
            <a:stCxn id="195" idx="1"/>
            <a:endCxn id="185" idx="3"/>
          </p:cNvCxnSpPr>
          <p:nvPr/>
        </p:nvCxnSpPr>
        <p:spPr>
          <a:xfrm flipH="1">
            <a:off x="4597525" y="1021200"/>
            <a:ext cx="37920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4"/>
          <p:cNvSpPr txBox="1"/>
          <p:nvPr/>
        </p:nvSpPr>
        <p:spPr>
          <a:xfrm>
            <a:off x="7132375" y="1236750"/>
            <a:ext cx="12888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word 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98" name="Google Shape;198;p24"/>
          <p:cNvCxnSpPr>
            <a:stCxn id="197" idx="2"/>
            <a:endCxn id="190" idx="3"/>
          </p:cNvCxnSpPr>
          <p:nvPr/>
        </p:nvCxnSpPr>
        <p:spPr>
          <a:xfrm flipH="1">
            <a:off x="7159375" y="1604850"/>
            <a:ext cx="6174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semantic analysis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38100" y="1342100"/>
            <a:ext cx="60585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We get small-dimensional vectors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Vectors contain meanings of words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We can compute distance between words (cosine distance)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semantic analysis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38100" y="1342100"/>
            <a:ext cx="71316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We get small-dimensional vectors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Vectors contain meanings of words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We can compute distance between words (cosine distance)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259125" y="2888300"/>
            <a:ext cx="8520600" cy="1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Problems: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>
                <a:solidFill>
                  <a:srgbClr val="FF0000"/>
                </a:solidFill>
              </a:rPr>
              <a:t>huge computational time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>
                <a:solidFill>
                  <a:srgbClr val="FF0000"/>
                </a:solidFill>
              </a:rPr>
              <a:t>when you change your dataset you need to recompute everything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Tf-idf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85650" y="1395650"/>
            <a:ext cx="11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 d</a:t>
            </a:r>
            <a:endParaRPr/>
          </a:p>
        </p:txBody>
      </p:sp>
      <p:cxnSp>
        <p:nvCxnSpPr>
          <p:cNvPr id="219" name="Google Shape;219;p27"/>
          <p:cNvCxnSpPr/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1325"/>
            <a:ext cx="1872650" cy="6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2536425" y="333700"/>
            <a:ext cx="168300" cy="204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377" y="855050"/>
            <a:ext cx="634385" cy="36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 flipH="1" rot="10800000">
            <a:off x="1076875" y="1611200"/>
            <a:ext cx="12438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Google Shape;22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50" y="2396285"/>
            <a:ext cx="399900" cy="23994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/>
          <p:nvPr/>
        </p:nvSpPr>
        <p:spPr>
          <a:xfrm rot="10800000">
            <a:off x="3782900" y="1495375"/>
            <a:ext cx="168300" cy="17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1199" y="2189348"/>
            <a:ext cx="487745" cy="3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4572000" y="1495375"/>
            <a:ext cx="37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count </a:t>
            </a:r>
            <a:r>
              <a:rPr lang="ru">
                <a:solidFill>
                  <a:srgbClr val="274E13"/>
                </a:solidFill>
              </a:rPr>
              <a:t>term frequency</a:t>
            </a:r>
            <a:r>
              <a:rPr lang="ru">
                <a:solidFill>
                  <a:srgbClr val="434343"/>
                </a:solidFill>
              </a:rPr>
              <a:t> in the document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 rot="10800000">
            <a:off x="2379925" y="3351400"/>
            <a:ext cx="2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7"/>
          <p:cNvSpPr txBox="1"/>
          <p:nvPr/>
        </p:nvSpPr>
        <p:spPr>
          <a:xfrm>
            <a:off x="2031750" y="3719500"/>
            <a:ext cx="79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term 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Tf-idf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85650" y="1395650"/>
            <a:ext cx="11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 d</a:t>
            </a:r>
            <a:endParaRPr/>
          </a:p>
        </p:txBody>
      </p:sp>
      <p:cxnSp>
        <p:nvCxnSpPr>
          <p:cNvPr id="239" name="Google Shape;239;p28"/>
          <p:cNvCxnSpPr/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1325"/>
            <a:ext cx="1872650" cy="6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 rot="5400000">
            <a:off x="2536425" y="333700"/>
            <a:ext cx="168300" cy="204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377" y="855050"/>
            <a:ext cx="634385" cy="36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8"/>
          <p:cNvCxnSpPr/>
          <p:nvPr/>
        </p:nvCxnSpPr>
        <p:spPr>
          <a:xfrm flipH="1" rot="10800000">
            <a:off x="1076875" y="1611200"/>
            <a:ext cx="12438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50" y="2396285"/>
            <a:ext cx="399900" cy="23994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/>
          <p:nvPr/>
        </p:nvSpPr>
        <p:spPr>
          <a:xfrm rot="10800000">
            <a:off x="3782900" y="1495375"/>
            <a:ext cx="168300" cy="17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1199" y="2189348"/>
            <a:ext cx="487745" cy="3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/>
        </p:nvSpPr>
        <p:spPr>
          <a:xfrm>
            <a:off x="4572000" y="1495375"/>
            <a:ext cx="37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count </a:t>
            </a:r>
            <a:r>
              <a:rPr lang="ru">
                <a:solidFill>
                  <a:srgbClr val="274E13"/>
                </a:solidFill>
              </a:rPr>
              <a:t>term frequency</a:t>
            </a:r>
            <a:r>
              <a:rPr lang="ru">
                <a:solidFill>
                  <a:srgbClr val="434343"/>
                </a:solidFill>
              </a:rPr>
              <a:t> in the document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1" y="2098350"/>
            <a:ext cx="3222950" cy="7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4600800" y="3068475"/>
            <a:ext cx="4005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take into account very usual words: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74E13"/>
                </a:solidFill>
              </a:rPr>
              <a:t>inverse document frequency</a:t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252" name="Google Shape;252;p28"/>
          <p:cNvCxnSpPr/>
          <p:nvPr/>
        </p:nvCxnSpPr>
        <p:spPr>
          <a:xfrm rot="10800000">
            <a:off x="2379925" y="3351400"/>
            <a:ext cx="2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8"/>
          <p:cNvSpPr txBox="1"/>
          <p:nvPr/>
        </p:nvSpPr>
        <p:spPr>
          <a:xfrm>
            <a:off x="2031750" y="3719500"/>
            <a:ext cx="79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term 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Tf-idf</a:t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85650" y="1395650"/>
            <a:ext cx="11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 d</a:t>
            </a:r>
            <a:endParaRPr/>
          </a:p>
        </p:txBody>
      </p:sp>
      <p:cxnSp>
        <p:nvCxnSpPr>
          <p:cNvPr id="261" name="Google Shape;261;p29"/>
          <p:cNvCxnSpPr/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/>
          <p:nvPr/>
        </p:nvCxnSpPr>
        <p:spPr>
          <a:xfrm rot="10800000">
            <a:off x="2379925" y="3351400"/>
            <a:ext cx="2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9"/>
          <p:cNvSpPr txBox="1"/>
          <p:nvPr/>
        </p:nvSpPr>
        <p:spPr>
          <a:xfrm>
            <a:off x="2031750" y="3719500"/>
            <a:ext cx="79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term t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1325"/>
            <a:ext cx="1872650" cy="6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 rot="5400000">
            <a:off x="2536425" y="333700"/>
            <a:ext cx="168300" cy="204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377" y="855050"/>
            <a:ext cx="634385" cy="36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9"/>
          <p:cNvCxnSpPr/>
          <p:nvPr/>
        </p:nvCxnSpPr>
        <p:spPr>
          <a:xfrm flipH="1" rot="10800000">
            <a:off x="1076875" y="1611200"/>
            <a:ext cx="12438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0" name="Google Shape;2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50" y="2396285"/>
            <a:ext cx="399900" cy="23994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/>
          <p:nvPr/>
        </p:nvSpPr>
        <p:spPr>
          <a:xfrm rot="10800000">
            <a:off x="3782900" y="1495375"/>
            <a:ext cx="168300" cy="17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1199" y="2189348"/>
            <a:ext cx="487745" cy="3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4572000" y="1495375"/>
            <a:ext cx="37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count </a:t>
            </a:r>
            <a:r>
              <a:rPr lang="ru">
                <a:solidFill>
                  <a:srgbClr val="274E13"/>
                </a:solidFill>
              </a:rPr>
              <a:t>term frequency</a:t>
            </a:r>
            <a:r>
              <a:rPr lang="ru">
                <a:solidFill>
                  <a:srgbClr val="434343"/>
                </a:solidFill>
              </a:rPr>
              <a:t> in the document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1" y="2098350"/>
            <a:ext cx="3222950" cy="7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/>
        </p:nvSpPr>
        <p:spPr>
          <a:xfrm>
            <a:off x="4600800" y="3068475"/>
            <a:ext cx="4005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take into account very usual words: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74E13"/>
                </a:solidFill>
              </a:rPr>
              <a:t>inverse document frequency</a:t>
            </a:r>
            <a:endParaRPr>
              <a:solidFill>
                <a:srgbClr val="274E13"/>
              </a:solidFill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5075" y="4009900"/>
            <a:ext cx="48768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Pointwise mutual information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372725" y="1315525"/>
            <a:ext cx="73245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Fixed length sliding window: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83" name="Google Shape;2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00" y="2015225"/>
            <a:ext cx="4824475" cy="17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Pointwise mutual information</a:t>
            </a:r>
            <a:endParaRPr/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7513"/>
            <a:ext cx="8171500" cy="27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Natural Language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How do we represent words in computer?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/>
              <a:t>Pointwise mutual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180325" y="1395650"/>
            <a:ext cx="1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v word</a:t>
            </a:r>
            <a:endParaRPr/>
          </a:p>
        </p:txBody>
      </p:sp>
      <p:cxnSp>
        <p:nvCxnSpPr>
          <p:cNvPr id="299" name="Google Shape;299;p32"/>
          <p:cNvCxnSpPr>
            <a:stCxn id="298" idx="3"/>
          </p:cNvCxnSpPr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2"/>
          <p:cNvSpPr txBox="1"/>
          <p:nvPr/>
        </p:nvSpPr>
        <p:spPr>
          <a:xfrm>
            <a:off x="2066349" y="3522650"/>
            <a:ext cx="74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 </a:t>
            </a:r>
            <a:r>
              <a:rPr lang="ru"/>
              <a:t>word</a:t>
            </a:r>
            <a:endParaRPr/>
          </a:p>
        </p:txBody>
      </p:sp>
      <p:cxnSp>
        <p:nvCxnSpPr>
          <p:cNvPr id="301" name="Google Shape;301;p32"/>
          <p:cNvCxnSpPr/>
          <p:nvPr/>
        </p:nvCxnSpPr>
        <p:spPr>
          <a:xfrm rot="10800000">
            <a:off x="2379924" y="3257375"/>
            <a:ext cx="2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2"/>
          <p:cNvSpPr txBox="1"/>
          <p:nvPr/>
        </p:nvSpPr>
        <p:spPr>
          <a:xfrm>
            <a:off x="3756575" y="2041375"/>
            <a:ext cx="599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≈</a:t>
            </a:r>
            <a:endParaRPr sz="3000"/>
          </a:p>
        </p:txBody>
      </p:sp>
      <p:sp>
        <p:nvSpPr>
          <p:cNvPr id="303" name="Google Shape;303;p32"/>
          <p:cNvSpPr/>
          <p:nvPr/>
        </p:nvSpPr>
        <p:spPr>
          <a:xfrm>
            <a:off x="4471850" y="1502075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4471850" y="1611200"/>
            <a:ext cx="5997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4166500" y="1453550"/>
            <a:ext cx="4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52291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5670975" y="2105100"/>
            <a:ext cx="666600" cy="63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65019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 rot="-5400000">
            <a:off x="7514800" y="1544700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 rot="-5400000">
            <a:off x="6859575" y="2364450"/>
            <a:ext cx="5997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6991125" y="2748175"/>
            <a:ext cx="3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cxnSp>
        <p:nvCxnSpPr>
          <p:cNvPr id="312" name="Google Shape;312;p32"/>
          <p:cNvCxnSpPr/>
          <p:nvPr/>
        </p:nvCxnSpPr>
        <p:spPr>
          <a:xfrm>
            <a:off x="5691975" y="2112125"/>
            <a:ext cx="631200" cy="6207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2"/>
          <p:cNvSpPr txBox="1"/>
          <p:nvPr/>
        </p:nvSpPr>
        <p:spPr>
          <a:xfrm>
            <a:off x="3704025" y="1826750"/>
            <a:ext cx="666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SVD</a:t>
            </a:r>
            <a:endParaRPr/>
          </a:p>
        </p:txBody>
      </p:sp>
      <p:sp>
        <p:nvSpPr>
          <p:cNvPr id="314" name="Google Shape;314;p32"/>
          <p:cNvSpPr txBox="1"/>
          <p:nvPr/>
        </p:nvSpPr>
        <p:spPr>
          <a:xfrm>
            <a:off x="4976725" y="805650"/>
            <a:ext cx="15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word </a:t>
            </a:r>
            <a:r>
              <a:rPr lang="ru">
                <a:solidFill>
                  <a:srgbClr val="434343"/>
                </a:solidFill>
              </a:rPr>
              <a:t>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15" name="Google Shape;315;p32"/>
          <p:cNvCxnSpPr>
            <a:stCxn id="314" idx="1"/>
            <a:endCxn id="305" idx="3"/>
          </p:cNvCxnSpPr>
          <p:nvPr/>
        </p:nvCxnSpPr>
        <p:spPr>
          <a:xfrm flipH="1">
            <a:off x="4597525" y="1021200"/>
            <a:ext cx="37920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2"/>
          <p:cNvSpPr txBox="1"/>
          <p:nvPr/>
        </p:nvSpPr>
        <p:spPr>
          <a:xfrm>
            <a:off x="7132375" y="1236750"/>
            <a:ext cx="12888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word 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17" name="Google Shape;317;p32"/>
          <p:cNvCxnSpPr>
            <a:stCxn id="316" idx="2"/>
            <a:endCxn id="310" idx="3"/>
          </p:cNvCxnSpPr>
          <p:nvPr/>
        </p:nvCxnSpPr>
        <p:spPr>
          <a:xfrm flipH="1">
            <a:off x="7159375" y="1604850"/>
            <a:ext cx="6174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2105100"/>
            <a:ext cx="1199550" cy="315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2"/>
          <p:cNvCxnSpPr>
            <a:stCxn id="318" idx="3"/>
            <a:endCxn id="297" idx="3"/>
          </p:cNvCxnSpPr>
          <p:nvPr/>
        </p:nvCxnSpPr>
        <p:spPr>
          <a:xfrm flipH="1" rot="10800000">
            <a:off x="1621224" y="1532136"/>
            <a:ext cx="760200" cy="7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325" name="Google Shape;3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25" y="2180100"/>
            <a:ext cx="7680049" cy="2697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390725" y="1098275"/>
            <a:ext cx="82989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We want to maximize probabilities of seeing a </a:t>
            </a:r>
            <a:r>
              <a:rPr lang="ru" sz="1800">
                <a:solidFill>
                  <a:srgbClr val="6AA84F"/>
                </a:solidFill>
              </a:rPr>
              <a:t>surrounding</a:t>
            </a:r>
            <a:r>
              <a:rPr lang="ru" sz="1800">
                <a:solidFill>
                  <a:schemeClr val="dk2"/>
                </a:solidFill>
              </a:rPr>
              <a:t> word based on </a:t>
            </a:r>
            <a:r>
              <a:rPr lang="ru" sz="1800">
                <a:solidFill>
                  <a:srgbClr val="6AA84F"/>
                </a:solidFill>
              </a:rPr>
              <a:t>center</a:t>
            </a:r>
            <a:r>
              <a:rPr lang="ru" sz="1800">
                <a:solidFill>
                  <a:schemeClr val="dk2"/>
                </a:solidFill>
              </a:rPr>
              <a:t> words.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Going through text corpus by sliding windows.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332" name="Google Shape;3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75" y="2131000"/>
            <a:ext cx="7759439" cy="2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4"/>
          <p:cNvSpPr txBox="1"/>
          <p:nvPr/>
        </p:nvSpPr>
        <p:spPr>
          <a:xfrm>
            <a:off x="390725" y="1098275"/>
            <a:ext cx="77595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We want to maximize probabilities of seeing a </a:t>
            </a:r>
            <a:r>
              <a:rPr lang="ru" sz="1800">
                <a:solidFill>
                  <a:srgbClr val="6AA84F"/>
                </a:solidFill>
              </a:rPr>
              <a:t>surrounding</a:t>
            </a:r>
            <a:r>
              <a:rPr lang="ru" sz="1800">
                <a:solidFill>
                  <a:schemeClr val="dk2"/>
                </a:solidFill>
              </a:rPr>
              <a:t> word based on </a:t>
            </a:r>
            <a:r>
              <a:rPr lang="ru" sz="1800">
                <a:solidFill>
                  <a:srgbClr val="6AA84F"/>
                </a:solidFill>
              </a:rPr>
              <a:t>center</a:t>
            </a:r>
            <a:r>
              <a:rPr lang="ru" sz="1800">
                <a:solidFill>
                  <a:schemeClr val="dk2"/>
                </a:solidFill>
              </a:rPr>
              <a:t> words.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Going through text corpus by sliding windows.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311700" y="1152475"/>
            <a:ext cx="23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Target function:</a:t>
            </a:r>
            <a:endParaRPr/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998" y="1017725"/>
            <a:ext cx="3357651" cy="1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358900" y="2066588"/>
            <a:ext cx="627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Or in log-likelihood point of view:</a:t>
            </a: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575" y="3408175"/>
            <a:ext cx="6332101" cy="17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337" y="2571750"/>
            <a:ext cx="5911325" cy="11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0725"/>
            <a:ext cx="8839201" cy="354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950" y="2630775"/>
            <a:ext cx="1221000" cy="4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5" y="1333600"/>
            <a:ext cx="8839204" cy="348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362" name="Google Shape;3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75" y="1248225"/>
            <a:ext cx="5648351" cy="31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8"/>
          <p:cNvSpPr/>
          <p:nvPr/>
        </p:nvSpPr>
        <p:spPr>
          <a:xfrm>
            <a:off x="359150" y="4045325"/>
            <a:ext cx="5311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325" y="4416975"/>
            <a:ext cx="6748448" cy="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/>
          <p:nvPr/>
        </p:nvSpPr>
        <p:spPr>
          <a:xfrm>
            <a:off x="1370191" y="2667425"/>
            <a:ext cx="2754525" cy="1661900"/>
          </a:xfrm>
          <a:custGeom>
            <a:rect b="b" l="l" r="r" t="t"/>
            <a:pathLst>
              <a:path extrusionOk="0" h="66476" w="110181">
                <a:moveTo>
                  <a:pt x="110181" y="66476"/>
                </a:moveTo>
                <a:cubicBezTo>
                  <a:pt x="88179" y="38970"/>
                  <a:pt x="36259" y="57894"/>
                  <a:pt x="9204" y="35341"/>
                </a:cubicBezTo>
                <a:cubicBezTo>
                  <a:pt x="2123" y="29438"/>
                  <a:pt x="-3626" y="14933"/>
                  <a:pt x="2893" y="8414"/>
                </a:cubicBezTo>
                <a:cubicBezTo>
                  <a:pt x="9165" y="2142"/>
                  <a:pt x="19268" y="0"/>
                  <a:pt x="2813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66" name="Google Shape;366;p38"/>
          <p:cNvCxnSpPr/>
          <p:nvPr/>
        </p:nvCxnSpPr>
        <p:spPr>
          <a:xfrm>
            <a:off x="1989500" y="2667425"/>
            <a:ext cx="17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8"/>
          <p:cNvSpPr/>
          <p:nvPr/>
        </p:nvSpPr>
        <p:spPr>
          <a:xfrm>
            <a:off x="5334350" y="2677925"/>
            <a:ext cx="1826875" cy="1682950"/>
          </a:xfrm>
          <a:custGeom>
            <a:rect b="b" l="l" r="r" t="t"/>
            <a:pathLst>
              <a:path extrusionOk="0" h="67318" w="73075">
                <a:moveTo>
                  <a:pt x="0" y="67318"/>
                </a:moveTo>
                <a:cubicBezTo>
                  <a:pt x="10813" y="45691"/>
                  <a:pt x="47189" y="49754"/>
                  <a:pt x="63110" y="31556"/>
                </a:cubicBezTo>
                <a:cubicBezTo>
                  <a:pt x="68428" y="25478"/>
                  <a:pt x="76370" y="15297"/>
                  <a:pt x="71525" y="8836"/>
                </a:cubicBezTo>
                <a:cubicBezTo>
                  <a:pt x="66650" y="2335"/>
                  <a:pt x="56931" y="0"/>
                  <a:pt x="4880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8" name="Google Shape;368;p38"/>
          <p:cNvSpPr/>
          <p:nvPr/>
        </p:nvSpPr>
        <p:spPr>
          <a:xfrm>
            <a:off x="5670950" y="4045325"/>
            <a:ext cx="1220100" cy="2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38"/>
          <p:cNvCxnSpPr/>
          <p:nvPr/>
        </p:nvCxnSpPr>
        <p:spPr>
          <a:xfrm flipH="1">
            <a:off x="6364850" y="1384175"/>
            <a:ext cx="684000" cy="11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8"/>
          <p:cNvSpPr txBox="1"/>
          <p:nvPr/>
        </p:nvSpPr>
        <p:spPr>
          <a:xfrm>
            <a:off x="7161225" y="706600"/>
            <a:ext cx="163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SoftMax models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371" name="Google Shape;37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396" y="1160196"/>
            <a:ext cx="1857896" cy="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r>
              <a:rPr lang="ru"/>
              <a:t>oftmax</a:t>
            </a:r>
            <a:endParaRPr/>
          </a:p>
        </p:txBody>
      </p:sp>
      <p:pic>
        <p:nvPicPr>
          <p:cNvPr id="377" name="Google Shape;3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125" y="2248800"/>
            <a:ext cx="4705150" cy="9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383" name="Google Shape;3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75" y="922112"/>
            <a:ext cx="5648351" cy="31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0"/>
          <p:cNvSpPr/>
          <p:nvPr/>
        </p:nvSpPr>
        <p:spPr>
          <a:xfrm>
            <a:off x="359150" y="4045325"/>
            <a:ext cx="5311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5" name="Google Shape;385;p40"/>
          <p:cNvCxnSpPr/>
          <p:nvPr/>
        </p:nvCxnSpPr>
        <p:spPr>
          <a:xfrm>
            <a:off x="1223125" y="2300113"/>
            <a:ext cx="536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0"/>
          <p:cNvSpPr/>
          <p:nvPr/>
        </p:nvSpPr>
        <p:spPr>
          <a:xfrm>
            <a:off x="5670950" y="4045325"/>
            <a:ext cx="1220100" cy="2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2094675" y="994938"/>
            <a:ext cx="967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3793350" y="1032613"/>
            <a:ext cx="10362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5470850" y="1006763"/>
            <a:ext cx="967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2820450" y="805613"/>
            <a:ext cx="1483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weight vector </a:t>
            </a:r>
            <a:r>
              <a:rPr b="1" lang="ru">
                <a:solidFill>
                  <a:srgbClr val="1C4587"/>
                </a:solidFill>
              </a:rPr>
              <a:t>v</a:t>
            </a:r>
            <a:r>
              <a:rPr lang="ru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4392850" y="805613"/>
            <a:ext cx="1483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weight vector </a:t>
            </a:r>
            <a:r>
              <a:rPr b="1" lang="ru">
                <a:solidFill>
                  <a:srgbClr val="1C4587"/>
                </a:solidFill>
              </a:rPr>
              <a:t>u</a:t>
            </a:r>
            <a:r>
              <a:rPr lang="ru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92" name="Google Shape;392;p40"/>
          <p:cNvCxnSpPr>
            <a:endCxn id="393" idx="0"/>
          </p:cNvCxnSpPr>
          <p:nvPr/>
        </p:nvCxnSpPr>
        <p:spPr>
          <a:xfrm>
            <a:off x="5066325" y="1226575"/>
            <a:ext cx="118200" cy="7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4" name="Google Shape;3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57" y="2125612"/>
            <a:ext cx="863968" cy="4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092" y="2143050"/>
            <a:ext cx="1158209" cy="49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0"/>
          <p:cNvCxnSpPr/>
          <p:nvPr/>
        </p:nvCxnSpPr>
        <p:spPr>
          <a:xfrm>
            <a:off x="6565000" y="1889050"/>
            <a:ext cx="93630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0"/>
          <p:cNvSpPr/>
          <p:nvPr/>
        </p:nvSpPr>
        <p:spPr>
          <a:xfrm>
            <a:off x="1495125" y="3593025"/>
            <a:ext cx="5711400" cy="5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 txBox="1"/>
          <p:nvPr/>
        </p:nvSpPr>
        <p:spPr>
          <a:xfrm>
            <a:off x="253950" y="387702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2168300" y="1363125"/>
            <a:ext cx="347100" cy="207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/>
        </p:nvSpPr>
        <p:spPr>
          <a:xfrm>
            <a:off x="2273600" y="1363125"/>
            <a:ext cx="241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1" name="Google Shape;401;p40"/>
          <p:cNvSpPr txBox="1"/>
          <p:nvPr/>
        </p:nvSpPr>
        <p:spPr>
          <a:xfrm>
            <a:off x="2273600" y="2245643"/>
            <a:ext cx="241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2" name="Google Shape;402;p40"/>
          <p:cNvSpPr txBox="1"/>
          <p:nvPr/>
        </p:nvSpPr>
        <p:spPr>
          <a:xfrm>
            <a:off x="2273600" y="3115325"/>
            <a:ext cx="241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3" name="Google Shape;403;p40"/>
          <p:cNvSpPr/>
          <p:nvPr/>
        </p:nvSpPr>
        <p:spPr>
          <a:xfrm>
            <a:off x="2852000" y="1899575"/>
            <a:ext cx="1036200" cy="9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666425" y="1941775"/>
            <a:ext cx="1036200" cy="9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4035125" y="1899575"/>
            <a:ext cx="170100" cy="102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2715275" y="2309800"/>
            <a:ext cx="1504125" cy="21025"/>
          </a:xfrm>
          <a:custGeom>
            <a:rect b="b" l="l" r="r" t="t"/>
            <a:pathLst>
              <a:path extrusionOk="0" h="841" w="60165">
                <a:moveTo>
                  <a:pt x="0" y="841"/>
                </a:moveTo>
                <a:cubicBezTo>
                  <a:pt x="20057" y="841"/>
                  <a:pt x="40108" y="0"/>
                  <a:pt x="6016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Google Shape;406;p40"/>
          <p:cNvSpPr/>
          <p:nvPr/>
        </p:nvSpPr>
        <p:spPr>
          <a:xfrm>
            <a:off x="2715275" y="2446525"/>
            <a:ext cx="1504125" cy="21025"/>
          </a:xfrm>
          <a:custGeom>
            <a:rect b="b" l="l" r="r" t="t"/>
            <a:pathLst>
              <a:path extrusionOk="0" h="841" w="60165">
                <a:moveTo>
                  <a:pt x="0" y="841"/>
                </a:moveTo>
                <a:cubicBezTo>
                  <a:pt x="20057" y="841"/>
                  <a:pt x="40108" y="0"/>
                  <a:pt x="6016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Google Shape;407;p40"/>
          <p:cNvSpPr/>
          <p:nvPr/>
        </p:nvSpPr>
        <p:spPr>
          <a:xfrm>
            <a:off x="6091675" y="1373650"/>
            <a:ext cx="170100" cy="19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 txBox="1"/>
          <p:nvPr/>
        </p:nvSpPr>
        <p:spPr>
          <a:xfrm>
            <a:off x="6055825" y="1351625"/>
            <a:ext cx="740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0.05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9" name="Google Shape;409;p40"/>
          <p:cNvSpPr txBox="1"/>
          <p:nvPr/>
        </p:nvSpPr>
        <p:spPr>
          <a:xfrm>
            <a:off x="6066100" y="2284325"/>
            <a:ext cx="536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0.02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0" name="Google Shape;410;p40"/>
          <p:cNvSpPr txBox="1"/>
          <p:nvPr/>
        </p:nvSpPr>
        <p:spPr>
          <a:xfrm>
            <a:off x="6066100" y="3080675"/>
            <a:ext cx="536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411" name="Google Shape;411;p40"/>
          <p:cNvCxnSpPr/>
          <p:nvPr/>
        </p:nvCxnSpPr>
        <p:spPr>
          <a:xfrm flipH="1" rot="10800000">
            <a:off x="4408725" y="1836350"/>
            <a:ext cx="1483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0"/>
          <p:cNvCxnSpPr/>
          <p:nvPr/>
        </p:nvCxnSpPr>
        <p:spPr>
          <a:xfrm flipH="1" rot="10800000">
            <a:off x="4396013" y="1994125"/>
            <a:ext cx="1483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0"/>
          <p:cNvCxnSpPr>
            <a:stCxn id="390" idx="2"/>
          </p:cNvCxnSpPr>
          <p:nvPr/>
        </p:nvCxnSpPr>
        <p:spPr>
          <a:xfrm flipH="1">
            <a:off x="3493650" y="1226513"/>
            <a:ext cx="684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40"/>
          <p:cNvSpPr txBox="1"/>
          <p:nvPr/>
        </p:nvSpPr>
        <p:spPr>
          <a:xfrm>
            <a:off x="5218700" y="4255625"/>
            <a:ext cx="2124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p(banking | into,v, u) =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15" name="Google Shape;41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6525" y="4139926"/>
            <a:ext cx="1504125" cy="672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40"/>
          <p:cNvCxnSpPr>
            <a:endCxn id="408" idx="2"/>
          </p:cNvCxnSpPr>
          <p:nvPr/>
        </p:nvCxnSpPr>
        <p:spPr>
          <a:xfrm rot="10800000">
            <a:off x="6426175" y="2058425"/>
            <a:ext cx="1043400" cy="20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422" name="Google Shape;4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75" y="922112"/>
            <a:ext cx="5648351" cy="31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1"/>
          <p:cNvSpPr/>
          <p:nvPr/>
        </p:nvSpPr>
        <p:spPr>
          <a:xfrm>
            <a:off x="359150" y="4045325"/>
            <a:ext cx="5311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41"/>
          <p:cNvCxnSpPr/>
          <p:nvPr/>
        </p:nvCxnSpPr>
        <p:spPr>
          <a:xfrm>
            <a:off x="1223125" y="2300113"/>
            <a:ext cx="536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1"/>
          <p:cNvSpPr/>
          <p:nvPr/>
        </p:nvSpPr>
        <p:spPr>
          <a:xfrm>
            <a:off x="5670950" y="4045325"/>
            <a:ext cx="1220100" cy="2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2094675" y="994938"/>
            <a:ext cx="967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3793350" y="1032613"/>
            <a:ext cx="10362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5470850" y="1006763"/>
            <a:ext cx="967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2820450" y="805613"/>
            <a:ext cx="1483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weight vector </a:t>
            </a:r>
            <a:r>
              <a:rPr b="1" lang="ru">
                <a:solidFill>
                  <a:srgbClr val="1C4587"/>
                </a:solidFill>
              </a:rPr>
              <a:t>v</a:t>
            </a:r>
            <a:r>
              <a:rPr lang="ru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4392850" y="805613"/>
            <a:ext cx="1483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weight vector </a:t>
            </a:r>
            <a:r>
              <a:rPr b="1" lang="ru">
                <a:solidFill>
                  <a:srgbClr val="1C4587"/>
                </a:solidFill>
              </a:rPr>
              <a:t>u</a:t>
            </a:r>
            <a:r>
              <a:rPr lang="ru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431" name="Google Shape;431;p41"/>
          <p:cNvCxnSpPr>
            <a:endCxn id="432" idx="0"/>
          </p:cNvCxnSpPr>
          <p:nvPr/>
        </p:nvCxnSpPr>
        <p:spPr>
          <a:xfrm>
            <a:off x="5066325" y="1226575"/>
            <a:ext cx="118200" cy="7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3" name="Google Shape;4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57" y="2125612"/>
            <a:ext cx="863968" cy="4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092" y="2143050"/>
            <a:ext cx="1158209" cy="49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41"/>
          <p:cNvCxnSpPr/>
          <p:nvPr/>
        </p:nvCxnSpPr>
        <p:spPr>
          <a:xfrm>
            <a:off x="6565000" y="1889050"/>
            <a:ext cx="93630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41"/>
          <p:cNvSpPr/>
          <p:nvPr/>
        </p:nvSpPr>
        <p:spPr>
          <a:xfrm>
            <a:off x="1495125" y="3593025"/>
            <a:ext cx="5711400" cy="5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 txBox="1"/>
          <p:nvPr/>
        </p:nvSpPr>
        <p:spPr>
          <a:xfrm>
            <a:off x="253950" y="387702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1"/>
          <p:cNvSpPr/>
          <p:nvPr/>
        </p:nvSpPr>
        <p:spPr>
          <a:xfrm>
            <a:off x="2168300" y="1363125"/>
            <a:ext cx="347100" cy="207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1"/>
          <p:cNvSpPr txBox="1"/>
          <p:nvPr/>
        </p:nvSpPr>
        <p:spPr>
          <a:xfrm>
            <a:off x="2273600" y="1363125"/>
            <a:ext cx="241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0" name="Google Shape;440;p41"/>
          <p:cNvSpPr txBox="1"/>
          <p:nvPr/>
        </p:nvSpPr>
        <p:spPr>
          <a:xfrm>
            <a:off x="2273600" y="2245643"/>
            <a:ext cx="241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1" name="Google Shape;441;p41"/>
          <p:cNvSpPr txBox="1"/>
          <p:nvPr/>
        </p:nvSpPr>
        <p:spPr>
          <a:xfrm>
            <a:off x="2273600" y="3115325"/>
            <a:ext cx="241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2" name="Google Shape;442;p41"/>
          <p:cNvSpPr/>
          <p:nvPr/>
        </p:nvSpPr>
        <p:spPr>
          <a:xfrm>
            <a:off x="2852000" y="1899575"/>
            <a:ext cx="1036200" cy="9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4666425" y="1941775"/>
            <a:ext cx="1036200" cy="9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"/>
          <p:cNvSpPr/>
          <p:nvPr/>
        </p:nvSpPr>
        <p:spPr>
          <a:xfrm>
            <a:off x="4035125" y="1899575"/>
            <a:ext cx="170100" cy="102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1"/>
          <p:cNvSpPr/>
          <p:nvPr/>
        </p:nvSpPr>
        <p:spPr>
          <a:xfrm>
            <a:off x="2715275" y="2309800"/>
            <a:ext cx="1504125" cy="21025"/>
          </a:xfrm>
          <a:custGeom>
            <a:rect b="b" l="l" r="r" t="t"/>
            <a:pathLst>
              <a:path extrusionOk="0" h="841" w="60165">
                <a:moveTo>
                  <a:pt x="0" y="841"/>
                </a:moveTo>
                <a:cubicBezTo>
                  <a:pt x="20057" y="841"/>
                  <a:pt x="40108" y="0"/>
                  <a:pt x="6016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5" name="Google Shape;445;p41"/>
          <p:cNvSpPr/>
          <p:nvPr/>
        </p:nvSpPr>
        <p:spPr>
          <a:xfrm>
            <a:off x="2715275" y="2446525"/>
            <a:ext cx="1504125" cy="21025"/>
          </a:xfrm>
          <a:custGeom>
            <a:rect b="b" l="l" r="r" t="t"/>
            <a:pathLst>
              <a:path extrusionOk="0" h="841" w="60165">
                <a:moveTo>
                  <a:pt x="0" y="841"/>
                </a:moveTo>
                <a:cubicBezTo>
                  <a:pt x="20057" y="841"/>
                  <a:pt x="40108" y="0"/>
                  <a:pt x="6016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Google Shape;446;p41"/>
          <p:cNvSpPr/>
          <p:nvPr/>
        </p:nvSpPr>
        <p:spPr>
          <a:xfrm>
            <a:off x="6091675" y="1373650"/>
            <a:ext cx="170100" cy="19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1"/>
          <p:cNvSpPr txBox="1"/>
          <p:nvPr/>
        </p:nvSpPr>
        <p:spPr>
          <a:xfrm>
            <a:off x="6055825" y="1351625"/>
            <a:ext cx="740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0.05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8" name="Google Shape;448;p41"/>
          <p:cNvSpPr txBox="1"/>
          <p:nvPr/>
        </p:nvSpPr>
        <p:spPr>
          <a:xfrm>
            <a:off x="6066100" y="2284325"/>
            <a:ext cx="536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0.02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9" name="Google Shape;449;p41"/>
          <p:cNvSpPr txBox="1"/>
          <p:nvPr/>
        </p:nvSpPr>
        <p:spPr>
          <a:xfrm>
            <a:off x="6066100" y="3080675"/>
            <a:ext cx="536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450" name="Google Shape;450;p41"/>
          <p:cNvCxnSpPr/>
          <p:nvPr/>
        </p:nvCxnSpPr>
        <p:spPr>
          <a:xfrm flipH="1" rot="10800000">
            <a:off x="4408725" y="1836350"/>
            <a:ext cx="1483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1"/>
          <p:cNvCxnSpPr/>
          <p:nvPr/>
        </p:nvCxnSpPr>
        <p:spPr>
          <a:xfrm flipH="1" rot="10800000">
            <a:off x="4396013" y="1994125"/>
            <a:ext cx="1483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1"/>
          <p:cNvCxnSpPr>
            <a:stCxn id="429" idx="2"/>
          </p:cNvCxnSpPr>
          <p:nvPr/>
        </p:nvCxnSpPr>
        <p:spPr>
          <a:xfrm flipH="1">
            <a:off x="3493650" y="1226513"/>
            <a:ext cx="684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41"/>
          <p:cNvSpPr txBox="1"/>
          <p:nvPr/>
        </p:nvSpPr>
        <p:spPr>
          <a:xfrm>
            <a:off x="5218700" y="4255625"/>
            <a:ext cx="2124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p(banking | into,v, u) =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54" name="Google Shape;45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6525" y="4139926"/>
            <a:ext cx="1504125" cy="672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41"/>
          <p:cNvCxnSpPr>
            <a:endCxn id="447" idx="2"/>
          </p:cNvCxnSpPr>
          <p:nvPr/>
        </p:nvCxnSpPr>
        <p:spPr>
          <a:xfrm rot="10800000">
            <a:off x="6426175" y="2058425"/>
            <a:ext cx="1043400" cy="20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1"/>
          <p:cNvSpPr txBox="1"/>
          <p:nvPr/>
        </p:nvSpPr>
        <p:spPr>
          <a:xfrm>
            <a:off x="359150" y="3477300"/>
            <a:ext cx="35913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u is a context word vector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v is a center word vector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7" name="Google Shape;457;p41"/>
          <p:cNvSpPr txBox="1"/>
          <p:nvPr/>
        </p:nvSpPr>
        <p:spPr>
          <a:xfrm>
            <a:off x="0" y="4297725"/>
            <a:ext cx="5184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“Scalar product between me and my neighbour must be as big as possible”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Easy way: one-hot encoding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51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One-hot vectors of dictionary size (ex. 500,000)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853500" y="2016650"/>
            <a:ext cx="11991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      cat =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mother =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084300" y="1725175"/>
            <a:ext cx="5364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…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968600" y="1859925"/>
            <a:ext cx="84000" cy="100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410325" y="1859925"/>
            <a:ext cx="84000" cy="10098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968600" y="3327125"/>
            <a:ext cx="84000" cy="100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084300" y="3248225"/>
            <a:ext cx="5364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…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...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410325" y="3327125"/>
            <a:ext cx="84000" cy="10098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988750" y="1804075"/>
            <a:ext cx="168300" cy="100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057000" y="3327125"/>
            <a:ext cx="168300" cy="100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572000" y="2813875"/>
            <a:ext cx="2713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n (=500000) coordinates</a:t>
            </a:r>
            <a:endParaRPr sz="1800">
              <a:solidFill>
                <a:srgbClr val="434343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3535575" y="2279625"/>
            <a:ext cx="799500" cy="6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3693550" y="3248225"/>
            <a:ext cx="71520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2326200" y="3993950"/>
            <a:ext cx="5784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2988750" y="4557800"/>
            <a:ext cx="1761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i-th coordinate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Word2Vec: Skip-Gram </a:t>
            </a:r>
            <a:endParaRPr/>
          </a:p>
        </p:txBody>
      </p:sp>
      <p:pic>
        <p:nvPicPr>
          <p:cNvPr id="463" name="Google Shape;4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602" y="702950"/>
            <a:ext cx="3734925" cy="40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73" y="2658600"/>
            <a:ext cx="3357651" cy="1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2"/>
          <p:cNvSpPr txBox="1"/>
          <p:nvPr/>
        </p:nvSpPr>
        <p:spPr>
          <a:xfrm>
            <a:off x="338725" y="1409513"/>
            <a:ext cx="44037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Maximize probabilities of seeing a </a:t>
            </a:r>
            <a:r>
              <a:rPr lang="ru" sz="1800">
                <a:solidFill>
                  <a:srgbClr val="6AA84F"/>
                </a:solidFill>
              </a:rPr>
              <a:t>surrounding</a:t>
            </a:r>
            <a:r>
              <a:rPr lang="ru" sz="1800">
                <a:solidFill>
                  <a:schemeClr val="dk2"/>
                </a:solidFill>
              </a:rPr>
              <a:t> word based on </a:t>
            </a:r>
            <a:r>
              <a:rPr lang="ru" sz="1800">
                <a:solidFill>
                  <a:srgbClr val="6AA84F"/>
                </a:solidFill>
              </a:rPr>
              <a:t>center</a:t>
            </a:r>
            <a:r>
              <a:rPr lang="ru" sz="1800">
                <a:solidFill>
                  <a:schemeClr val="dk2"/>
                </a:solidFill>
              </a:rPr>
              <a:t> words.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Word2Vec: CBOW </a:t>
            </a:r>
            <a:endParaRPr/>
          </a:p>
        </p:txBody>
      </p:sp>
      <p:pic>
        <p:nvPicPr>
          <p:cNvPr id="471" name="Google Shape;4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73" y="2658600"/>
            <a:ext cx="3357651" cy="1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3"/>
          <p:cNvSpPr txBox="1"/>
          <p:nvPr/>
        </p:nvSpPr>
        <p:spPr>
          <a:xfrm>
            <a:off x="338725" y="1409513"/>
            <a:ext cx="44037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Maximize probabilities of seeing a </a:t>
            </a:r>
            <a:r>
              <a:rPr lang="ru" sz="1800">
                <a:solidFill>
                  <a:srgbClr val="6AA84F"/>
                </a:solidFill>
              </a:rPr>
              <a:t>center</a:t>
            </a:r>
            <a:r>
              <a:rPr lang="ru" sz="1800">
                <a:solidFill>
                  <a:schemeClr val="dk2"/>
                </a:solidFill>
              </a:rPr>
              <a:t> word based on </a:t>
            </a:r>
            <a:r>
              <a:rPr lang="ru" sz="1800">
                <a:solidFill>
                  <a:srgbClr val="6AA84F"/>
                </a:solidFill>
              </a:rPr>
              <a:t>surrounding </a:t>
            </a:r>
            <a:r>
              <a:rPr lang="ru" sz="1800">
                <a:solidFill>
                  <a:schemeClr val="dk2"/>
                </a:solidFill>
              </a:rPr>
              <a:t>words.</a:t>
            </a:r>
            <a:endParaRPr/>
          </a:p>
        </p:txBody>
      </p:sp>
      <p:pic>
        <p:nvPicPr>
          <p:cNvPr id="473" name="Google Shape;4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527" y="881750"/>
            <a:ext cx="316582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3"/>
          <p:cNvSpPr/>
          <p:nvPr/>
        </p:nvSpPr>
        <p:spPr>
          <a:xfrm>
            <a:off x="2725775" y="2951425"/>
            <a:ext cx="757200" cy="33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5" name="Google Shape;47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5425" y="2982125"/>
            <a:ext cx="464025" cy="2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5850" y="2890025"/>
            <a:ext cx="149582" cy="3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1850" y="2951425"/>
            <a:ext cx="184000" cy="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3"/>
          <p:cNvSpPr/>
          <p:nvPr/>
        </p:nvSpPr>
        <p:spPr>
          <a:xfrm>
            <a:off x="3065425" y="3109200"/>
            <a:ext cx="915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3"/>
          <p:cNvSpPr/>
          <p:nvPr/>
        </p:nvSpPr>
        <p:spPr>
          <a:xfrm>
            <a:off x="3529450" y="2890025"/>
            <a:ext cx="464100" cy="33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9450" y="2929825"/>
            <a:ext cx="386105" cy="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486" name="Google Shape;4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77" y="965900"/>
            <a:ext cx="3734925" cy="40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827" y="1050050"/>
            <a:ext cx="316582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4"/>
          <p:cNvSpPr txBox="1"/>
          <p:nvPr/>
        </p:nvSpPr>
        <p:spPr>
          <a:xfrm>
            <a:off x="7132975" y="1143925"/>
            <a:ext cx="11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CBOW</a:t>
            </a:r>
            <a:endParaRPr b="1"/>
          </a:p>
        </p:txBody>
      </p:sp>
      <p:sp>
        <p:nvSpPr>
          <p:cNvPr id="489" name="Google Shape;489;p44"/>
          <p:cNvSpPr txBox="1"/>
          <p:nvPr/>
        </p:nvSpPr>
        <p:spPr>
          <a:xfrm>
            <a:off x="664150" y="1143925"/>
            <a:ext cx="11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Skip-gram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sp>
        <p:nvSpPr>
          <p:cNvPr id="495" name="Google Shape;495;p45"/>
          <p:cNvSpPr txBox="1"/>
          <p:nvPr>
            <p:ph idx="1" type="body"/>
          </p:nvPr>
        </p:nvSpPr>
        <p:spPr>
          <a:xfrm>
            <a:off x="311700" y="1152475"/>
            <a:ext cx="24036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Problem: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96" name="Google Shape;4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810075"/>
            <a:ext cx="3334874" cy="8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5"/>
          <p:cNvSpPr/>
          <p:nvPr/>
        </p:nvSpPr>
        <p:spPr>
          <a:xfrm>
            <a:off x="1905350" y="2243650"/>
            <a:ext cx="2009100" cy="378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45"/>
          <p:cNvCxnSpPr/>
          <p:nvPr/>
        </p:nvCxnSpPr>
        <p:spPr>
          <a:xfrm rot="10800000">
            <a:off x="4177425" y="2440775"/>
            <a:ext cx="1430400" cy="1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45"/>
          <p:cNvSpPr txBox="1"/>
          <p:nvPr/>
        </p:nvSpPr>
        <p:spPr>
          <a:xfrm>
            <a:off x="5323800" y="2201575"/>
            <a:ext cx="3334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Still big sum to compute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sp>
        <p:nvSpPr>
          <p:cNvPr id="505" name="Google Shape;505;p46"/>
          <p:cNvSpPr txBox="1"/>
          <p:nvPr>
            <p:ph idx="1" type="body"/>
          </p:nvPr>
        </p:nvSpPr>
        <p:spPr>
          <a:xfrm>
            <a:off x="311700" y="1152475"/>
            <a:ext cx="24036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Problem: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06" name="Google Shape;5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810075"/>
            <a:ext cx="3334874" cy="8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6"/>
          <p:cNvSpPr/>
          <p:nvPr/>
        </p:nvSpPr>
        <p:spPr>
          <a:xfrm>
            <a:off x="1905350" y="2243650"/>
            <a:ext cx="2009100" cy="378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46"/>
          <p:cNvCxnSpPr/>
          <p:nvPr/>
        </p:nvCxnSpPr>
        <p:spPr>
          <a:xfrm rot="10800000">
            <a:off x="4177425" y="2440775"/>
            <a:ext cx="1430400" cy="1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46"/>
          <p:cNvSpPr txBox="1"/>
          <p:nvPr/>
        </p:nvSpPr>
        <p:spPr>
          <a:xfrm>
            <a:off x="5323800" y="2201575"/>
            <a:ext cx="3334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Still big sum to compute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311700" y="3235400"/>
            <a:ext cx="60585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Possible solution: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Negative sampling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11" name="Google Shape;5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575" y="3235400"/>
            <a:ext cx="3860575" cy="10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 vs SVD</a:t>
            </a:r>
            <a:endParaRPr/>
          </a:p>
        </p:txBody>
      </p:sp>
      <p:sp>
        <p:nvSpPr>
          <p:cNvPr id="517" name="Google Shape;517;p47"/>
          <p:cNvSpPr txBox="1"/>
          <p:nvPr>
            <p:ph idx="1" type="body"/>
          </p:nvPr>
        </p:nvSpPr>
        <p:spPr>
          <a:xfrm>
            <a:off x="311700" y="1152475"/>
            <a:ext cx="85206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Word2Vec with negative sampling </a:t>
            </a:r>
            <a:r>
              <a:rPr lang="ru">
                <a:solidFill>
                  <a:srgbClr val="434343"/>
                </a:solidFill>
              </a:rPr>
              <a:t>≈ matrix factorization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1779125" y="2387823"/>
            <a:ext cx="1767000" cy="1611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7"/>
          <p:cNvSpPr/>
          <p:nvPr/>
        </p:nvSpPr>
        <p:spPr>
          <a:xfrm>
            <a:off x="1779150" y="2397773"/>
            <a:ext cx="1767000" cy="1095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"/>
          <p:cNvSpPr/>
          <p:nvPr/>
        </p:nvSpPr>
        <p:spPr>
          <a:xfrm rot="-5400000">
            <a:off x="1565875" y="3132643"/>
            <a:ext cx="16308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180325" y="2248737"/>
            <a:ext cx="1041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v word</a:t>
            </a:r>
            <a:endParaRPr/>
          </a:p>
        </p:txBody>
      </p:sp>
      <p:cxnSp>
        <p:nvCxnSpPr>
          <p:cNvPr id="522" name="Google Shape;522;p47"/>
          <p:cNvCxnSpPr>
            <a:stCxn id="521" idx="3"/>
          </p:cNvCxnSpPr>
          <p:nvPr/>
        </p:nvCxnSpPr>
        <p:spPr>
          <a:xfrm>
            <a:off x="1221925" y="2452437"/>
            <a:ext cx="399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47"/>
          <p:cNvSpPr txBox="1"/>
          <p:nvPr/>
        </p:nvSpPr>
        <p:spPr>
          <a:xfrm>
            <a:off x="2066349" y="4259518"/>
            <a:ext cx="748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 word</a:t>
            </a:r>
            <a:endParaRPr/>
          </a:p>
        </p:txBody>
      </p:sp>
      <p:cxnSp>
        <p:nvCxnSpPr>
          <p:cNvPr id="524" name="Google Shape;524;p47"/>
          <p:cNvCxnSpPr/>
          <p:nvPr/>
        </p:nvCxnSpPr>
        <p:spPr>
          <a:xfrm rot="10800000">
            <a:off x="2379924" y="4008725"/>
            <a:ext cx="27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47"/>
          <p:cNvSpPr txBox="1"/>
          <p:nvPr/>
        </p:nvSpPr>
        <p:spPr>
          <a:xfrm>
            <a:off x="3756575" y="2859180"/>
            <a:ext cx="599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≈</a:t>
            </a:r>
            <a:endParaRPr sz="3000"/>
          </a:p>
        </p:txBody>
      </p:sp>
      <p:sp>
        <p:nvSpPr>
          <p:cNvPr id="526" name="Google Shape;526;p47"/>
          <p:cNvSpPr/>
          <p:nvPr/>
        </p:nvSpPr>
        <p:spPr>
          <a:xfrm>
            <a:off x="4471850" y="2349347"/>
            <a:ext cx="599700" cy="1659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7"/>
          <p:cNvSpPr/>
          <p:nvPr/>
        </p:nvSpPr>
        <p:spPr>
          <a:xfrm>
            <a:off x="4471850" y="2452510"/>
            <a:ext cx="599700" cy="1095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7"/>
          <p:cNvSpPr txBox="1"/>
          <p:nvPr/>
        </p:nvSpPr>
        <p:spPr>
          <a:xfrm>
            <a:off x="4166500" y="2303474"/>
            <a:ext cx="431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</a:t>
            </a:r>
            <a:endParaRPr/>
          </a:p>
        </p:txBody>
      </p:sp>
      <p:sp>
        <p:nvSpPr>
          <p:cNvPr id="529" name="Google Shape;529;p47"/>
          <p:cNvSpPr txBox="1"/>
          <p:nvPr/>
        </p:nvSpPr>
        <p:spPr>
          <a:xfrm>
            <a:off x="5229175" y="3015566"/>
            <a:ext cx="399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670975" y="2919423"/>
            <a:ext cx="666600" cy="600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7"/>
          <p:cNvSpPr txBox="1"/>
          <p:nvPr/>
        </p:nvSpPr>
        <p:spPr>
          <a:xfrm>
            <a:off x="6501975" y="3015566"/>
            <a:ext cx="399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532" name="Google Shape;532;p47"/>
          <p:cNvSpPr/>
          <p:nvPr/>
        </p:nvSpPr>
        <p:spPr>
          <a:xfrm rot="-5400000">
            <a:off x="7531150" y="2341655"/>
            <a:ext cx="5670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7"/>
          <p:cNvSpPr/>
          <p:nvPr/>
        </p:nvSpPr>
        <p:spPr>
          <a:xfrm rot="-5400000">
            <a:off x="6875925" y="3161405"/>
            <a:ext cx="5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7"/>
          <p:cNvSpPr txBox="1"/>
          <p:nvPr/>
        </p:nvSpPr>
        <p:spPr>
          <a:xfrm>
            <a:off x="6991125" y="3527360"/>
            <a:ext cx="336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cxnSp>
        <p:nvCxnSpPr>
          <p:cNvPr id="535" name="Google Shape;535;p47"/>
          <p:cNvCxnSpPr/>
          <p:nvPr/>
        </p:nvCxnSpPr>
        <p:spPr>
          <a:xfrm>
            <a:off x="5691975" y="2926064"/>
            <a:ext cx="631200" cy="5868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47"/>
          <p:cNvSpPr txBox="1"/>
          <p:nvPr/>
        </p:nvSpPr>
        <p:spPr>
          <a:xfrm>
            <a:off x="3704025" y="2656282"/>
            <a:ext cx="666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SVD</a:t>
            </a:r>
            <a:endParaRPr/>
          </a:p>
        </p:txBody>
      </p:sp>
      <p:sp>
        <p:nvSpPr>
          <p:cNvPr id="537" name="Google Shape;537;p47"/>
          <p:cNvSpPr txBox="1"/>
          <p:nvPr/>
        </p:nvSpPr>
        <p:spPr>
          <a:xfrm>
            <a:off x="4976725" y="1690975"/>
            <a:ext cx="1596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word 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38" name="Google Shape;538;p47"/>
          <p:cNvCxnSpPr>
            <a:stCxn id="537" idx="1"/>
            <a:endCxn id="528" idx="3"/>
          </p:cNvCxnSpPr>
          <p:nvPr/>
        </p:nvCxnSpPr>
        <p:spPr>
          <a:xfrm flipH="1">
            <a:off x="4597525" y="1894675"/>
            <a:ext cx="379200" cy="6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47"/>
          <p:cNvSpPr txBox="1"/>
          <p:nvPr/>
        </p:nvSpPr>
        <p:spPr>
          <a:xfrm>
            <a:off x="7132375" y="2098520"/>
            <a:ext cx="1288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word 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40" name="Google Shape;540;p47"/>
          <p:cNvCxnSpPr>
            <a:stCxn id="539" idx="2"/>
            <a:endCxn id="533" idx="3"/>
          </p:cNvCxnSpPr>
          <p:nvPr/>
        </p:nvCxnSpPr>
        <p:spPr>
          <a:xfrm flipH="1">
            <a:off x="7159375" y="2446520"/>
            <a:ext cx="617400" cy="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1" name="Google Shape;5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2919423"/>
            <a:ext cx="1199550" cy="298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47"/>
          <p:cNvCxnSpPr>
            <a:stCxn id="541" idx="3"/>
            <a:endCxn id="520" idx="3"/>
          </p:cNvCxnSpPr>
          <p:nvPr/>
        </p:nvCxnSpPr>
        <p:spPr>
          <a:xfrm flipH="1" rot="10800000">
            <a:off x="1621224" y="2377734"/>
            <a:ext cx="7602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548" name="Google Shape;5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50" y="1930450"/>
            <a:ext cx="6886400" cy="253280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8"/>
          <p:cNvSpPr txBox="1"/>
          <p:nvPr/>
        </p:nvSpPr>
        <p:spPr>
          <a:xfrm>
            <a:off x="1032325" y="131055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v(king) - v(man) + v(woman)  </a:t>
            </a:r>
            <a:r>
              <a:rPr lang="ru" sz="1800">
                <a:solidFill>
                  <a:srgbClr val="666666"/>
                </a:solidFill>
              </a:rPr>
              <a:t>≈ </a:t>
            </a:r>
            <a:r>
              <a:rPr lang="ru" sz="1800">
                <a:solidFill>
                  <a:schemeClr val="dk2"/>
                </a:solidFill>
              </a:rPr>
              <a:t>v(queen)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GloVe</a:t>
            </a:r>
            <a:endParaRPr/>
          </a:p>
        </p:txBody>
      </p:sp>
      <p:sp>
        <p:nvSpPr>
          <p:cNvPr id="555" name="Google Shape;55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Before training count occurrences of pairs [word</a:t>
            </a:r>
            <a:r>
              <a:rPr baseline="-25000" lang="ru" sz="3000"/>
              <a:t>i</a:t>
            </a:r>
            <a:r>
              <a:rPr lang="ru"/>
              <a:t> , word</a:t>
            </a:r>
            <a:r>
              <a:rPr baseline="-25000" lang="ru" sz="3000"/>
              <a:t>j</a:t>
            </a:r>
            <a:r>
              <a:rPr lang="ru"/>
              <a:t>] in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Compute probabilities P</a:t>
            </a:r>
            <a:r>
              <a:rPr baseline="-25000" lang="ru" sz="3000"/>
              <a:t>ij</a:t>
            </a:r>
            <a:r>
              <a:rPr lang="ru"/>
              <a:t> = P ([word</a:t>
            </a:r>
            <a:r>
              <a:rPr baseline="-25000" lang="ru" sz="3000"/>
              <a:t>i</a:t>
            </a:r>
            <a:r>
              <a:rPr lang="ru"/>
              <a:t>, word</a:t>
            </a:r>
            <a:r>
              <a:rPr baseline="-25000" lang="ru" sz="3000"/>
              <a:t>j</a:t>
            </a:r>
            <a:r>
              <a:rPr lang="ru"/>
              <a:t>])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Objective function:</a:t>
            </a:r>
            <a:endParaRPr/>
          </a:p>
        </p:txBody>
      </p:sp>
      <p:pic>
        <p:nvPicPr>
          <p:cNvPr id="556" name="Google Shape;5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75" y="2994050"/>
            <a:ext cx="4903326" cy="11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9"/>
          <p:cNvSpPr/>
          <p:nvPr/>
        </p:nvSpPr>
        <p:spPr>
          <a:xfrm>
            <a:off x="3695925" y="3296863"/>
            <a:ext cx="773400" cy="525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9"/>
          <p:cNvSpPr txBox="1"/>
          <p:nvPr/>
        </p:nvSpPr>
        <p:spPr>
          <a:xfrm>
            <a:off x="3409600" y="4508150"/>
            <a:ext cx="2868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Discount factor for rare words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559" name="Google Shape;559;p49"/>
          <p:cNvCxnSpPr>
            <a:endCxn id="557" idx="2"/>
          </p:cNvCxnSpPr>
          <p:nvPr/>
        </p:nvCxnSpPr>
        <p:spPr>
          <a:xfrm flipH="1" rot="10800000">
            <a:off x="4072125" y="3822763"/>
            <a:ext cx="105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FastText</a:t>
            </a:r>
            <a:endParaRPr/>
          </a:p>
        </p:txBody>
      </p:sp>
      <p:sp>
        <p:nvSpPr>
          <p:cNvPr id="565" name="Google Shape;56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Divide word into bag of n-grams: apple = &lt;ap, ppl, ple, le&gt;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Compute vector for each n-gram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Vector for a word = sum of vectors for word n-grams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FastText</a:t>
            </a:r>
            <a:endParaRPr/>
          </a:p>
        </p:txBody>
      </p:sp>
      <p:sp>
        <p:nvSpPr>
          <p:cNvPr id="571" name="Google Shape;57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Divide word into bag of n-grams: apple = &lt;ap, ppl, ple, le&gt; (</a:t>
            </a:r>
            <a:r>
              <a:rPr b="1" lang="ru"/>
              <a:t>BPE</a:t>
            </a:r>
            <a:r>
              <a:rPr lang="ru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Compute vector for each n-gram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Vector for a word = sum of vectors for word n-grams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Advantages: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ru">
                <a:solidFill>
                  <a:srgbClr val="38761D"/>
                </a:solidFill>
              </a:rPr>
              <a:t>Reasonable embeddings for rare words and words with mistakes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ru">
                <a:solidFill>
                  <a:srgbClr val="38761D"/>
                </a:solidFill>
              </a:rPr>
              <a:t>Model is the same as before, we can even use model trained on words to train it further on n-grams!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One-hot encoding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51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One-hot vectors of dictionary size (ex. 500,000)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95850" y="1983700"/>
            <a:ext cx="60585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Problems: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 sz="1800">
                <a:solidFill>
                  <a:srgbClr val="FF0000"/>
                </a:solidFill>
              </a:rPr>
              <a:t>vectors do not contain meaning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 sz="1800">
                <a:solidFill>
                  <a:srgbClr val="FF0000"/>
                </a:solidFill>
              </a:rPr>
              <a:t>no similarity measure between vectors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25" y="321825"/>
            <a:ext cx="7769950" cy="46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"/>
          <p:cNvSpPr txBox="1"/>
          <p:nvPr>
            <p:ph idx="1" type="body"/>
          </p:nvPr>
        </p:nvSpPr>
        <p:spPr>
          <a:xfrm>
            <a:off x="75150" y="1047575"/>
            <a:ext cx="22407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train embeddings for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find mapping f() from english to spanish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get new english word -- use f() to compute translation!</a:t>
            </a:r>
            <a:endParaRPr/>
          </a:p>
        </p:txBody>
      </p:sp>
      <p:pic>
        <p:nvPicPr>
          <p:cNvPr id="582" name="Google Shape;5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924" y="566187"/>
            <a:ext cx="6573301" cy="44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3"/>
          <p:cNvSpPr txBox="1"/>
          <p:nvPr/>
        </p:nvSpPr>
        <p:spPr>
          <a:xfrm>
            <a:off x="190850" y="14300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Language similarities</a:t>
            </a:r>
            <a:endParaRPr sz="3000"/>
          </a:p>
        </p:txBody>
      </p:sp>
      <p:sp>
        <p:nvSpPr>
          <p:cNvPr id="584" name="Google Shape;584;p53"/>
          <p:cNvSpPr/>
          <p:nvPr/>
        </p:nvSpPr>
        <p:spPr>
          <a:xfrm>
            <a:off x="5323825" y="2604300"/>
            <a:ext cx="525900" cy="43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53"/>
          <p:cNvCxnSpPr/>
          <p:nvPr/>
        </p:nvCxnSpPr>
        <p:spPr>
          <a:xfrm>
            <a:off x="4829475" y="1846975"/>
            <a:ext cx="99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53"/>
          <p:cNvSpPr txBox="1"/>
          <p:nvPr/>
        </p:nvSpPr>
        <p:spPr>
          <a:xfrm>
            <a:off x="4987225" y="1481650"/>
            <a:ext cx="999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map</a:t>
            </a:r>
            <a:endParaRPr/>
          </a:p>
        </p:txBody>
      </p:sp>
      <p:sp>
        <p:nvSpPr>
          <p:cNvPr id="587" name="Google Shape;587;p53"/>
          <p:cNvSpPr txBox="1"/>
          <p:nvPr/>
        </p:nvSpPr>
        <p:spPr>
          <a:xfrm>
            <a:off x="4987225" y="3969125"/>
            <a:ext cx="999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get!</a:t>
            </a:r>
            <a:endParaRPr/>
          </a:p>
        </p:txBody>
      </p:sp>
      <p:cxnSp>
        <p:nvCxnSpPr>
          <p:cNvPr id="588" name="Google Shape;588;p53"/>
          <p:cNvCxnSpPr/>
          <p:nvPr/>
        </p:nvCxnSpPr>
        <p:spPr>
          <a:xfrm>
            <a:off x="4850425" y="4376550"/>
            <a:ext cx="99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Finally...</a:t>
            </a:r>
            <a:endParaRPr/>
          </a:p>
        </p:txBody>
      </p:sp>
      <p:sp>
        <p:nvSpPr>
          <p:cNvPr id="594" name="Google Shape;59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Okay, that’s great, but why do we actually need embeddings?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to solve...</a:t>
            </a:r>
            <a:endParaRPr/>
          </a:p>
        </p:txBody>
      </p:sp>
      <p:sp>
        <p:nvSpPr>
          <p:cNvPr id="600" name="Google Shape;60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sentiment analysis?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text classification?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… with word embeddings?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Classification task</a:t>
            </a:r>
            <a:endParaRPr/>
          </a:p>
        </p:txBody>
      </p:sp>
      <p:sp>
        <p:nvSpPr>
          <p:cNvPr id="606" name="Google Shape;606;p56"/>
          <p:cNvSpPr/>
          <p:nvPr/>
        </p:nvSpPr>
        <p:spPr>
          <a:xfrm>
            <a:off x="2399400" y="2418308"/>
            <a:ext cx="3218700" cy="71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6"/>
          <p:cNvSpPr txBox="1"/>
          <p:nvPr/>
        </p:nvSpPr>
        <p:spPr>
          <a:xfrm>
            <a:off x="3291150" y="1164388"/>
            <a:ext cx="1435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Output (class, e.g. genre, or emotion)</a:t>
            </a:r>
            <a:endParaRPr/>
          </a:p>
        </p:txBody>
      </p:sp>
      <p:cxnSp>
        <p:nvCxnSpPr>
          <p:cNvPr id="608" name="Google Shape;608;p56"/>
          <p:cNvCxnSpPr/>
          <p:nvPr/>
        </p:nvCxnSpPr>
        <p:spPr>
          <a:xfrm rot="10800000">
            <a:off x="4008750" y="2026563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56"/>
          <p:cNvSpPr txBox="1"/>
          <p:nvPr/>
        </p:nvSpPr>
        <p:spPr>
          <a:xfrm>
            <a:off x="2618325" y="4265825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       have      a      cat       UNK</a:t>
            </a:r>
            <a:endParaRPr/>
          </a:p>
        </p:txBody>
      </p:sp>
      <p:cxnSp>
        <p:nvCxnSpPr>
          <p:cNvPr id="610" name="Google Shape;610;p56"/>
          <p:cNvCxnSpPr/>
          <p:nvPr/>
        </p:nvCxnSpPr>
        <p:spPr>
          <a:xfrm rot="10800000">
            <a:off x="27971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56"/>
          <p:cNvCxnSpPr/>
          <p:nvPr/>
        </p:nvCxnSpPr>
        <p:spPr>
          <a:xfrm rot="10800000">
            <a:off x="33492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56"/>
          <p:cNvCxnSpPr/>
          <p:nvPr/>
        </p:nvCxnSpPr>
        <p:spPr>
          <a:xfrm rot="10800000">
            <a:off x="3890800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56"/>
          <p:cNvCxnSpPr/>
          <p:nvPr/>
        </p:nvCxnSpPr>
        <p:spPr>
          <a:xfrm rot="10800000">
            <a:off x="436927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56"/>
          <p:cNvCxnSpPr/>
          <p:nvPr/>
        </p:nvCxnSpPr>
        <p:spPr>
          <a:xfrm rot="10800000">
            <a:off x="50055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56"/>
          <p:cNvSpPr txBox="1"/>
          <p:nvPr/>
        </p:nvSpPr>
        <p:spPr>
          <a:xfrm>
            <a:off x="3691200" y="2602513"/>
            <a:ext cx="820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NN</a:t>
            </a:r>
            <a:endParaRPr/>
          </a:p>
        </p:txBody>
      </p:sp>
      <p:sp>
        <p:nvSpPr>
          <p:cNvPr id="616" name="Google Shape;616;p56"/>
          <p:cNvSpPr/>
          <p:nvPr/>
        </p:nvSpPr>
        <p:spPr>
          <a:xfrm>
            <a:off x="2399400" y="3594748"/>
            <a:ext cx="3218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7" name="Google Shape;617;p56"/>
          <p:cNvCxnSpPr>
            <a:stCxn id="616" idx="0"/>
            <a:endCxn id="606" idx="2"/>
          </p:cNvCxnSpPr>
          <p:nvPr/>
        </p:nvCxnSpPr>
        <p:spPr>
          <a:xfrm rot="10800000">
            <a:off x="4008750" y="3133948"/>
            <a:ext cx="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" name="Google Shape;618;p56"/>
          <p:cNvSpPr txBox="1"/>
          <p:nvPr/>
        </p:nvSpPr>
        <p:spPr>
          <a:xfrm>
            <a:off x="3217950" y="3574675"/>
            <a:ext cx="1767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embedding layer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138250" y="3540450"/>
            <a:ext cx="16725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do something, e.g. average them all or take sentence embedding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620" name="Google Shape;620;p56"/>
          <p:cNvCxnSpPr>
            <a:stCxn id="619" idx="3"/>
          </p:cNvCxnSpPr>
          <p:nvPr/>
        </p:nvCxnSpPr>
        <p:spPr>
          <a:xfrm flipH="1" rot="10800000">
            <a:off x="1810750" y="3960000"/>
            <a:ext cx="4101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Classification task</a:t>
            </a:r>
            <a:endParaRPr/>
          </a:p>
        </p:txBody>
      </p:sp>
      <p:sp>
        <p:nvSpPr>
          <p:cNvPr id="626" name="Google Shape;626;p57"/>
          <p:cNvSpPr/>
          <p:nvPr/>
        </p:nvSpPr>
        <p:spPr>
          <a:xfrm>
            <a:off x="2399400" y="2418308"/>
            <a:ext cx="3218700" cy="71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7" name="Google Shape;627;p57"/>
          <p:cNvCxnSpPr/>
          <p:nvPr/>
        </p:nvCxnSpPr>
        <p:spPr>
          <a:xfrm rot="10800000">
            <a:off x="4008750" y="2026563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57"/>
          <p:cNvSpPr txBox="1"/>
          <p:nvPr/>
        </p:nvSpPr>
        <p:spPr>
          <a:xfrm>
            <a:off x="2618325" y="4265825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       have      a      cat       UNK</a:t>
            </a:r>
            <a:endParaRPr/>
          </a:p>
        </p:txBody>
      </p:sp>
      <p:cxnSp>
        <p:nvCxnSpPr>
          <p:cNvPr id="629" name="Google Shape;629;p57"/>
          <p:cNvCxnSpPr/>
          <p:nvPr/>
        </p:nvCxnSpPr>
        <p:spPr>
          <a:xfrm rot="10800000">
            <a:off x="27971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7"/>
          <p:cNvCxnSpPr/>
          <p:nvPr/>
        </p:nvCxnSpPr>
        <p:spPr>
          <a:xfrm rot="10800000">
            <a:off x="33492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57"/>
          <p:cNvCxnSpPr/>
          <p:nvPr/>
        </p:nvCxnSpPr>
        <p:spPr>
          <a:xfrm rot="10800000">
            <a:off x="3890800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57"/>
          <p:cNvCxnSpPr/>
          <p:nvPr/>
        </p:nvCxnSpPr>
        <p:spPr>
          <a:xfrm rot="10800000">
            <a:off x="436927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57"/>
          <p:cNvCxnSpPr/>
          <p:nvPr/>
        </p:nvCxnSpPr>
        <p:spPr>
          <a:xfrm rot="10800000">
            <a:off x="50055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57"/>
          <p:cNvSpPr txBox="1"/>
          <p:nvPr/>
        </p:nvSpPr>
        <p:spPr>
          <a:xfrm>
            <a:off x="3691200" y="2602513"/>
            <a:ext cx="820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NN</a:t>
            </a:r>
            <a:endParaRPr/>
          </a:p>
        </p:txBody>
      </p:sp>
      <p:sp>
        <p:nvSpPr>
          <p:cNvPr id="635" name="Google Shape;635;p57"/>
          <p:cNvSpPr/>
          <p:nvPr/>
        </p:nvSpPr>
        <p:spPr>
          <a:xfrm>
            <a:off x="2399400" y="3594748"/>
            <a:ext cx="3218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57"/>
          <p:cNvCxnSpPr>
            <a:stCxn id="635" idx="0"/>
            <a:endCxn id="626" idx="2"/>
          </p:cNvCxnSpPr>
          <p:nvPr/>
        </p:nvCxnSpPr>
        <p:spPr>
          <a:xfrm rot="10800000">
            <a:off x="4008750" y="3133948"/>
            <a:ext cx="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57"/>
          <p:cNvSpPr txBox="1"/>
          <p:nvPr/>
        </p:nvSpPr>
        <p:spPr>
          <a:xfrm>
            <a:off x="3217950" y="3574675"/>
            <a:ext cx="1767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embedding layer</a:t>
            </a:r>
            <a:endParaRPr/>
          </a:p>
        </p:txBody>
      </p:sp>
      <p:sp>
        <p:nvSpPr>
          <p:cNvPr id="638" name="Google Shape;638;p57"/>
          <p:cNvSpPr txBox="1"/>
          <p:nvPr>
            <p:ph idx="1" type="body"/>
          </p:nvPr>
        </p:nvSpPr>
        <p:spPr>
          <a:xfrm>
            <a:off x="311700" y="1152475"/>
            <a:ext cx="2676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When you have small text data for your task</a:t>
            </a:r>
            <a:endParaRPr/>
          </a:p>
        </p:txBody>
      </p:sp>
      <p:sp>
        <p:nvSpPr>
          <p:cNvPr id="639" name="Google Shape;639;p57"/>
          <p:cNvSpPr txBox="1"/>
          <p:nvPr/>
        </p:nvSpPr>
        <p:spPr>
          <a:xfrm>
            <a:off x="6876700" y="3262350"/>
            <a:ext cx="21354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pre-trained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40" name="Google Shape;640;p57"/>
          <p:cNvCxnSpPr/>
          <p:nvPr/>
        </p:nvCxnSpPr>
        <p:spPr>
          <a:xfrm flipH="1">
            <a:off x="5828675" y="3536150"/>
            <a:ext cx="989100" cy="25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57"/>
          <p:cNvSpPr txBox="1"/>
          <p:nvPr/>
        </p:nvSpPr>
        <p:spPr>
          <a:xfrm>
            <a:off x="3291150" y="1164388"/>
            <a:ext cx="1435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Output (class, e.g. genre, or emotion)</a:t>
            </a:r>
            <a:endParaRPr/>
          </a:p>
        </p:txBody>
      </p:sp>
      <p:sp>
        <p:nvSpPr>
          <p:cNvPr id="642" name="Google Shape;642;p57"/>
          <p:cNvSpPr txBox="1"/>
          <p:nvPr/>
        </p:nvSpPr>
        <p:spPr>
          <a:xfrm>
            <a:off x="138250" y="3540450"/>
            <a:ext cx="16725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do something, e.g. average them all or take sentence embedding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643" name="Google Shape;643;p57"/>
          <p:cNvCxnSpPr>
            <a:stCxn id="642" idx="3"/>
          </p:cNvCxnSpPr>
          <p:nvPr/>
        </p:nvCxnSpPr>
        <p:spPr>
          <a:xfrm flipH="1" rot="10800000">
            <a:off x="1810750" y="3960000"/>
            <a:ext cx="4101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Bag-of-Words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51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 </a:t>
            </a:r>
            <a:r>
              <a:rPr lang="ru"/>
              <a:t>one-hot vectors of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50" y="2035200"/>
            <a:ext cx="48768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Bag-of-Words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51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</a:t>
            </a:r>
            <a:r>
              <a:rPr lang="ru"/>
              <a:t> one-hot vectors of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50" y="2035200"/>
            <a:ext cx="48768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82700" y="3549100"/>
            <a:ext cx="60585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+"/>
            </a:pPr>
            <a:r>
              <a:rPr lang="ru" sz="1800">
                <a:solidFill>
                  <a:srgbClr val="FF0000"/>
                </a:solidFill>
              </a:rPr>
              <a:t>Problem: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 sz="1800">
                <a:solidFill>
                  <a:srgbClr val="FF0000"/>
                </a:solidFill>
              </a:rPr>
              <a:t>no word order information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More clever way: context embeddings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Let’s consider words that can fit in the gaps: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Marie rode a </a:t>
            </a:r>
            <a:r>
              <a:rPr b="1" lang="ru"/>
              <a:t>______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______ </a:t>
            </a:r>
            <a:r>
              <a:rPr lang="ru"/>
              <a:t>wheel was punctured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The </a:t>
            </a:r>
            <a:r>
              <a:rPr b="1" lang="ru"/>
              <a:t>______ </a:t>
            </a:r>
            <a:r>
              <a:rPr lang="ru"/>
              <a:t>has a beautiful white frame</a:t>
            </a:r>
            <a:endParaRPr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405525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{B0CBF0B1-E385-467B-95B4-4EDAF6CD7A3F}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Bicycle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Bike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Horse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Context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06375" y="2067575"/>
            <a:ext cx="8520600" cy="20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v(word</a:t>
            </a:r>
            <a:r>
              <a:rPr baseline="-25000" lang="ru"/>
              <a:t>1</a:t>
            </a:r>
            <a:r>
              <a:rPr lang="ru"/>
              <a:t>) = [12,       1,       0,      10,     5,...]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  </a:t>
            </a:r>
            <a:r>
              <a:rPr lang="ru">
                <a:solidFill>
                  <a:srgbClr val="3C78D8"/>
                </a:solidFill>
              </a:rPr>
              <a:t>horse     ride   wheel   roof    hair   breed</a:t>
            </a:r>
            <a:endParaRPr/>
          </a:p>
        </p:txBody>
      </p:sp>
      <p:cxnSp>
        <p:nvCxnSpPr>
          <p:cNvPr id="116" name="Google Shape;116;p20"/>
          <p:cNvCxnSpPr/>
          <p:nvPr/>
        </p:nvCxnSpPr>
        <p:spPr>
          <a:xfrm flipH="1" rot="10800000">
            <a:off x="1915875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 rot="10800000">
            <a:off x="2699400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/>
          <p:nvPr/>
        </p:nvCxnSpPr>
        <p:spPr>
          <a:xfrm flipH="1" rot="10800000">
            <a:off x="3367188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 flipH="1" rot="10800000">
            <a:off x="4034975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/>
          <p:nvPr/>
        </p:nvCxnSpPr>
        <p:spPr>
          <a:xfrm flipH="1" rot="10800000">
            <a:off x="4661425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 flipH="1" rot="10800000">
            <a:off x="5287875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311700" y="1189250"/>
            <a:ext cx="8451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Let’s take into account words meanings in some way: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v(</a:t>
            </a:r>
            <a:r>
              <a:rPr lang="ru" sz="1800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i</a:t>
            </a:r>
            <a:r>
              <a:rPr lang="ru" sz="1800">
                <a:solidFill>
                  <a:schemeClr val="dk2"/>
                </a:solidFill>
              </a:rPr>
              <a:t>)[ j ] = count(co-occurrences </a:t>
            </a:r>
            <a:r>
              <a:rPr lang="ru" sz="1800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i</a:t>
            </a:r>
            <a:r>
              <a:rPr lang="ru" sz="1800">
                <a:solidFill>
                  <a:schemeClr val="dk2"/>
                </a:solidFill>
              </a:rPr>
              <a:t> with </a:t>
            </a:r>
            <a:r>
              <a:rPr lang="ru" sz="1800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j</a:t>
            </a:r>
            <a:r>
              <a:rPr baseline="-25000" lang="ru" sz="3000">
                <a:solidFill>
                  <a:schemeClr val="dk2"/>
                </a:solidFill>
              </a:rPr>
              <a:t> </a:t>
            </a:r>
            <a:r>
              <a:rPr lang="ru" sz="1800">
                <a:solidFill>
                  <a:schemeClr val="dk2"/>
                </a:solidFill>
              </a:rPr>
              <a:t>in dataset)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06375" y="3198425"/>
            <a:ext cx="8520600" cy="20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v(word</a:t>
            </a:r>
            <a:r>
              <a:rPr baseline="-25000" lang="ru"/>
              <a:t>2</a:t>
            </a:r>
            <a:r>
              <a:rPr lang="ru"/>
              <a:t>) = [20,    10,       0,      0,       1,...]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  </a:t>
            </a:r>
            <a:r>
              <a:rPr lang="ru">
                <a:solidFill>
                  <a:srgbClr val="3C78D8"/>
                </a:solidFill>
              </a:rPr>
              <a:t>car         ride   wheel   roof    hair   breed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 flipH="1" rot="10800000">
            <a:off x="1915875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/>
          <p:nvPr/>
        </p:nvCxnSpPr>
        <p:spPr>
          <a:xfrm flipH="1" rot="10800000">
            <a:off x="2699400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/>
          <p:nvPr/>
        </p:nvCxnSpPr>
        <p:spPr>
          <a:xfrm flipH="1" rot="10800000">
            <a:off x="3367188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 flipH="1" rot="10800000">
            <a:off x="4034975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/>
          <p:nvPr/>
        </p:nvCxnSpPr>
        <p:spPr>
          <a:xfrm flipH="1" rot="10800000">
            <a:off x="4661425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 flipH="1" rot="10800000">
            <a:off x="5287875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Context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v(</a:t>
            </a:r>
            <a:r>
              <a:rPr lang="ru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i</a:t>
            </a:r>
            <a:r>
              <a:rPr lang="ru"/>
              <a:t>)[ j ] = count(co-occurrences </a:t>
            </a:r>
            <a:r>
              <a:rPr lang="ru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i</a:t>
            </a:r>
            <a:r>
              <a:rPr lang="ru"/>
              <a:t> with </a:t>
            </a:r>
            <a:r>
              <a:rPr lang="ru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j</a:t>
            </a:r>
            <a:r>
              <a:rPr baseline="-25000" lang="ru" sz="3000"/>
              <a:t> </a:t>
            </a:r>
            <a:r>
              <a:rPr lang="ru"/>
              <a:t>in dataset)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809925" y="2319300"/>
            <a:ext cx="462900" cy="21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676075" y="2670300"/>
            <a:ext cx="462900" cy="14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flipH="1" rot="10800000">
            <a:off x="3483100" y="3350975"/>
            <a:ext cx="1819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1"/>
          <p:cNvSpPr txBox="1"/>
          <p:nvPr/>
        </p:nvSpPr>
        <p:spPr>
          <a:xfrm>
            <a:off x="3809100" y="3025350"/>
            <a:ext cx="1617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Dimensional reduction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421500" y="3151350"/>
            <a:ext cx="10308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v(word) =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 rot="-5400000">
            <a:off x="2264000" y="3022925"/>
            <a:ext cx="17334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[12, 1, 2, 0, 5,…]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 rot="-5400000">
            <a:off x="5135450" y="2906700"/>
            <a:ext cx="17334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[5, 5, 4, 3,…]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