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83" r:id="rId4"/>
    <p:sldId id="284" r:id="rId5"/>
    <p:sldId id="261" r:id="rId6"/>
    <p:sldId id="285" r:id="rId7"/>
    <p:sldId id="286" r:id="rId8"/>
    <p:sldId id="287" r:id="rId9"/>
    <p:sldId id="288" r:id="rId10"/>
  </p:sldIdLst>
  <p:sldSz cx="9144000" cy="5143500" type="screen16x9"/>
  <p:notesSz cx="6858000" cy="9144000"/>
  <p:embeddedFontLst>
    <p:embeddedFont>
      <p:font typeface="Titillium Web" panose="020B0604020202020204" charset="0"/>
      <p:regular r:id="rId12"/>
      <p:bold r:id="rId13"/>
      <p:italic r:id="rId14"/>
      <p:boldItalic r:id="rId15"/>
    </p:embeddedFont>
    <p:embeddedFont>
      <p:font typeface="Titillium Web Extra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86ACD9-E5C3-4DEB-B9EF-EC84413EBAB3}">
  <a:tblStyle styleId="{6586ACD9-E5C3-4DEB-B9EF-EC84413EB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54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54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8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31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25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26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911013" y="1009203"/>
            <a:ext cx="8447475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600" dirty="0"/>
              <a:t>Data Analytics Project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0" y="1987222"/>
            <a:ext cx="4491810" cy="42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en-US" sz="1600" dirty="0" err="1"/>
              <a:t>Menampilkan</a:t>
            </a:r>
            <a:r>
              <a:rPr lang="en-US" sz="1600" dirty="0"/>
              <a:t> 5 data </a:t>
            </a:r>
            <a:r>
              <a:rPr lang="en-US" sz="1600" dirty="0" err="1"/>
              <a:t>teratas</a:t>
            </a:r>
            <a:r>
              <a:rPr lang="en-US" sz="1600" dirty="0"/>
              <a:t> pada dataset data_retail.csv </a:t>
            </a:r>
            <a:endParaRPr sz="1600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1379F-3B5D-439D-9411-2FD06D69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68" y="107225"/>
            <a:ext cx="3985200" cy="857400"/>
          </a:xfrm>
        </p:spPr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FCDF6-5D49-492F-B8C6-9BCC64EC589B}"/>
              </a:ext>
            </a:extLst>
          </p:cNvPr>
          <p:cNvPicPr/>
          <p:nvPr/>
        </p:nvPicPr>
        <p:blipFill rotWithShape="1">
          <a:blip r:embed="rId3"/>
          <a:srcRect l="14458" t="36355" r="35686" b="29950"/>
          <a:stretch/>
        </p:blipFill>
        <p:spPr bwMode="auto">
          <a:xfrm>
            <a:off x="204368" y="2851324"/>
            <a:ext cx="4367632" cy="1856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52FB9-E497-4047-ABA3-34C421FD03CD}"/>
              </a:ext>
            </a:extLst>
          </p:cNvPr>
          <p:cNvPicPr/>
          <p:nvPr/>
        </p:nvPicPr>
        <p:blipFill rotWithShape="1">
          <a:blip r:embed="rId4"/>
          <a:srcRect l="14292" t="43152" r="48150" b="16354"/>
          <a:stretch/>
        </p:blipFill>
        <p:spPr bwMode="auto">
          <a:xfrm>
            <a:off x="5437365" y="2851324"/>
            <a:ext cx="3261319" cy="1938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Google Shape;794;p17">
            <a:extLst>
              <a:ext uri="{FF2B5EF4-FFF2-40B4-BE49-F238E27FC236}">
                <a16:creationId xmlns:a16="http://schemas.microsoft.com/office/drawing/2014/main" id="{16667526-CE10-4542-92BC-E23AC22C8E8A}"/>
              </a:ext>
            </a:extLst>
          </p:cNvPr>
          <p:cNvSpPr txBox="1">
            <a:spLocks/>
          </p:cNvSpPr>
          <p:nvPr/>
        </p:nvSpPr>
        <p:spPr>
          <a:xfrm>
            <a:off x="679311" y="971327"/>
            <a:ext cx="8194563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buClr>
                <a:schemeClr val="bg1"/>
              </a:buClr>
              <a:buSzPct val="118000"/>
              <a:buNone/>
            </a:pPr>
            <a:r>
              <a:rPr lang="en-US" sz="2000" b="1" dirty="0" err="1"/>
              <a:t>Mengeksplorasi</a:t>
            </a:r>
            <a:r>
              <a:rPr lang="en-US" sz="2000" b="1" dirty="0"/>
              <a:t> data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hal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dataset data_retail.csv.</a:t>
            </a:r>
          </a:p>
        </p:txBody>
      </p:sp>
      <p:sp>
        <p:nvSpPr>
          <p:cNvPr id="11" name="Google Shape;794;p17">
            <a:extLst>
              <a:ext uri="{FF2B5EF4-FFF2-40B4-BE49-F238E27FC236}">
                <a16:creationId xmlns:a16="http://schemas.microsoft.com/office/drawing/2014/main" id="{0FC71D98-3C3E-45E5-82CF-D70DE58B2DF8}"/>
              </a:ext>
            </a:extLst>
          </p:cNvPr>
          <p:cNvSpPr txBox="1">
            <a:spLocks/>
          </p:cNvSpPr>
          <p:nvPr/>
        </p:nvSpPr>
        <p:spPr>
          <a:xfrm>
            <a:off x="5010504" y="1987223"/>
            <a:ext cx="4491810" cy="42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data pada dataset data_retail.csv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0" y="1354858"/>
            <a:ext cx="5010504" cy="1022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en-US" sz="1600" dirty="0" err="1"/>
              <a:t>Menampilkan</a:t>
            </a:r>
            <a:r>
              <a:rPr lang="en-US" sz="1600" dirty="0"/>
              <a:t> 5 data </a:t>
            </a:r>
            <a:r>
              <a:rPr lang="en-US" sz="1600" dirty="0" err="1"/>
              <a:t>teratas</a:t>
            </a:r>
            <a:r>
              <a:rPr lang="en-US" sz="1600" dirty="0"/>
              <a:t> pada dataset data_retail.csv yang </a:t>
            </a:r>
            <a:r>
              <a:rPr lang="en-US" sz="1600" dirty="0" err="1"/>
              <a:t>telah</a:t>
            </a:r>
            <a:r>
              <a:rPr lang="en-US" sz="1600" dirty="0"/>
              <a:t> di proses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cleansing</a:t>
            </a:r>
            <a:endParaRPr sz="1600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1379F-3B5D-439D-9411-2FD06D69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904" y="353774"/>
            <a:ext cx="3985200" cy="857400"/>
          </a:xfrm>
        </p:spPr>
        <p:txBody>
          <a:bodyPr/>
          <a:lstStyle/>
          <a:p>
            <a:pPr algn="ctr"/>
            <a:r>
              <a:rPr lang="en-US" sz="3600" dirty="0"/>
              <a:t>DATA CLEANSING</a:t>
            </a:r>
            <a:endParaRPr lang="en-ID" sz="3600" dirty="0"/>
          </a:p>
        </p:txBody>
      </p:sp>
      <p:sp>
        <p:nvSpPr>
          <p:cNvPr id="11" name="Google Shape;794;p17">
            <a:extLst>
              <a:ext uri="{FF2B5EF4-FFF2-40B4-BE49-F238E27FC236}">
                <a16:creationId xmlns:a16="http://schemas.microsoft.com/office/drawing/2014/main" id="{0FC71D98-3C3E-45E5-82CF-D70DE58B2DF8}"/>
              </a:ext>
            </a:extLst>
          </p:cNvPr>
          <p:cNvSpPr txBox="1">
            <a:spLocks/>
          </p:cNvSpPr>
          <p:nvPr/>
        </p:nvSpPr>
        <p:spPr>
          <a:xfrm>
            <a:off x="5010504" y="1344297"/>
            <a:ext cx="4491810" cy="102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data pada dataset data_retail.csv yang </a:t>
            </a:r>
            <a:r>
              <a:rPr lang="en-US" sz="1600" dirty="0" err="1"/>
              <a:t>telah</a:t>
            </a:r>
            <a:r>
              <a:rPr lang="en-US" sz="1600" dirty="0"/>
              <a:t> di proses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cleansing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B47E10-7CA8-4333-9E31-440224C2C565}"/>
              </a:ext>
            </a:extLst>
          </p:cNvPr>
          <p:cNvPicPr/>
          <p:nvPr/>
        </p:nvPicPr>
        <p:blipFill rotWithShape="1">
          <a:blip r:embed="rId3"/>
          <a:srcRect l="15288" t="29557" r="36851" b="36453"/>
          <a:stretch/>
        </p:blipFill>
        <p:spPr bwMode="auto">
          <a:xfrm>
            <a:off x="309850" y="2500016"/>
            <a:ext cx="3889022" cy="1938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0EDF89-A774-4E3A-9D9A-4EE3803E378A}"/>
              </a:ext>
            </a:extLst>
          </p:cNvPr>
          <p:cNvPicPr/>
          <p:nvPr/>
        </p:nvPicPr>
        <p:blipFill rotWithShape="1">
          <a:blip r:embed="rId4"/>
          <a:srcRect l="15123" t="50246" r="43995" b="11035"/>
          <a:stretch/>
        </p:blipFill>
        <p:spPr bwMode="auto">
          <a:xfrm>
            <a:off x="5263091" y="2500016"/>
            <a:ext cx="3711576" cy="2125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103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0" y="1354858"/>
            <a:ext cx="5010504" cy="1022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dan 5 data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pada dataset dan </a:t>
            </a:r>
            <a:r>
              <a:rPr lang="en-US" sz="1600" dirty="0" err="1"/>
              <a:t>bersifat</a:t>
            </a:r>
            <a:r>
              <a:rPr lang="en-US" sz="1600" dirty="0"/>
              <a:t> churn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endParaRPr sz="1600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1379F-3B5D-439D-9411-2FD06D69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904" y="353774"/>
            <a:ext cx="3985200" cy="857400"/>
          </a:xfrm>
        </p:spPr>
        <p:txBody>
          <a:bodyPr/>
          <a:lstStyle/>
          <a:p>
            <a:pPr algn="ctr"/>
            <a:r>
              <a:rPr lang="en-US" sz="3600" dirty="0"/>
              <a:t>DATA CLEANSING</a:t>
            </a:r>
            <a:endParaRPr lang="en-ID" sz="3600" dirty="0"/>
          </a:p>
        </p:txBody>
      </p:sp>
      <p:sp>
        <p:nvSpPr>
          <p:cNvPr id="11" name="Google Shape;794;p17">
            <a:extLst>
              <a:ext uri="{FF2B5EF4-FFF2-40B4-BE49-F238E27FC236}">
                <a16:creationId xmlns:a16="http://schemas.microsoft.com/office/drawing/2014/main" id="{0FC71D98-3C3E-45E5-82CF-D70DE58B2DF8}"/>
              </a:ext>
            </a:extLst>
          </p:cNvPr>
          <p:cNvSpPr txBox="1">
            <a:spLocks/>
          </p:cNvSpPr>
          <p:nvPr/>
        </p:nvSpPr>
        <p:spPr>
          <a:xfrm>
            <a:off x="5010504" y="1344297"/>
            <a:ext cx="4133471" cy="102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data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B00F94-1133-48AB-964B-10E91F4D797A}"/>
              </a:ext>
            </a:extLst>
          </p:cNvPr>
          <p:cNvPicPr/>
          <p:nvPr/>
        </p:nvPicPr>
        <p:blipFill rotWithShape="1">
          <a:blip r:embed="rId3"/>
          <a:srcRect l="14791" t="31921" r="42167" b="13103"/>
          <a:stretch/>
        </p:blipFill>
        <p:spPr bwMode="auto">
          <a:xfrm>
            <a:off x="346957" y="2199342"/>
            <a:ext cx="4225043" cy="2590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1874E-2B48-4B28-AF28-B5AC558A0AF5}"/>
              </a:ext>
            </a:extLst>
          </p:cNvPr>
          <p:cNvPicPr/>
          <p:nvPr/>
        </p:nvPicPr>
        <p:blipFill rotWithShape="1">
          <a:blip r:embed="rId4"/>
          <a:srcRect l="13128" t="44926" r="43663" b="14581"/>
          <a:stretch/>
        </p:blipFill>
        <p:spPr bwMode="auto">
          <a:xfrm>
            <a:off x="5357461" y="2366893"/>
            <a:ext cx="3654072" cy="2105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Google Shape;794;p17">
            <a:extLst>
              <a:ext uri="{FF2B5EF4-FFF2-40B4-BE49-F238E27FC236}">
                <a16:creationId xmlns:a16="http://schemas.microsoft.com/office/drawing/2014/main" id="{45A0177B-D4F0-48AE-9891-16CBEEBD24DF}"/>
              </a:ext>
            </a:extLst>
          </p:cNvPr>
          <p:cNvSpPr txBox="1">
            <a:spLocks/>
          </p:cNvSpPr>
          <p:nvPr/>
        </p:nvSpPr>
        <p:spPr>
          <a:xfrm>
            <a:off x="0" y="1356504"/>
            <a:ext cx="5010504" cy="10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en-US" sz="1600"/>
              <a:t>Menampilkan transaksi terakhir dan 5 data transaksi terakhir pada dataset dan bersifat churn atau tidak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385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362F06-E282-40BA-89B2-45586E30BEF1}"/>
              </a:ext>
            </a:extLst>
          </p:cNvPr>
          <p:cNvPicPr/>
          <p:nvPr/>
        </p:nvPicPr>
        <p:blipFill rotWithShape="1">
          <a:blip r:embed="rId3"/>
          <a:srcRect l="11799" t="43744" r="41170" b="8079"/>
          <a:stretch/>
        </p:blipFill>
        <p:spPr bwMode="auto">
          <a:xfrm>
            <a:off x="4217635" y="1129418"/>
            <a:ext cx="4316766" cy="26410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Google Shape;794;p17">
            <a:extLst>
              <a:ext uri="{FF2B5EF4-FFF2-40B4-BE49-F238E27FC236}">
                <a16:creationId xmlns:a16="http://schemas.microsoft.com/office/drawing/2014/main" id="{39ABD609-3DB2-4BEC-B210-CA48D2D69EC1}"/>
              </a:ext>
            </a:extLst>
          </p:cNvPr>
          <p:cNvSpPr txBox="1">
            <a:spLocks/>
          </p:cNvSpPr>
          <p:nvPr/>
        </p:nvSpPr>
        <p:spPr>
          <a:xfrm>
            <a:off x="101600" y="1938654"/>
            <a:ext cx="3793067" cy="10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kolom-kolom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meliputi</a:t>
            </a:r>
            <a:r>
              <a:rPr lang="en-US" sz="1600" dirty="0"/>
              <a:t> Kolom “No” dan “Row Num”.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DCAC6EB-1F0F-4F14-9631-FE1142F1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533" y="1014050"/>
            <a:ext cx="3985200" cy="857400"/>
          </a:xfrm>
        </p:spPr>
        <p:txBody>
          <a:bodyPr/>
          <a:lstStyle/>
          <a:p>
            <a:pPr algn="ctr"/>
            <a:r>
              <a:rPr lang="en-US" sz="3600" dirty="0"/>
              <a:t>Delete Column</a:t>
            </a:r>
            <a:endParaRPr lang="en-ID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0" y="1269703"/>
            <a:ext cx="4447822" cy="1022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Visualisasi</a:t>
            </a:r>
            <a:r>
              <a:rPr lang="en-US" sz="1400" dirty="0"/>
              <a:t> pada Customer Acquisition per-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endParaRPr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1379F-3B5D-439D-9411-2FD06D69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73" y="247769"/>
            <a:ext cx="5409138" cy="835965"/>
          </a:xfrm>
        </p:spPr>
        <p:txBody>
          <a:bodyPr/>
          <a:lstStyle/>
          <a:p>
            <a:pPr algn="ctr"/>
            <a:r>
              <a:rPr lang="en-US" sz="4000" dirty="0"/>
              <a:t>VISUALISASI DATA</a:t>
            </a:r>
            <a:endParaRPr lang="en-ID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0F5890-0A5D-4CAF-B403-257D5C09180E}"/>
              </a:ext>
            </a:extLst>
          </p:cNvPr>
          <p:cNvPicPr/>
          <p:nvPr/>
        </p:nvPicPr>
        <p:blipFill rotWithShape="1">
          <a:blip r:embed="rId3"/>
          <a:srcRect l="16287" t="32513" r="49811" b="28178"/>
          <a:stretch/>
        </p:blipFill>
        <p:spPr bwMode="auto">
          <a:xfrm>
            <a:off x="556563" y="2017614"/>
            <a:ext cx="3665482" cy="2589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5954D-AB76-4840-8B3B-ABC7DD30B67E}"/>
              </a:ext>
            </a:extLst>
          </p:cNvPr>
          <p:cNvPicPr/>
          <p:nvPr/>
        </p:nvPicPr>
        <p:blipFill rotWithShape="1">
          <a:blip r:embed="rId4"/>
          <a:srcRect l="16619" t="48177" r="49811" b="14877"/>
          <a:stretch/>
        </p:blipFill>
        <p:spPr bwMode="auto">
          <a:xfrm>
            <a:off x="5254449" y="2017331"/>
            <a:ext cx="3665482" cy="2589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Google Shape;794;p17">
            <a:extLst>
              <a:ext uri="{FF2B5EF4-FFF2-40B4-BE49-F238E27FC236}">
                <a16:creationId xmlns:a16="http://schemas.microsoft.com/office/drawing/2014/main" id="{5758B873-755A-475B-A5F8-3CC8240E7851}"/>
              </a:ext>
            </a:extLst>
          </p:cNvPr>
          <p:cNvSpPr txBox="1">
            <a:spLocks/>
          </p:cNvSpPr>
          <p:nvPr/>
        </p:nvSpPr>
        <p:spPr>
          <a:xfrm>
            <a:off x="5020442" y="1224547"/>
            <a:ext cx="4133496" cy="10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it-IT" sz="1400" dirty="0"/>
              <a:t>Menampilkan Visualisasi pada Transaksi Customer per-tahun </a:t>
            </a:r>
          </a:p>
        </p:txBody>
      </p:sp>
    </p:spTree>
    <p:extLst>
      <p:ext uri="{BB962C8B-B14F-4D97-AF65-F5344CB8AC3E}">
        <p14:creationId xmlns:p14="http://schemas.microsoft.com/office/powerpoint/2010/main" val="400579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21379F-3B5D-439D-9411-2FD06D69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34" y="116995"/>
            <a:ext cx="4790482" cy="957532"/>
          </a:xfrm>
        </p:spPr>
        <p:txBody>
          <a:bodyPr/>
          <a:lstStyle/>
          <a:p>
            <a:pPr algn="ctr"/>
            <a:r>
              <a:rPr lang="en-US" sz="4000" dirty="0"/>
              <a:t>VISUALISASI DATA</a:t>
            </a:r>
            <a:endParaRPr lang="en-ID" sz="4000" dirty="0"/>
          </a:p>
        </p:txBody>
      </p:sp>
      <p:sp>
        <p:nvSpPr>
          <p:cNvPr id="15" name="Google Shape;794;p17">
            <a:extLst>
              <a:ext uri="{FF2B5EF4-FFF2-40B4-BE49-F238E27FC236}">
                <a16:creationId xmlns:a16="http://schemas.microsoft.com/office/drawing/2014/main" id="{5758B873-755A-475B-A5F8-3CC8240E7851}"/>
              </a:ext>
            </a:extLst>
          </p:cNvPr>
          <p:cNvSpPr txBox="1">
            <a:spLocks/>
          </p:cNvSpPr>
          <p:nvPr/>
        </p:nvSpPr>
        <p:spPr>
          <a:xfrm>
            <a:off x="5037075" y="1059681"/>
            <a:ext cx="4133496" cy="10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it-IT" sz="1400" dirty="0">
                <a:solidFill>
                  <a:schemeClr val="bg1"/>
                </a:solidFill>
                <a:latin typeface="Titillium Web" panose="020B0604020202020204" charset="0"/>
              </a:rPr>
              <a:t>Menampilkan Visualisasi sisi Customer untuk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seberapa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proporsi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churned customer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tiap-tiap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insight-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pie chart</a:t>
            </a:r>
            <a:endParaRPr lang="it-IT" sz="1400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F03034-8DFC-424F-90C5-F8C729E4BD54}"/>
              </a:ext>
            </a:extLst>
          </p:cNvPr>
          <p:cNvPicPr/>
          <p:nvPr/>
        </p:nvPicPr>
        <p:blipFill rotWithShape="1">
          <a:blip r:embed="rId3"/>
          <a:srcRect l="16452" t="47586" r="49313" b="14582"/>
          <a:stretch/>
        </p:blipFill>
        <p:spPr bwMode="auto">
          <a:xfrm>
            <a:off x="553290" y="1891502"/>
            <a:ext cx="3894531" cy="2243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Google Shape;794;p17">
            <a:extLst>
              <a:ext uri="{FF2B5EF4-FFF2-40B4-BE49-F238E27FC236}">
                <a16:creationId xmlns:a16="http://schemas.microsoft.com/office/drawing/2014/main" id="{D93E8D81-B916-4FE1-9304-897C9A31A612}"/>
              </a:ext>
            </a:extLst>
          </p:cNvPr>
          <p:cNvSpPr txBox="1">
            <a:spLocks/>
          </p:cNvSpPr>
          <p:nvPr/>
        </p:nvSpPr>
        <p:spPr>
          <a:xfrm>
            <a:off x="213186" y="1008268"/>
            <a:ext cx="4629747" cy="10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it-IT" sz="1400" dirty="0"/>
              <a:t>Menampilkan Visualisasi Rata-rata jumlah transaksi nya untuk tiap produk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1B2EF-728F-48FA-8754-46C9B3BD2356}"/>
              </a:ext>
            </a:extLst>
          </p:cNvPr>
          <p:cNvPicPr/>
          <p:nvPr/>
        </p:nvPicPr>
        <p:blipFill rotWithShape="1">
          <a:blip r:embed="rId4"/>
          <a:srcRect l="13794" t="28966" r="38345" b="5419"/>
          <a:stretch/>
        </p:blipFill>
        <p:spPr bwMode="auto">
          <a:xfrm>
            <a:off x="5362222" y="2196302"/>
            <a:ext cx="3636325" cy="2763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713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21379F-3B5D-439D-9411-2FD06D69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34" y="116995"/>
            <a:ext cx="4790482" cy="957532"/>
          </a:xfrm>
        </p:spPr>
        <p:txBody>
          <a:bodyPr/>
          <a:lstStyle/>
          <a:p>
            <a:pPr algn="ctr"/>
            <a:r>
              <a:rPr lang="en-US" sz="4000" dirty="0"/>
              <a:t>VISUALISASI DATA</a:t>
            </a:r>
            <a:endParaRPr lang="en-ID" sz="4000" dirty="0"/>
          </a:p>
        </p:txBody>
      </p:sp>
      <p:sp>
        <p:nvSpPr>
          <p:cNvPr id="15" name="Google Shape;794;p17">
            <a:extLst>
              <a:ext uri="{FF2B5EF4-FFF2-40B4-BE49-F238E27FC236}">
                <a16:creationId xmlns:a16="http://schemas.microsoft.com/office/drawing/2014/main" id="{5758B873-755A-475B-A5F8-3CC8240E7851}"/>
              </a:ext>
            </a:extLst>
          </p:cNvPr>
          <p:cNvSpPr txBox="1">
            <a:spLocks/>
          </p:cNvSpPr>
          <p:nvPr/>
        </p:nvSpPr>
        <p:spPr>
          <a:xfrm>
            <a:off x="5037075" y="1021639"/>
            <a:ext cx="4133496" cy="10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 algn="just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it-IT" sz="1400" dirty="0">
                <a:solidFill>
                  <a:schemeClr val="bg1"/>
                </a:solidFill>
                <a:latin typeface="Titillium Web" panose="020B0604020202020204" charset="0"/>
              </a:rPr>
              <a:t>Menampilkan Visualisasi Distribusi kategorisasi dalam rata-rata transaksi.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Kategorisasi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400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sp>
        <p:nvSpPr>
          <p:cNvPr id="17" name="Google Shape;794;p17">
            <a:extLst>
              <a:ext uri="{FF2B5EF4-FFF2-40B4-BE49-F238E27FC236}">
                <a16:creationId xmlns:a16="http://schemas.microsoft.com/office/drawing/2014/main" id="{D93E8D81-B916-4FE1-9304-897C9A31A612}"/>
              </a:ext>
            </a:extLst>
          </p:cNvPr>
          <p:cNvSpPr txBox="1">
            <a:spLocks/>
          </p:cNvSpPr>
          <p:nvPr/>
        </p:nvSpPr>
        <p:spPr>
          <a:xfrm>
            <a:off x="213186" y="1008268"/>
            <a:ext cx="4257213" cy="10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 algn="just">
              <a:buClr>
                <a:schemeClr val="bg1"/>
              </a:buClr>
              <a:buSzPct val="118000"/>
              <a:buFont typeface="Wingdings" panose="05000000000000000000" pitchFamily="2" charset="2"/>
              <a:buChar char="q"/>
            </a:pPr>
            <a:r>
              <a:rPr lang="it-IT" sz="1400" dirty="0">
                <a:solidFill>
                  <a:schemeClr val="bg1"/>
                </a:solidFill>
                <a:latin typeface="Titillium Web" panose="020B0604020202020204" charset="0"/>
              </a:rPr>
              <a:t>Menampilkan Visualisasi Distribusi kategorisasi Jumlah transaksi.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Kategorisasi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ID" sz="1400" dirty="0">
                <a:solidFill>
                  <a:schemeClr val="bg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400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D8F53-5576-4341-8CD7-4F436F6F1C0E}"/>
              </a:ext>
            </a:extLst>
          </p:cNvPr>
          <p:cNvPicPr/>
          <p:nvPr/>
        </p:nvPicPr>
        <p:blipFill rotWithShape="1">
          <a:blip r:embed="rId3"/>
          <a:srcRect l="16120" t="43744" r="50144" b="19015"/>
          <a:stretch/>
        </p:blipFill>
        <p:spPr bwMode="auto">
          <a:xfrm>
            <a:off x="594484" y="1971674"/>
            <a:ext cx="3774316" cy="2163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DB514-A428-4409-AF85-9A2AED0F0023}"/>
              </a:ext>
            </a:extLst>
          </p:cNvPr>
          <p:cNvPicPr/>
          <p:nvPr/>
        </p:nvPicPr>
        <p:blipFill rotWithShape="1">
          <a:blip r:embed="rId4"/>
          <a:srcRect l="16618" t="41970" r="51474" b="20788"/>
          <a:stretch/>
        </p:blipFill>
        <p:spPr bwMode="auto">
          <a:xfrm>
            <a:off x="5297601" y="2242991"/>
            <a:ext cx="3612444" cy="2112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226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8DCAC6EB-1F0F-4F14-9631-FE1142F1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939"/>
            <a:ext cx="6536489" cy="1557700"/>
          </a:xfrm>
        </p:spPr>
        <p:txBody>
          <a:bodyPr/>
          <a:lstStyle/>
          <a:p>
            <a:pPr algn="ctr"/>
            <a:r>
              <a:rPr lang="en-US" sz="8000" dirty="0"/>
              <a:t>THANKS !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451687613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213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Titillium Web ExtraLight</vt:lpstr>
      <vt:lpstr>Wingdings</vt:lpstr>
      <vt:lpstr>Arial</vt:lpstr>
      <vt:lpstr>Titillium Web</vt:lpstr>
      <vt:lpstr>Thaliard template</vt:lpstr>
      <vt:lpstr>Data Analytics Project</vt:lpstr>
      <vt:lpstr>Eksplorasi Data</vt:lpstr>
      <vt:lpstr>DATA CLEANSING</vt:lpstr>
      <vt:lpstr>DATA CLEANSING</vt:lpstr>
      <vt:lpstr>Delete Column</vt:lpstr>
      <vt:lpstr>VISUALISASI DATA</vt:lpstr>
      <vt:lpstr>VISUALISASI DATA</vt:lpstr>
      <vt:lpstr>VISUALISASI DATA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nuram</dc:creator>
  <cp:lastModifiedBy>nuram</cp:lastModifiedBy>
  <cp:revision>6</cp:revision>
  <dcterms:modified xsi:type="dcterms:W3CDTF">2020-10-13T14:20:59Z</dcterms:modified>
</cp:coreProperties>
</file>