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84" r:id="rId6"/>
    <p:sldId id="285" r:id="rId7"/>
    <p:sldId id="286" r:id="rId8"/>
    <p:sldId id="262" r:id="rId9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1"/>
      <p:bold r:id="rId12"/>
      <p:italic r:id="rId13"/>
      <p:boldItalic r:id="rId14"/>
    </p:embeddedFont>
    <p:embeddedFont>
      <p:font typeface="Shadows Into Light" panose="020B0604020202020204" charset="0"/>
      <p:regular r:id="rId15"/>
    </p:embeddedFont>
    <p:embeddedFont>
      <p:font typeface="Varela Round" panose="020B0604020202020204" charset="-79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A5BE28-91A1-4BB7-9D3E-21C2BE70BF0F}">
  <a:tblStyle styleId="{0AA5BE28-91A1-4BB7-9D3E-21C2BE70BF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30650" y="1991813"/>
            <a:ext cx="5882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50450" y="1524982"/>
            <a:ext cx="584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50450" y="2629294"/>
            <a:ext cx="584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1800"/>
              <a:buNone/>
              <a:defRPr sz="1800">
                <a:solidFill>
                  <a:srgbClr val="979CB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1800"/>
              <a:buNone/>
              <a:defRPr sz="1800">
                <a:solidFill>
                  <a:srgbClr val="979CB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1800"/>
              <a:buNone/>
              <a:defRPr sz="1800">
                <a:solidFill>
                  <a:srgbClr val="979CB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1800"/>
              <a:buNone/>
              <a:defRPr sz="1800">
                <a:solidFill>
                  <a:srgbClr val="979CB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1800"/>
              <a:buNone/>
              <a:defRPr sz="1800">
                <a:solidFill>
                  <a:srgbClr val="979CB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1800"/>
              <a:buNone/>
              <a:defRPr sz="1800">
                <a:solidFill>
                  <a:srgbClr val="979CB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1800"/>
              <a:buNone/>
              <a:defRPr sz="1800">
                <a:solidFill>
                  <a:srgbClr val="979CB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1800"/>
              <a:buNone/>
              <a:defRPr sz="1800">
                <a:solidFill>
                  <a:srgbClr val="979CB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1800"/>
              <a:buNone/>
              <a:defRPr sz="1800"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109975" y="1373588"/>
            <a:ext cx="3266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120675" y="1149938"/>
            <a:ext cx="3060325" cy="11494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Google Shape;34;p6"/>
          <p:cNvSpPr/>
          <p:nvPr/>
        </p:nvSpPr>
        <p:spPr>
          <a:xfrm>
            <a:off x="3068250" y="1183294"/>
            <a:ext cx="3226850" cy="11906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24550" y="593531"/>
            <a:ext cx="7547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▧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 rot="-3774511">
            <a:off x="2588275" y="1038066"/>
            <a:ext cx="316447" cy="1133981"/>
          </a:xfrm>
          <a:custGeom>
            <a:avLst/>
            <a:gdLst/>
            <a:ahLst/>
            <a:cxnLst/>
            <a:rect l="l" t="t" r="r" b="b"/>
            <a:pathLst>
              <a:path w="30959" h="89819" extrusionOk="0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stealth" w="med" len="med"/>
          </a:ln>
        </p:spPr>
      </p:sp>
      <p:sp>
        <p:nvSpPr>
          <p:cNvPr id="60" name="Google Shape;60;p11"/>
          <p:cNvSpPr/>
          <p:nvPr/>
        </p:nvSpPr>
        <p:spPr>
          <a:xfrm>
            <a:off x="2496775" y="3413119"/>
            <a:ext cx="3153375" cy="25875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Google Shape;61;p11"/>
          <p:cNvSpPr/>
          <p:nvPr/>
        </p:nvSpPr>
        <p:spPr>
          <a:xfrm>
            <a:off x="2423800" y="3448933"/>
            <a:ext cx="3177700" cy="31069"/>
          </a:xfrm>
          <a:custGeom>
            <a:avLst/>
            <a:gdLst/>
            <a:ahLst/>
            <a:cxnLst/>
            <a:rect l="l" t="t" r="r" b="b"/>
            <a:pathLst>
              <a:path w="127108" h="1657" extrusionOk="0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62" name="Google Shape;62;p11"/>
          <p:cNvCxnSpPr/>
          <p:nvPr/>
        </p:nvCxnSpPr>
        <p:spPr>
          <a:xfrm rot="10800000" flipH="1">
            <a:off x="3927513" y="1508700"/>
            <a:ext cx="291900" cy="40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8" name="Title 2">
            <a:extLst>
              <a:ext uri="{FF2B5EF4-FFF2-40B4-BE49-F238E27FC236}">
                <a16:creationId xmlns:a16="http://schemas.microsoft.com/office/drawing/2014/main" id="{CDE1BF25-3757-4470-9821-38D7A0610D46}"/>
              </a:ext>
            </a:extLst>
          </p:cNvPr>
          <p:cNvSpPr txBox="1">
            <a:spLocks/>
          </p:cNvSpPr>
          <p:nvPr/>
        </p:nvSpPr>
        <p:spPr>
          <a:xfrm>
            <a:off x="513975" y="2480849"/>
            <a:ext cx="7817226" cy="54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r>
              <a:rPr lang="en-US" sz="4800" dirty="0"/>
              <a:t>Basic Feature Discovering for Machine Learning</a:t>
            </a:r>
            <a:endParaRPr lang="en-ID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6B6D1-9AD5-4473-9DDD-60BA7CBDCF53}"/>
              </a:ext>
            </a:extLst>
          </p:cNvPr>
          <p:cNvSpPr txBox="1"/>
          <p:nvPr/>
        </p:nvSpPr>
        <p:spPr>
          <a:xfrm>
            <a:off x="6931376" y="4143022"/>
            <a:ext cx="242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: Nur </a:t>
            </a:r>
            <a:r>
              <a:rPr lang="en-US" dirty="0" err="1">
                <a:solidFill>
                  <a:schemeClr val="bg1"/>
                </a:solidFill>
              </a:rPr>
              <a:t>Amilah</a:t>
            </a:r>
            <a:endParaRPr lang="en-ID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4F6F71-B809-490F-BEA3-E1D50E376914}"/>
              </a:ext>
            </a:extLst>
          </p:cNvPr>
          <p:cNvSpPr txBox="1"/>
          <p:nvPr/>
        </p:nvSpPr>
        <p:spPr>
          <a:xfrm>
            <a:off x="646172" y="1373261"/>
            <a:ext cx="3976254" cy="96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D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Pada dataset :</a:t>
            </a: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Titanic_Train.csv</a:t>
            </a: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Titanic_Test.csv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2A8AE-2E4A-4F90-AADE-95EF8120B6BF}"/>
              </a:ext>
            </a:extLst>
          </p:cNvPr>
          <p:cNvSpPr txBox="1"/>
          <p:nvPr/>
        </p:nvSpPr>
        <p:spPr>
          <a:xfrm>
            <a:off x="641394" y="2571750"/>
            <a:ext cx="79155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Penjelasan</a:t>
            </a:r>
            <a:r>
              <a:rPr 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Untuk</a:t>
            </a:r>
            <a:r>
              <a:rPr 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Dataset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0 = Not Survived</a:t>
            </a:r>
            <a:r>
              <a:rPr lang="en-ID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, 1 = Survived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Pclass</a:t>
            </a:r>
            <a:r>
              <a:rPr lang="en-ID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(Passenger Class) : </a:t>
            </a:r>
            <a:r>
              <a:rPr lang="en-ID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Kategori</a:t>
            </a:r>
            <a:r>
              <a:rPr lang="en-ID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level </a:t>
            </a:r>
            <a:r>
              <a:rPr lang="en-ID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ekonomi</a:t>
            </a:r>
            <a:r>
              <a:rPr lang="en-ID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ID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penumpang</a:t>
            </a:r>
            <a:r>
              <a:rPr lang="en-ID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. 1 = Upper Class, 2 = Middle Class, 3 = Lower 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Name, Sex, Age </a:t>
            </a:r>
            <a:r>
              <a:rPr lang="en-ID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merupakan</a:t>
            </a:r>
            <a:r>
              <a:rPr lang="en-ID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data </a:t>
            </a:r>
            <a:r>
              <a:rPr lang="en-ID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diri</a:t>
            </a:r>
            <a:r>
              <a:rPr lang="en-ID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ID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penumpang</a:t>
            </a:r>
            <a:r>
              <a:rPr lang="en-ID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SibSp</a:t>
            </a:r>
            <a:r>
              <a:rPr lang="en-ID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(Sibling / </a:t>
            </a:r>
            <a:r>
              <a:rPr lang="en-ID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Spous</a:t>
            </a:r>
            <a:r>
              <a:rPr lang="en-ID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) : </a:t>
            </a:r>
            <a:r>
              <a:rPr lang="en-ID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Jumlah</a:t>
            </a:r>
            <a:r>
              <a:rPr lang="en-ID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ID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saudara</a:t>
            </a:r>
            <a:r>
              <a:rPr lang="en-ID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ID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dari</a:t>
            </a:r>
            <a:r>
              <a:rPr lang="en-ID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ID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penumpang</a:t>
            </a:r>
            <a:r>
              <a:rPr 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Parch : </a:t>
            </a:r>
            <a:r>
              <a:rPr 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Jumlah</a:t>
            </a:r>
            <a:r>
              <a:rPr 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Orang </a:t>
            </a:r>
            <a:r>
              <a:rPr 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tua</a:t>
            </a:r>
            <a:r>
              <a:rPr 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dan Anak </a:t>
            </a:r>
            <a:r>
              <a:rPr 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penumpang</a:t>
            </a:r>
            <a:r>
              <a:rPr 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Ticket : </a:t>
            </a:r>
            <a:r>
              <a:rPr 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Jumlah</a:t>
            </a:r>
            <a:r>
              <a:rPr 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tiket</a:t>
            </a:r>
            <a:r>
              <a:rPr 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penumpang</a:t>
            </a:r>
            <a:r>
              <a:rPr 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Fare : Tarif yang </a:t>
            </a:r>
            <a:r>
              <a:rPr 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dikenakan</a:t>
            </a:r>
            <a:r>
              <a:rPr 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penumpang</a:t>
            </a:r>
            <a:r>
              <a:rPr 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Cabin : </a:t>
            </a:r>
            <a:r>
              <a:rPr 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Nomor</a:t>
            </a:r>
            <a:r>
              <a:rPr 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cabin </a:t>
            </a:r>
            <a:r>
              <a:rPr 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penumpang</a:t>
            </a:r>
            <a:r>
              <a:rPr 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Embarked : Pelabuhan </a:t>
            </a:r>
            <a:r>
              <a:rPr 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pemberangkatan</a:t>
            </a:r>
            <a:r>
              <a:rPr 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terdiri</a:t>
            </a:r>
            <a:r>
              <a:rPr 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dari</a:t>
            </a:r>
            <a:r>
              <a:rPr 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C = Cherbourg, Q = Queenstown, S = </a:t>
            </a:r>
            <a:r>
              <a:rPr 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Southhampton</a:t>
            </a:r>
            <a:r>
              <a:rPr 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  <a:endParaRPr lang="en-ID" sz="12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A11C6-46E1-4EE9-9EFC-D525033824C1}"/>
              </a:ext>
            </a:extLst>
          </p:cNvPr>
          <p:cNvSpPr txBox="1"/>
          <p:nvPr/>
        </p:nvSpPr>
        <p:spPr>
          <a:xfrm>
            <a:off x="4896776" y="1373261"/>
            <a:ext cx="4516582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D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Jumlah</a:t>
            </a:r>
            <a:r>
              <a:rPr lang="en-ID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Row &amp; Kolom 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D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Train : 891 &amp; 12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D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Test : 418 &amp; 11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D6F196-97D7-4E18-A708-FE80DC0F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ID" dirty="0"/>
          </a:p>
        </p:txBody>
      </p:sp>
      <p:sp>
        <p:nvSpPr>
          <p:cNvPr id="13" name="Google Shape;72;p12">
            <a:extLst>
              <a:ext uri="{FF2B5EF4-FFF2-40B4-BE49-F238E27FC236}">
                <a16:creationId xmlns:a16="http://schemas.microsoft.com/office/drawing/2014/main" id="{5EFFCD4E-6232-404B-B168-BE51B8BC302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46221" y="4628444"/>
            <a:ext cx="643467" cy="515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1</a:t>
            </a:r>
            <a:endParaRPr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B47AAD-19E5-445C-8AE6-39ADD17D5BF5}"/>
              </a:ext>
            </a:extLst>
          </p:cNvPr>
          <p:cNvPicPr/>
          <p:nvPr/>
        </p:nvPicPr>
        <p:blipFill rotWithShape="1">
          <a:blip r:embed="rId3"/>
          <a:srcRect l="13461" t="29261" r="38677" b="16946"/>
          <a:stretch/>
        </p:blipFill>
        <p:spPr bwMode="auto">
          <a:xfrm>
            <a:off x="779960" y="688623"/>
            <a:ext cx="5056396" cy="29351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09D4D5-3206-479A-9B89-617586B19332}"/>
              </a:ext>
            </a:extLst>
          </p:cNvPr>
          <p:cNvSpPr txBox="1"/>
          <p:nvPr/>
        </p:nvSpPr>
        <p:spPr>
          <a:xfrm>
            <a:off x="866166" y="3860800"/>
            <a:ext cx="703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Ada data yang </a:t>
            </a:r>
            <a:r>
              <a:rPr lang="en-ID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kosong</a:t>
            </a:r>
            <a:r>
              <a:rPr lang="en-ID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ID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‘Age’, &amp; ‘Cabin’.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2D9DC-B665-4869-93D3-E5ABB4F4BAAB}"/>
              </a:ext>
            </a:extLst>
          </p:cNvPr>
          <p:cNvSpPr txBox="1"/>
          <p:nvPr/>
        </p:nvSpPr>
        <p:spPr>
          <a:xfrm>
            <a:off x="3296356" y="2178756"/>
            <a:ext cx="361244" cy="1411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6B45B-863E-4213-BAB7-F552231CE6D4}"/>
              </a:ext>
            </a:extLst>
          </p:cNvPr>
          <p:cNvSpPr txBox="1"/>
          <p:nvPr/>
        </p:nvSpPr>
        <p:spPr>
          <a:xfrm>
            <a:off x="4780845" y="745068"/>
            <a:ext cx="361244" cy="1411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11" name="Google Shape;68;p12">
            <a:extLst>
              <a:ext uri="{FF2B5EF4-FFF2-40B4-BE49-F238E27FC236}">
                <a16:creationId xmlns:a16="http://schemas.microsoft.com/office/drawing/2014/main" id="{107A47B5-0468-4A27-9D74-1865CF3D5D16}"/>
              </a:ext>
            </a:extLst>
          </p:cNvPr>
          <p:cNvSpPr txBox="1">
            <a:spLocks/>
          </p:cNvSpPr>
          <p:nvPr/>
        </p:nvSpPr>
        <p:spPr>
          <a:xfrm>
            <a:off x="5937955" y="688623"/>
            <a:ext cx="2547697" cy="170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r>
              <a:rPr lang="en-ID" sz="3200" dirty="0"/>
              <a:t>Missing Value pada </a:t>
            </a:r>
            <a:r>
              <a:rPr lang="en-ID" sz="3200" dirty="0" err="1"/>
              <a:t>kolom</a:t>
            </a:r>
            <a:endParaRPr lang="en-ID" sz="3200" dirty="0"/>
          </a:p>
        </p:txBody>
      </p:sp>
      <p:sp>
        <p:nvSpPr>
          <p:cNvPr id="12" name="Google Shape;72;p12">
            <a:extLst>
              <a:ext uri="{FF2B5EF4-FFF2-40B4-BE49-F238E27FC236}">
                <a16:creationId xmlns:a16="http://schemas.microsoft.com/office/drawing/2014/main" id="{1EB9973D-8636-4703-B076-497CF945F6B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46221" y="4628444"/>
            <a:ext cx="643467" cy="515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2</a:t>
            </a:r>
            <a:endParaRPr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C9A464-7EC0-4422-BD0F-00EBAF099B41}"/>
              </a:ext>
            </a:extLst>
          </p:cNvPr>
          <p:cNvPicPr/>
          <p:nvPr/>
        </p:nvPicPr>
        <p:blipFill rotWithShape="1">
          <a:blip r:embed="rId3"/>
          <a:srcRect l="12298" t="41970" r="37015" b="16060"/>
          <a:stretch/>
        </p:blipFill>
        <p:spPr bwMode="auto">
          <a:xfrm>
            <a:off x="3058005" y="906433"/>
            <a:ext cx="5352217" cy="25000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5A7742-8ACB-4ADD-B7D7-26993A32A23D}"/>
              </a:ext>
            </a:extLst>
          </p:cNvPr>
          <p:cNvSpPr txBox="1"/>
          <p:nvPr/>
        </p:nvSpPr>
        <p:spPr>
          <a:xfrm>
            <a:off x="936978" y="3676307"/>
            <a:ext cx="762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D" sz="1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Pada data </a:t>
            </a:r>
            <a:r>
              <a:rPr lang="en-ID" sz="1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dilihat</a:t>
            </a:r>
            <a:r>
              <a:rPr lang="en-ID" sz="1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target variable </a:t>
            </a:r>
            <a:r>
              <a:rPr lang="en-ID" sz="1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Survived </a:t>
            </a:r>
            <a:r>
              <a:rPr lang="en-ID" sz="1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sangat</a:t>
            </a:r>
            <a:r>
              <a:rPr lang="en-ID" sz="1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1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korelasinya</a:t>
            </a:r>
            <a:r>
              <a:rPr lang="en-ID" sz="1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Pclass</a:t>
            </a:r>
            <a:r>
              <a:rPr lang="en-ID" sz="1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dan Fare. </a:t>
            </a:r>
            <a:r>
              <a:rPr lang="en-ID" sz="1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ID" sz="1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Age </a:t>
            </a:r>
            <a:r>
              <a:rPr lang="en-ID" sz="1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sangat</a:t>
            </a:r>
            <a:r>
              <a:rPr lang="en-ID" sz="1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berkaitan</a:t>
            </a:r>
            <a:r>
              <a:rPr lang="en-ID" sz="1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Pclass</a:t>
            </a:r>
            <a:r>
              <a:rPr lang="en-ID" sz="1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Sibling Spouse (</a:t>
            </a:r>
            <a:r>
              <a:rPr lang="en-ID" sz="1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SibSp</a:t>
            </a:r>
            <a:r>
              <a:rPr lang="en-ID" sz="1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), Parent Children (Parch).</a:t>
            </a:r>
          </a:p>
        </p:txBody>
      </p:sp>
      <p:sp>
        <p:nvSpPr>
          <p:cNvPr id="12" name="Google Shape;68;p12">
            <a:extLst>
              <a:ext uri="{FF2B5EF4-FFF2-40B4-BE49-F238E27FC236}">
                <a16:creationId xmlns:a16="http://schemas.microsoft.com/office/drawing/2014/main" id="{4D985AF6-91B3-4C26-83AC-4ACFF45CF6F6}"/>
              </a:ext>
            </a:extLst>
          </p:cNvPr>
          <p:cNvSpPr txBox="1">
            <a:spLocks/>
          </p:cNvSpPr>
          <p:nvPr/>
        </p:nvSpPr>
        <p:spPr>
          <a:xfrm>
            <a:off x="733778" y="966860"/>
            <a:ext cx="2042628" cy="2379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r>
              <a:rPr lang="en-ID" dirty="0" err="1"/>
              <a:t>Korelasi</a:t>
            </a:r>
            <a:r>
              <a:rPr lang="en-ID" dirty="0"/>
              <a:t> Fitur</a:t>
            </a:r>
          </a:p>
        </p:txBody>
      </p:sp>
      <p:sp>
        <p:nvSpPr>
          <p:cNvPr id="13" name="Google Shape;68;p12">
            <a:extLst>
              <a:ext uri="{FF2B5EF4-FFF2-40B4-BE49-F238E27FC236}">
                <a16:creationId xmlns:a16="http://schemas.microsoft.com/office/drawing/2014/main" id="{2FAD0739-CF38-4609-BE44-7E7ACBAF98FB}"/>
              </a:ext>
            </a:extLst>
          </p:cNvPr>
          <p:cNvSpPr txBox="1">
            <a:spLocks/>
          </p:cNvSpPr>
          <p:nvPr/>
        </p:nvSpPr>
        <p:spPr>
          <a:xfrm>
            <a:off x="733778" y="974166"/>
            <a:ext cx="2042628" cy="2379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r>
              <a:rPr lang="en-ID" dirty="0" err="1"/>
              <a:t>Korelasi</a:t>
            </a:r>
            <a:r>
              <a:rPr lang="en-ID" dirty="0"/>
              <a:t> Fitur</a:t>
            </a:r>
          </a:p>
        </p:txBody>
      </p:sp>
      <p:sp>
        <p:nvSpPr>
          <p:cNvPr id="14" name="Google Shape;72;p12">
            <a:extLst>
              <a:ext uri="{FF2B5EF4-FFF2-40B4-BE49-F238E27FC236}">
                <a16:creationId xmlns:a16="http://schemas.microsoft.com/office/drawing/2014/main" id="{F5F375F9-8BAD-409F-A6E1-E0FCE7564F7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46221" y="4628444"/>
            <a:ext cx="643467" cy="515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3</a:t>
            </a:r>
            <a:endParaRPr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438BD1-FFDE-479B-8158-C68810D3462E}"/>
              </a:ext>
            </a:extLst>
          </p:cNvPr>
          <p:cNvPicPr/>
          <p:nvPr/>
        </p:nvPicPr>
        <p:blipFill rotWithShape="1">
          <a:blip r:embed="rId2"/>
          <a:srcRect l="13128" t="36354" r="53635" b="19901"/>
          <a:stretch/>
        </p:blipFill>
        <p:spPr bwMode="auto">
          <a:xfrm>
            <a:off x="1467556" y="1011247"/>
            <a:ext cx="2939567" cy="22489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9FFD71-6054-4E1C-9FCD-09FF0C29E429}"/>
              </a:ext>
            </a:extLst>
          </p:cNvPr>
          <p:cNvPicPr/>
          <p:nvPr/>
        </p:nvPicPr>
        <p:blipFill rotWithShape="1">
          <a:blip r:embed="rId3"/>
          <a:srcRect l="12630" t="40788" r="53302" b="18719"/>
          <a:stretch/>
        </p:blipFill>
        <p:spPr bwMode="auto">
          <a:xfrm>
            <a:off x="4896776" y="1011248"/>
            <a:ext cx="3104443" cy="22489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CA3CC-036E-4209-AB4A-B19683174AF3}"/>
              </a:ext>
            </a:extLst>
          </p:cNvPr>
          <p:cNvSpPr txBox="1"/>
          <p:nvPr/>
        </p:nvSpPr>
        <p:spPr>
          <a:xfrm>
            <a:off x="1057050" y="3641729"/>
            <a:ext cx="729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ID" dirty="0">
                <a:latin typeface="Comic Sans MS" panose="030F0702030302020204" pitchFamily="66" charset="0"/>
              </a:rPr>
              <a:t>Dari </a:t>
            </a:r>
            <a:r>
              <a:rPr lang="en-ID" dirty="0" err="1">
                <a:latin typeface="Comic Sans MS" panose="030F0702030302020204" pitchFamily="66" charset="0"/>
              </a:rPr>
              <a:t>hasil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tersebut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ada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beberapa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kolom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masih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terdapat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nilai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kosong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seperti</a:t>
            </a:r>
            <a:r>
              <a:rPr lang="en-ID" dirty="0">
                <a:latin typeface="Comic Sans MS" panose="030F0702030302020204" pitchFamily="66" charset="0"/>
              </a:rPr>
              <a:t> ‘Age, ‘Cabin’, ‘Embarked’ pada </a:t>
            </a:r>
            <a:r>
              <a:rPr lang="en-ID" dirty="0" err="1">
                <a:latin typeface="Comic Sans MS" panose="030F0702030302020204" pitchFamily="66" charset="0"/>
              </a:rPr>
              <a:t>dataframe</a:t>
            </a:r>
            <a:r>
              <a:rPr lang="en-ID" dirty="0">
                <a:latin typeface="Comic Sans MS" panose="030F0702030302020204" pitchFamily="66" charset="0"/>
              </a:rPr>
              <a:t> training set.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35CEB-2556-4A79-8932-90633EFC009C}"/>
              </a:ext>
            </a:extLst>
          </p:cNvPr>
          <p:cNvSpPr txBox="1"/>
          <p:nvPr/>
        </p:nvSpPr>
        <p:spPr>
          <a:xfrm>
            <a:off x="1591733" y="1998133"/>
            <a:ext cx="2246489" cy="153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D" sz="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0A77D7-3996-48E5-B7CC-3A91FE10762B}"/>
              </a:ext>
            </a:extLst>
          </p:cNvPr>
          <p:cNvSpPr txBox="1"/>
          <p:nvPr/>
        </p:nvSpPr>
        <p:spPr>
          <a:xfrm>
            <a:off x="1608665" y="2793999"/>
            <a:ext cx="2342446" cy="153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D" sz="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66A36-0A3D-4E32-8DBD-E0E5E5C23CE5}"/>
              </a:ext>
            </a:extLst>
          </p:cNvPr>
          <p:cNvSpPr txBox="1"/>
          <p:nvPr/>
        </p:nvSpPr>
        <p:spPr>
          <a:xfrm>
            <a:off x="1614308" y="2946399"/>
            <a:ext cx="2342446" cy="153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D" sz="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2F01B-9C2B-4769-AEBE-6C82EC6E67E8}"/>
              </a:ext>
            </a:extLst>
          </p:cNvPr>
          <p:cNvSpPr txBox="1"/>
          <p:nvPr/>
        </p:nvSpPr>
        <p:spPr>
          <a:xfrm>
            <a:off x="5091288" y="2750922"/>
            <a:ext cx="2342446" cy="153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D" sz="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FB2945-05D9-4C5B-82E1-5FCF33585764}"/>
              </a:ext>
            </a:extLst>
          </p:cNvPr>
          <p:cNvSpPr txBox="1"/>
          <p:nvPr/>
        </p:nvSpPr>
        <p:spPr>
          <a:xfrm>
            <a:off x="5091292" y="2573862"/>
            <a:ext cx="2342446" cy="153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D" sz="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8ECED-D693-48B4-BA4B-CF46639A6FBB}"/>
              </a:ext>
            </a:extLst>
          </p:cNvPr>
          <p:cNvSpPr txBox="1"/>
          <p:nvPr/>
        </p:nvSpPr>
        <p:spPr>
          <a:xfrm>
            <a:off x="5085646" y="1913461"/>
            <a:ext cx="2342446" cy="153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D" sz="400" dirty="0"/>
          </a:p>
        </p:txBody>
      </p:sp>
      <p:sp>
        <p:nvSpPr>
          <p:cNvPr id="15" name="Google Shape;72;p12">
            <a:extLst>
              <a:ext uri="{FF2B5EF4-FFF2-40B4-BE49-F238E27FC236}">
                <a16:creationId xmlns:a16="http://schemas.microsoft.com/office/drawing/2014/main" id="{94E788F6-441B-4070-8407-C06F16F2E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46221" y="4628444"/>
            <a:ext cx="643467" cy="515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4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30276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304E96-9043-4589-83D6-5D81B1954034}"/>
              </a:ext>
            </a:extLst>
          </p:cNvPr>
          <p:cNvPicPr/>
          <p:nvPr/>
        </p:nvPicPr>
        <p:blipFill rotWithShape="1">
          <a:blip r:embed="rId2"/>
          <a:srcRect l="11133" t="53793" r="57790" b="23153"/>
          <a:stretch/>
        </p:blipFill>
        <p:spPr bwMode="auto">
          <a:xfrm>
            <a:off x="1189239" y="672661"/>
            <a:ext cx="6317673" cy="24474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B355F9-90FA-4736-A86D-9DBFEECA8B7B}"/>
              </a:ext>
            </a:extLst>
          </p:cNvPr>
          <p:cNvSpPr txBox="1"/>
          <p:nvPr/>
        </p:nvSpPr>
        <p:spPr>
          <a:xfrm>
            <a:off x="720436" y="3661807"/>
            <a:ext cx="770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 err="1">
                <a:latin typeface="Comic Sans MS" panose="030F0702030302020204" pitchFamily="66" charset="0"/>
              </a:rPr>
              <a:t>Untuk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mengisi</a:t>
            </a:r>
            <a:r>
              <a:rPr lang="en-US" dirty="0">
                <a:latin typeface="Comic Sans MS" panose="030F0702030302020204" pitchFamily="66" charset="0"/>
              </a:rPr>
              <a:t> Data Age yang </a:t>
            </a:r>
            <a:r>
              <a:rPr lang="en-US" dirty="0" err="1">
                <a:latin typeface="Comic Sans MS" panose="030F0702030302020204" pitchFamily="66" charset="0"/>
              </a:rPr>
              <a:t>kosong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bahwa</a:t>
            </a:r>
            <a:r>
              <a:rPr lang="en-US" dirty="0">
                <a:latin typeface="Comic Sans MS" panose="030F0702030302020204" pitchFamily="66" charset="0"/>
              </a:rPr>
              <a:t> Age </a:t>
            </a:r>
            <a:r>
              <a:rPr lang="en-US" dirty="0" err="1">
                <a:latin typeface="Comic Sans MS" panose="030F0702030302020204" pitchFamily="66" charset="0"/>
              </a:rPr>
              <a:t>berkaitan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dengan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Pclass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r>
              <a:rPr lang="en-US" dirty="0" err="1">
                <a:latin typeface="Comic Sans MS" panose="030F0702030302020204" pitchFamily="66" charset="0"/>
              </a:rPr>
              <a:t>Maka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dapat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diisi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dengan</a:t>
            </a:r>
            <a:r>
              <a:rPr lang="en-US" dirty="0">
                <a:latin typeface="Comic Sans MS" panose="030F0702030302020204" pitchFamily="66" charset="0"/>
              </a:rPr>
              <a:t> Median </a:t>
            </a:r>
            <a:r>
              <a:rPr lang="en-US" dirty="0" err="1">
                <a:latin typeface="Comic Sans MS" panose="030F0702030302020204" pitchFamily="66" charset="0"/>
              </a:rPr>
              <a:t>dari</a:t>
            </a:r>
            <a:r>
              <a:rPr lang="en-US" dirty="0">
                <a:latin typeface="Comic Sans MS" panose="030F0702030302020204" pitchFamily="66" charset="0"/>
              </a:rPr>
              <a:t> Age di </a:t>
            </a:r>
            <a:r>
              <a:rPr lang="en-US" dirty="0" err="1">
                <a:latin typeface="Comic Sans MS" panose="030F0702030302020204" pitchFamily="66" charset="0"/>
              </a:rPr>
              <a:t>dalam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Pclass</a:t>
            </a:r>
            <a:r>
              <a:rPr lang="en-US" dirty="0">
                <a:latin typeface="Comic Sans MS" panose="030F0702030302020204" pitchFamily="66" charset="0"/>
              </a:rPr>
              <a:t> &amp; Sex.</a:t>
            </a:r>
            <a:endParaRPr lang="en-ID" dirty="0">
              <a:latin typeface="Comic Sans MS" panose="030F0702030302020204" pitchFamily="66" charset="0"/>
            </a:endParaRPr>
          </a:p>
        </p:txBody>
      </p:sp>
      <p:sp>
        <p:nvSpPr>
          <p:cNvPr id="7" name="Google Shape;72;p12">
            <a:extLst>
              <a:ext uri="{FF2B5EF4-FFF2-40B4-BE49-F238E27FC236}">
                <a16:creationId xmlns:a16="http://schemas.microsoft.com/office/drawing/2014/main" id="{1D701AD6-210D-4B83-A09B-CC213514ED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46221" y="4628444"/>
            <a:ext cx="643467" cy="515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5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407548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D924AB-A3B3-4300-AFCD-B04C06B33C04}"/>
              </a:ext>
            </a:extLst>
          </p:cNvPr>
          <p:cNvPicPr/>
          <p:nvPr/>
        </p:nvPicPr>
        <p:blipFill rotWithShape="1">
          <a:blip r:embed="rId2"/>
          <a:srcRect l="15955" t="33399" r="10092" b="10739"/>
          <a:stretch/>
        </p:blipFill>
        <p:spPr bwMode="auto">
          <a:xfrm>
            <a:off x="955963" y="895805"/>
            <a:ext cx="3616037" cy="16759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26FA1-2F44-4FA5-A951-E0A4CB479DF6}"/>
              </a:ext>
            </a:extLst>
          </p:cNvPr>
          <p:cNvPicPr/>
          <p:nvPr/>
        </p:nvPicPr>
        <p:blipFill rotWithShape="1">
          <a:blip r:embed="rId3"/>
          <a:srcRect l="15622" t="33103" r="33026" b="11626"/>
          <a:stretch/>
        </p:blipFill>
        <p:spPr bwMode="auto">
          <a:xfrm>
            <a:off x="1236495" y="2779691"/>
            <a:ext cx="3111581" cy="16759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85B750-7C55-4951-9B4E-2B3ECDBA5C72}"/>
              </a:ext>
            </a:extLst>
          </p:cNvPr>
          <p:cNvSpPr txBox="1"/>
          <p:nvPr/>
        </p:nvSpPr>
        <p:spPr>
          <a:xfrm>
            <a:off x="4622426" y="2560643"/>
            <a:ext cx="3979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omic Sans MS" panose="030F0702030302020204" pitchFamily="66" charset="0"/>
              </a:rPr>
              <a:t>Pemberangkatan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</a:rPr>
              <a:t>dari</a:t>
            </a:r>
            <a:r>
              <a:rPr lang="en-US" sz="1200" dirty="0">
                <a:latin typeface="Comic Sans MS" panose="030F0702030302020204" pitchFamily="66" charset="0"/>
              </a:rPr>
              <a:t> Cherbourg </a:t>
            </a:r>
            <a:r>
              <a:rPr lang="en-US" sz="1200" dirty="0" err="1">
                <a:latin typeface="Comic Sans MS" panose="030F0702030302020204" pitchFamily="66" charset="0"/>
              </a:rPr>
              <a:t>lebih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</a:rPr>
              <a:t>banyak</a:t>
            </a:r>
            <a:r>
              <a:rPr lang="en-US" sz="1200" dirty="0">
                <a:latin typeface="Comic Sans MS" panose="030F0702030302020204" pitchFamily="66" charset="0"/>
              </a:rPr>
              <a:t> yang </a:t>
            </a:r>
            <a:r>
              <a:rPr lang="en-US" sz="1200" dirty="0" err="1">
                <a:latin typeface="Comic Sans MS" panose="030F0702030302020204" pitchFamily="66" charset="0"/>
              </a:rPr>
              <a:t>selamat</a:t>
            </a:r>
            <a:r>
              <a:rPr lang="en-US" sz="1200" dirty="0">
                <a:latin typeface="Comic Sans MS" panose="030F0702030302020204" pitchFamily="66" charset="0"/>
              </a:rPr>
              <a:t>, </a:t>
            </a:r>
            <a:r>
              <a:rPr lang="en-US" sz="1200" dirty="0" err="1">
                <a:latin typeface="Comic Sans MS" panose="030F0702030302020204" pitchFamily="66" charset="0"/>
              </a:rPr>
              <a:t>sedangkan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</a:rPr>
              <a:t>pemberangkatan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</a:rPr>
              <a:t>dari</a:t>
            </a:r>
            <a:r>
              <a:rPr lang="en-US" sz="1200" dirty="0">
                <a:latin typeface="Comic Sans MS" panose="030F0702030302020204" pitchFamily="66" charset="0"/>
              </a:rPr>
              <a:t> Southampton </a:t>
            </a:r>
            <a:r>
              <a:rPr lang="en-US" sz="1200" dirty="0" err="1">
                <a:latin typeface="Comic Sans MS" panose="030F0702030302020204" pitchFamily="66" charset="0"/>
              </a:rPr>
              <a:t>hanya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</a:rPr>
              <a:t>setengah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</a:rPr>
              <a:t>nya</a:t>
            </a:r>
            <a:r>
              <a:rPr lang="en-US" sz="1200" dirty="0">
                <a:latin typeface="Comic Sans MS" panose="030F0702030302020204" pitchFamily="66" charset="0"/>
              </a:rPr>
              <a:t> yang </a:t>
            </a:r>
            <a:r>
              <a:rPr lang="en-US" sz="1200" dirty="0" err="1">
                <a:latin typeface="Comic Sans MS" panose="030F0702030302020204" pitchFamily="66" charset="0"/>
              </a:rPr>
              <a:t>selamat</a:t>
            </a:r>
            <a:r>
              <a:rPr lang="en-US" sz="1200" dirty="0">
                <a:latin typeface="Comic Sans MS" panose="030F0702030302020204" pitchFamily="66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omic Sans MS" panose="030F0702030302020204" pitchFamily="66" charset="0"/>
              </a:rPr>
              <a:t>Orang yang </a:t>
            </a:r>
            <a:r>
              <a:rPr lang="en-US" sz="1200" dirty="0" err="1">
                <a:latin typeface="Comic Sans MS" panose="030F0702030302020204" pitchFamily="66" charset="0"/>
              </a:rPr>
              <a:t>hanya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</a:rPr>
              <a:t>membawa</a:t>
            </a:r>
            <a:r>
              <a:rPr lang="en-US" sz="1200" dirty="0">
                <a:latin typeface="Comic Sans MS" panose="030F0702030302020204" pitchFamily="66" charset="0"/>
              </a:rPr>
              <a:t> 1 Parch </a:t>
            </a:r>
            <a:r>
              <a:rPr lang="en-US" sz="1200" dirty="0" err="1">
                <a:latin typeface="Comic Sans MS" panose="030F0702030302020204" pitchFamily="66" charset="0"/>
              </a:rPr>
              <a:t>lebih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</a:rPr>
              <a:t>banyak</a:t>
            </a:r>
            <a:r>
              <a:rPr lang="en-US" sz="1200" dirty="0">
                <a:latin typeface="Comic Sans MS" panose="030F0702030302020204" pitchFamily="66" charset="0"/>
              </a:rPr>
              <a:t> yang </a:t>
            </a:r>
            <a:r>
              <a:rPr lang="en-US" sz="1200" dirty="0" err="1">
                <a:latin typeface="Comic Sans MS" panose="030F0702030302020204" pitchFamily="66" charset="0"/>
              </a:rPr>
              <a:t>selamat</a:t>
            </a:r>
            <a:r>
              <a:rPr lang="en-US" sz="1200" dirty="0">
                <a:latin typeface="Comic Sans MS" panose="030F0702030302020204" pitchFamily="66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omic Sans MS" panose="030F0702030302020204" pitchFamily="66" charset="0"/>
              </a:rPr>
              <a:t>Pclass</a:t>
            </a:r>
            <a:r>
              <a:rPr lang="en-US" sz="1200" dirty="0">
                <a:latin typeface="Comic Sans MS" panose="030F0702030302020204" pitchFamily="66" charset="0"/>
              </a:rPr>
              <a:t> 1 </a:t>
            </a:r>
            <a:r>
              <a:rPr lang="en-US" sz="1200" dirty="0" err="1">
                <a:latin typeface="Comic Sans MS" panose="030F0702030302020204" pitchFamily="66" charset="0"/>
              </a:rPr>
              <a:t>kemungkinan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</a:rPr>
              <a:t>selamat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</a:rPr>
              <a:t>tinggi</a:t>
            </a:r>
            <a:r>
              <a:rPr lang="en-US" sz="1200" dirty="0">
                <a:latin typeface="Comic Sans MS" panose="030F0702030302020204" pitchFamily="66" charset="0"/>
              </a:rPr>
              <a:t>, dan </a:t>
            </a:r>
            <a:r>
              <a:rPr lang="en-US" sz="1200" dirty="0" err="1">
                <a:latin typeface="Comic Sans MS" panose="030F0702030302020204" pitchFamily="66" charset="0"/>
              </a:rPr>
              <a:t>Pclass</a:t>
            </a:r>
            <a:r>
              <a:rPr lang="en-US" sz="1200" dirty="0">
                <a:latin typeface="Comic Sans MS" panose="030F0702030302020204" pitchFamily="66" charset="0"/>
              </a:rPr>
              <a:t> 3 </a:t>
            </a:r>
            <a:r>
              <a:rPr lang="en-US" sz="1200" dirty="0" err="1">
                <a:latin typeface="Comic Sans MS" panose="030F0702030302020204" pitchFamily="66" charset="0"/>
              </a:rPr>
              <a:t>sedikit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</a:rPr>
              <a:t>kemungkinan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</a:rPr>
              <a:t>selamat</a:t>
            </a:r>
            <a:r>
              <a:rPr lang="en-US" sz="1200" dirty="0">
                <a:latin typeface="Comic Sans MS" panose="030F0702030302020204" pitchFamily="66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omic Sans MS" panose="030F0702030302020204" pitchFamily="66" charset="0"/>
              </a:rPr>
              <a:t>Orang yang </a:t>
            </a:r>
            <a:r>
              <a:rPr lang="en-US" sz="1200" dirty="0" err="1">
                <a:latin typeface="Comic Sans MS" panose="030F0702030302020204" pitchFamily="66" charset="0"/>
              </a:rPr>
              <a:t>membawa</a:t>
            </a:r>
            <a:r>
              <a:rPr lang="en-US" sz="1200" dirty="0">
                <a:latin typeface="Comic Sans MS" panose="030F0702030302020204" pitchFamily="66" charset="0"/>
              </a:rPr>
              <a:t> 1 </a:t>
            </a:r>
            <a:r>
              <a:rPr lang="en-US" sz="1200" dirty="0" err="1">
                <a:latin typeface="Comic Sans MS" panose="030F0702030302020204" pitchFamily="66" charset="0"/>
              </a:rPr>
              <a:t>SibSp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</a:rPr>
              <a:t>kemungkinan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</a:rPr>
              <a:t>besar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</a:rPr>
              <a:t>selamat</a:t>
            </a:r>
            <a:r>
              <a:rPr lang="en-US" sz="1200" dirty="0">
                <a:latin typeface="Comic Sans MS" panose="030F0702030302020204" pitchFamily="66" charset="0"/>
              </a:rPr>
              <a:t>. </a:t>
            </a:r>
            <a:r>
              <a:rPr lang="en-US" sz="1200" dirty="0" err="1">
                <a:latin typeface="Comic Sans MS" panose="030F0702030302020204" pitchFamily="66" charset="0"/>
              </a:rPr>
              <a:t>Sedangkan</a:t>
            </a:r>
            <a:r>
              <a:rPr lang="en-US" sz="1200" dirty="0">
                <a:latin typeface="Comic Sans MS" panose="030F0702030302020204" pitchFamily="66" charset="0"/>
              </a:rPr>
              <a:t> orang yang </a:t>
            </a:r>
            <a:r>
              <a:rPr lang="en-US" sz="1200" dirty="0" err="1">
                <a:latin typeface="Comic Sans MS" panose="030F0702030302020204" pitchFamily="66" charset="0"/>
              </a:rPr>
              <a:t>membawa</a:t>
            </a:r>
            <a:r>
              <a:rPr lang="en-US" sz="1200" dirty="0">
                <a:latin typeface="Comic Sans MS" panose="030F0702030302020204" pitchFamily="66" charset="0"/>
              </a:rPr>
              <a:t> 2 </a:t>
            </a:r>
            <a:r>
              <a:rPr lang="en-US" sz="1200" dirty="0" err="1">
                <a:latin typeface="Comic Sans MS" panose="030F0702030302020204" pitchFamily="66" charset="0"/>
              </a:rPr>
              <a:t>SibSp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</a:rPr>
              <a:t>kemungkinan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</a:rPr>
              <a:t>selamatnya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</a:rPr>
              <a:t>kecil</a:t>
            </a:r>
            <a:r>
              <a:rPr lang="en-US" sz="1200" dirty="0">
                <a:latin typeface="Comic Sans MS" panose="030F0702030302020204" pitchFamily="66" charset="0"/>
              </a:rPr>
              <a:t>.</a:t>
            </a:r>
            <a:endParaRPr lang="en-ID" sz="1200" dirty="0">
              <a:latin typeface="Comic Sans MS" panose="030F0702030302020204" pitchFamily="66" charset="0"/>
            </a:endParaRPr>
          </a:p>
        </p:txBody>
      </p:sp>
      <p:sp>
        <p:nvSpPr>
          <p:cNvPr id="8" name="Google Shape;68;p12">
            <a:extLst>
              <a:ext uri="{FF2B5EF4-FFF2-40B4-BE49-F238E27FC236}">
                <a16:creationId xmlns:a16="http://schemas.microsoft.com/office/drawing/2014/main" id="{E72D7EA6-7BD9-4568-AF1C-EBC2587BDAEA}"/>
              </a:ext>
            </a:extLst>
          </p:cNvPr>
          <p:cNvSpPr txBox="1">
            <a:spLocks/>
          </p:cNvSpPr>
          <p:nvPr/>
        </p:nvSpPr>
        <p:spPr>
          <a:xfrm>
            <a:off x="5313742" y="613583"/>
            <a:ext cx="2597073" cy="167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r>
              <a:rPr lang="en-ID" dirty="0"/>
              <a:t>Exploring Data</a:t>
            </a:r>
          </a:p>
        </p:txBody>
      </p:sp>
      <p:sp>
        <p:nvSpPr>
          <p:cNvPr id="9" name="Google Shape;72;p12">
            <a:extLst>
              <a:ext uri="{FF2B5EF4-FFF2-40B4-BE49-F238E27FC236}">
                <a16:creationId xmlns:a16="http://schemas.microsoft.com/office/drawing/2014/main" id="{26EA42DB-6526-4799-AEF7-71AD966BBD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46221" y="4628444"/>
            <a:ext cx="643467" cy="515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6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407213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687211" y="2692195"/>
            <a:ext cx="7769578" cy="11852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800" b="1" dirty="0">
                <a:solidFill>
                  <a:schemeClr val="accent6"/>
                </a:solidFill>
              </a:rPr>
              <a:t>Thanks </a:t>
            </a:r>
            <a:endParaRPr sz="8800" b="1" dirty="0">
              <a:solidFill>
                <a:schemeClr val="accent6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3991875" y="966275"/>
            <a:ext cx="1306200" cy="1276800"/>
          </a:xfrm>
          <a:prstGeom prst="wedgeEllipseCallout">
            <a:avLst>
              <a:gd name="adj1" fmla="val 463"/>
              <a:gd name="adj2" fmla="val 63799"/>
            </a:avLst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4309457" y="1266047"/>
            <a:ext cx="670996" cy="677346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505670"/>
      </a:dk1>
      <a:lt1>
        <a:srgbClr val="FFFFFF"/>
      </a:lt1>
      <a:dk2>
        <a:srgbClr val="979CB8"/>
      </a:dk2>
      <a:lt2>
        <a:srgbClr val="EFF0F4"/>
      </a:lt2>
      <a:accent1>
        <a:srgbClr val="F9AC08"/>
      </a:accent1>
      <a:accent2>
        <a:srgbClr val="C48706"/>
      </a:accent2>
      <a:accent3>
        <a:srgbClr val="01ABCF"/>
      </a:accent3>
      <a:accent4>
        <a:srgbClr val="00839F"/>
      </a:accent4>
      <a:accent5>
        <a:srgbClr val="AACF20"/>
      </a:accent5>
      <a:accent6>
        <a:srgbClr val="EA3A68"/>
      </a:accent6>
      <a:hlink>
        <a:srgbClr val="50567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323</Words>
  <Application>Microsoft Office PowerPoint</Application>
  <PresentationFormat>On-screen Show (16:9)</PresentationFormat>
  <Paragraphs>38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Shadows Into Light</vt:lpstr>
      <vt:lpstr>Arial</vt:lpstr>
      <vt:lpstr>Varela Round</vt:lpstr>
      <vt:lpstr>Comic Sans MS</vt:lpstr>
      <vt:lpstr>Symbol</vt:lpstr>
      <vt:lpstr>Wingdings</vt:lpstr>
      <vt:lpstr>Trinculo template</vt:lpstr>
      <vt:lpstr>PowerPoint Presentation</vt:lpstr>
      <vt:lpstr>Pendahuluan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nuram</dc:creator>
  <cp:lastModifiedBy>nuram</cp:lastModifiedBy>
  <cp:revision>4</cp:revision>
  <dcterms:modified xsi:type="dcterms:W3CDTF">2020-09-25T04:40:35Z</dcterms:modified>
</cp:coreProperties>
</file>