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79" r:id="rId9"/>
  </p:sldIdLst>
  <p:sldSz cx="9144000" cy="5143500" type="screen16x9"/>
  <p:notesSz cx="6858000" cy="9144000"/>
  <p:embeddedFontLst>
    <p:embeddedFont>
      <p:font typeface="Sniglet" panose="020B0604020202020204" charset="0"/>
      <p:regular r:id="rId11"/>
    </p:embeddedFont>
    <p:embeddedFont>
      <p:font typeface="Walter Turncoat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E4CF8-432B-4F64-9100-73E9A50219CC}">
  <a:tblStyle styleId="{490E4CF8-432B-4F64-9100-73E9A5021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6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4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5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38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8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711404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Menentukan</a:t>
            </a:r>
            <a:r>
              <a:rPr lang="en-ID" sz="2800" dirty="0"/>
              <a:t> Model Machine Learning</a:t>
            </a:r>
            <a:br>
              <a:rPr lang="en-ID" sz="2800" dirty="0"/>
            </a:br>
            <a:r>
              <a:rPr lang="en-ID" sz="2800" dirty="0"/>
              <a:t>pada Dataset</a:t>
            </a:r>
            <a:br>
              <a:rPr lang="en-ID" sz="2800" dirty="0"/>
            </a:br>
            <a:r>
              <a:rPr lang="en-ID" sz="2800" dirty="0">
                <a:latin typeface="Sniglet"/>
                <a:sym typeface="Sniglet"/>
              </a:rPr>
              <a:t>E</a:t>
            </a:r>
            <a:r>
              <a:rPr lang="en-ID" sz="2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commerce_banner_promo.csv</a:t>
            </a:r>
            <a:endParaRPr sz="2800"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14290" y="2947662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888021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3119343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824865" y="150829"/>
            <a:ext cx="3494267" cy="78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Eksplorasi</a:t>
            </a:r>
            <a:r>
              <a:rPr lang="en-ID" sz="2800" dirty="0"/>
              <a:t> data</a:t>
            </a:r>
            <a:endParaRPr sz="2800" dirty="0"/>
          </a:p>
        </p:txBody>
      </p:sp>
      <p:sp>
        <p:nvSpPr>
          <p:cNvPr id="14" name="Google Shape;65;p12">
            <a:extLst>
              <a:ext uri="{FF2B5EF4-FFF2-40B4-BE49-F238E27FC236}">
                <a16:creationId xmlns:a16="http://schemas.microsoft.com/office/drawing/2014/main" id="{521849C8-F1A1-4145-9120-2006DBB689AB}"/>
              </a:ext>
            </a:extLst>
          </p:cNvPr>
          <p:cNvSpPr txBox="1"/>
          <p:nvPr/>
        </p:nvSpPr>
        <p:spPr>
          <a:xfrm>
            <a:off x="172641" y="762454"/>
            <a:ext cx="8482627" cy="113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Eksplorasi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data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terlebih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dahulu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untuk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melihat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informasi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dari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dataset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dalam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dataset ecommerce_banner_promo.csv.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Eksplorasi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untuk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melihat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berapa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banyak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kolom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5 data </a:t>
            </a:r>
            <a:r>
              <a:rPr lang="en-ID" sz="1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teratas</a:t>
            </a:r>
            <a:r>
              <a:rPr lang="en-ID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info data, dan descriptive statistic pada data.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0EA470-BB13-4DEF-9363-478DA502E795}"/>
              </a:ext>
            </a:extLst>
          </p:cNvPr>
          <p:cNvPicPr/>
          <p:nvPr/>
        </p:nvPicPr>
        <p:blipFill rotWithShape="1">
          <a:blip r:embed="rId3"/>
          <a:srcRect l="14126" t="32217" r="32528" b="17241"/>
          <a:stretch/>
        </p:blipFill>
        <p:spPr bwMode="auto">
          <a:xfrm>
            <a:off x="183731" y="2397240"/>
            <a:ext cx="3981869" cy="2339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Google Shape;65;p12">
            <a:extLst>
              <a:ext uri="{FF2B5EF4-FFF2-40B4-BE49-F238E27FC236}">
                <a16:creationId xmlns:a16="http://schemas.microsoft.com/office/drawing/2014/main" id="{34182E3F-E1DA-43FE-B3F4-64ABAF382E9B}"/>
              </a:ext>
            </a:extLst>
          </p:cNvPr>
          <p:cNvSpPr txBox="1"/>
          <p:nvPr/>
        </p:nvSpPr>
        <p:spPr>
          <a:xfrm>
            <a:off x="0" y="1838753"/>
            <a:ext cx="4413955" cy="54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bawah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tertera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5 data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teratas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pada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9CA1B3-602D-413D-A1E5-F1ED4E53B309}"/>
              </a:ext>
            </a:extLst>
          </p:cNvPr>
          <p:cNvPicPr/>
          <p:nvPr/>
        </p:nvPicPr>
        <p:blipFill rotWithShape="1">
          <a:blip r:embed="rId4"/>
          <a:srcRect l="13295" t="35173" r="46654" b="26699"/>
          <a:stretch/>
        </p:blipFill>
        <p:spPr bwMode="auto">
          <a:xfrm>
            <a:off x="4978402" y="2571750"/>
            <a:ext cx="3687763" cy="1993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Google Shape;65;p12">
            <a:extLst>
              <a:ext uri="{FF2B5EF4-FFF2-40B4-BE49-F238E27FC236}">
                <a16:creationId xmlns:a16="http://schemas.microsoft.com/office/drawing/2014/main" id="{F541087F-A335-42D3-99A3-4EA300E291AC}"/>
              </a:ext>
            </a:extLst>
          </p:cNvPr>
          <p:cNvSpPr txBox="1"/>
          <p:nvPr/>
        </p:nvSpPr>
        <p:spPr>
          <a:xfrm>
            <a:off x="4846350" y="2063173"/>
            <a:ext cx="4413955" cy="54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bawah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tertera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informasi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pada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888C80-30A4-45D0-895F-7E9994D961E4}"/>
              </a:ext>
            </a:extLst>
          </p:cNvPr>
          <p:cNvPicPr/>
          <p:nvPr/>
        </p:nvPicPr>
        <p:blipFill rotWithShape="1">
          <a:blip r:embed="rId3"/>
          <a:srcRect l="14459" t="33399" r="43496" b="16354"/>
          <a:stretch/>
        </p:blipFill>
        <p:spPr bwMode="auto">
          <a:xfrm>
            <a:off x="306725" y="1743712"/>
            <a:ext cx="3510637" cy="2177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Google Shape;65;p12">
            <a:extLst>
              <a:ext uri="{FF2B5EF4-FFF2-40B4-BE49-F238E27FC236}">
                <a16:creationId xmlns:a16="http://schemas.microsoft.com/office/drawing/2014/main" id="{3EC3D303-09E6-4F87-9E95-653327363FC6}"/>
              </a:ext>
            </a:extLst>
          </p:cNvPr>
          <p:cNvSpPr txBox="1"/>
          <p:nvPr/>
        </p:nvSpPr>
        <p:spPr>
          <a:xfrm>
            <a:off x="81876" y="824719"/>
            <a:ext cx="4377236" cy="7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bawah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tertera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deskripsi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statistic dan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ukuran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pada dataset. Di mana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deskripsi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statistic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menilai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karakteristik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data </a:t>
            </a:r>
            <a:r>
              <a:rPr lang="en-ID" sz="12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tersebut</a:t>
            </a:r>
            <a:r>
              <a:rPr lang="en-ID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76BDA9-FD67-4E2D-9B32-8C24AF4DA8B5}"/>
              </a:ext>
            </a:extLst>
          </p:cNvPr>
          <p:cNvPicPr/>
          <p:nvPr/>
        </p:nvPicPr>
        <p:blipFill rotWithShape="1">
          <a:blip r:embed="rId4"/>
          <a:srcRect l="14457" t="37241" r="25217" b="10739"/>
          <a:stretch/>
        </p:blipFill>
        <p:spPr bwMode="auto">
          <a:xfrm>
            <a:off x="4764474" y="2473630"/>
            <a:ext cx="4297650" cy="2359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Google Shape;65;p12">
            <a:extLst>
              <a:ext uri="{FF2B5EF4-FFF2-40B4-BE49-F238E27FC236}">
                <a16:creationId xmlns:a16="http://schemas.microsoft.com/office/drawing/2014/main" id="{F149521C-9CE2-4413-AAE0-1352B020A5AC}"/>
              </a:ext>
            </a:extLst>
          </p:cNvPr>
          <p:cNvSpPr txBox="1"/>
          <p:nvPr/>
        </p:nvSpPr>
        <p:spPr>
          <a:xfrm>
            <a:off x="4459112" y="1641900"/>
            <a:ext cx="4603012" cy="76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Di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bawah</a:t>
            </a: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 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  dan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 pada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“Clicked on Ad”.</a:t>
            </a:r>
            <a:endParaRPr lang="en-ID" sz="12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8" name="Google Shape;61;p12">
            <a:extLst>
              <a:ext uri="{FF2B5EF4-FFF2-40B4-BE49-F238E27FC236}">
                <a16:creationId xmlns:a16="http://schemas.microsoft.com/office/drawing/2014/main" id="{BF096EC8-4F80-40F0-86EE-930BBC310E51}"/>
              </a:ext>
            </a:extLst>
          </p:cNvPr>
          <p:cNvSpPr txBox="1">
            <a:spLocks/>
          </p:cNvSpPr>
          <p:nvPr/>
        </p:nvSpPr>
        <p:spPr>
          <a:xfrm>
            <a:off x="2824866" y="141538"/>
            <a:ext cx="3494267" cy="7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ID" sz="2800" dirty="0" err="1"/>
              <a:t>Eksplorasi</a:t>
            </a:r>
            <a:r>
              <a:rPr lang="en-ID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782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1;p12">
            <a:extLst>
              <a:ext uri="{FF2B5EF4-FFF2-40B4-BE49-F238E27FC236}">
                <a16:creationId xmlns:a16="http://schemas.microsoft.com/office/drawing/2014/main" id="{BF096EC8-4F80-40F0-86EE-930BBC310E51}"/>
              </a:ext>
            </a:extLst>
          </p:cNvPr>
          <p:cNvSpPr txBox="1">
            <a:spLocks/>
          </p:cNvSpPr>
          <p:nvPr/>
        </p:nvSpPr>
        <p:spPr>
          <a:xfrm>
            <a:off x="2824866" y="40596"/>
            <a:ext cx="3494267" cy="7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ID" sz="2800" dirty="0" err="1"/>
              <a:t>visualisasi</a:t>
            </a:r>
            <a:r>
              <a:rPr lang="en-ID" sz="2800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41452-F2AD-4C04-A1FD-0CEB46656AE2}"/>
              </a:ext>
            </a:extLst>
          </p:cNvPr>
          <p:cNvPicPr/>
          <p:nvPr/>
        </p:nvPicPr>
        <p:blipFill rotWithShape="1">
          <a:blip r:embed="rId3"/>
          <a:srcRect l="13960" t="41970" r="31531" b="7193"/>
          <a:stretch/>
        </p:blipFill>
        <p:spPr bwMode="auto">
          <a:xfrm>
            <a:off x="248598" y="2168507"/>
            <a:ext cx="3571522" cy="227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F25B0-8ECF-4BC2-98E3-EC2CB1C67919}"/>
              </a:ext>
            </a:extLst>
          </p:cNvPr>
          <p:cNvPicPr/>
          <p:nvPr/>
        </p:nvPicPr>
        <p:blipFill rotWithShape="1">
          <a:blip r:embed="rId4"/>
          <a:srcRect l="16286" t="29262" r="10093" b="7487"/>
          <a:stretch/>
        </p:blipFill>
        <p:spPr bwMode="auto">
          <a:xfrm>
            <a:off x="4387961" y="1531875"/>
            <a:ext cx="4620329" cy="1776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145006-DB49-4034-AE75-27A69D2CFDAD}"/>
              </a:ext>
            </a:extLst>
          </p:cNvPr>
          <p:cNvPicPr/>
          <p:nvPr/>
        </p:nvPicPr>
        <p:blipFill rotWithShape="1">
          <a:blip r:embed="rId5"/>
          <a:srcRect l="16120" t="28080" r="10425" b="6304"/>
          <a:stretch/>
        </p:blipFill>
        <p:spPr bwMode="auto">
          <a:xfrm>
            <a:off x="4387961" y="3308186"/>
            <a:ext cx="4620330" cy="17763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Google Shape;65;p12">
            <a:extLst>
              <a:ext uri="{FF2B5EF4-FFF2-40B4-BE49-F238E27FC236}">
                <a16:creationId xmlns:a16="http://schemas.microsoft.com/office/drawing/2014/main" id="{7BDB1CF0-3392-4792-B48F-C28DED0A4BCE}"/>
              </a:ext>
            </a:extLst>
          </p:cNvPr>
          <p:cNvSpPr txBox="1"/>
          <p:nvPr/>
        </p:nvSpPr>
        <p:spPr>
          <a:xfrm>
            <a:off x="-37555" y="1419424"/>
            <a:ext cx="4377236" cy="7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histogram (</a:t>
            </a:r>
            <a:r>
              <a:rPr lang="en-ID" sz="1200" b="1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ID" sz="1200" b="1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ID" sz="12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2" name="Google Shape;65;p12">
            <a:extLst>
              <a:ext uri="{FF2B5EF4-FFF2-40B4-BE49-F238E27FC236}">
                <a16:creationId xmlns:a16="http://schemas.microsoft.com/office/drawing/2014/main" id="{2DEA015F-DEF0-4BB1-9E1B-E88B8946F751}"/>
              </a:ext>
            </a:extLst>
          </p:cNvPr>
          <p:cNvSpPr txBox="1"/>
          <p:nvPr/>
        </p:nvSpPr>
        <p:spPr>
          <a:xfrm>
            <a:off x="4289780" y="952437"/>
            <a:ext cx="4377236" cy="7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sz="12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12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200" dirty="0">
                <a:solidFill>
                  <a:schemeClr val="bg1"/>
                </a:solidFill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feature.</a:t>
            </a:r>
            <a:endParaRPr lang="en-ID" sz="12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33564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1;p12">
            <a:extLst>
              <a:ext uri="{FF2B5EF4-FFF2-40B4-BE49-F238E27FC236}">
                <a16:creationId xmlns:a16="http://schemas.microsoft.com/office/drawing/2014/main" id="{BF096EC8-4F80-40F0-86EE-930BBC310E51}"/>
              </a:ext>
            </a:extLst>
          </p:cNvPr>
          <p:cNvSpPr txBox="1">
            <a:spLocks/>
          </p:cNvSpPr>
          <p:nvPr/>
        </p:nvSpPr>
        <p:spPr>
          <a:xfrm>
            <a:off x="2244149" y="293511"/>
            <a:ext cx="4655702" cy="7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ID" sz="2800" dirty="0"/>
              <a:t>Cek missing value data</a:t>
            </a:r>
          </a:p>
        </p:txBody>
      </p:sp>
      <p:sp>
        <p:nvSpPr>
          <p:cNvPr id="11" name="Google Shape;65;p12">
            <a:extLst>
              <a:ext uri="{FF2B5EF4-FFF2-40B4-BE49-F238E27FC236}">
                <a16:creationId xmlns:a16="http://schemas.microsoft.com/office/drawing/2014/main" id="{7BDB1CF0-3392-4792-B48F-C28DED0A4BCE}"/>
              </a:ext>
            </a:extLst>
          </p:cNvPr>
          <p:cNvSpPr txBox="1"/>
          <p:nvPr/>
        </p:nvSpPr>
        <p:spPr>
          <a:xfrm>
            <a:off x="720284" y="3162784"/>
            <a:ext cx="7703432" cy="141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S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aat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pengecekan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missing value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dilihat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pada data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jika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data yang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bersifat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missing value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maka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harus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diatasi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segera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. Jika missing value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nol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tidak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data yang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bersifat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missing value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maka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lanjutkan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proses </a:t>
            </a:r>
            <a:r>
              <a:rPr lang="en-ID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.</a:t>
            </a:r>
            <a:endParaRPr lang="en-ID" sz="16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3E535-CE0E-47F5-A43E-5936F34DA1A8}"/>
              </a:ext>
            </a:extLst>
          </p:cNvPr>
          <p:cNvPicPr/>
          <p:nvPr/>
        </p:nvPicPr>
        <p:blipFill rotWithShape="1">
          <a:blip r:embed="rId3"/>
          <a:srcRect l="7811" t="50246" r="8764" b="30543"/>
          <a:stretch/>
        </p:blipFill>
        <p:spPr bwMode="auto">
          <a:xfrm>
            <a:off x="1056744" y="1275644"/>
            <a:ext cx="7279583" cy="1668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79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1;p12">
            <a:extLst>
              <a:ext uri="{FF2B5EF4-FFF2-40B4-BE49-F238E27FC236}">
                <a16:creationId xmlns:a16="http://schemas.microsoft.com/office/drawing/2014/main" id="{BF096EC8-4F80-40F0-86EE-930BBC310E51}"/>
              </a:ext>
            </a:extLst>
          </p:cNvPr>
          <p:cNvSpPr txBox="1">
            <a:spLocks/>
          </p:cNvSpPr>
          <p:nvPr/>
        </p:nvSpPr>
        <p:spPr>
          <a:xfrm>
            <a:off x="2100309" y="228656"/>
            <a:ext cx="5189974" cy="7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ID" sz="2800" dirty="0"/>
              <a:t>Training dan testing dataset</a:t>
            </a:r>
          </a:p>
        </p:txBody>
      </p:sp>
      <p:sp>
        <p:nvSpPr>
          <p:cNvPr id="11" name="Google Shape;65;p12">
            <a:extLst>
              <a:ext uri="{FF2B5EF4-FFF2-40B4-BE49-F238E27FC236}">
                <a16:creationId xmlns:a16="http://schemas.microsoft.com/office/drawing/2014/main" id="{7BDB1CF0-3392-4792-B48F-C28DED0A4BCE}"/>
              </a:ext>
            </a:extLst>
          </p:cNvPr>
          <p:cNvSpPr txBox="1"/>
          <p:nvPr/>
        </p:nvSpPr>
        <p:spPr>
          <a:xfrm>
            <a:off x="939536" y="753204"/>
            <a:ext cx="7511521" cy="67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Data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terdiri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100%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tersebut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di training dan testing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perbandingan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80 % : 20 %. Di mana data testing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20%,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pemodelan</a:t>
            </a:r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  <a:ea typeface="Sniglet"/>
                <a:cs typeface="Times New Roman" panose="02020603050405020304" pitchFamily="18" charset="0"/>
                <a:sym typeface="Sniglet"/>
              </a:rPr>
              <a:t> Logistic Regression.</a:t>
            </a:r>
            <a:endParaRPr lang="en-ID" sz="16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42EB4-5DF2-407E-8A83-F793E8FBD13D}"/>
              </a:ext>
            </a:extLst>
          </p:cNvPr>
          <p:cNvPicPr/>
          <p:nvPr/>
        </p:nvPicPr>
        <p:blipFill rotWithShape="1">
          <a:blip r:embed="rId3"/>
          <a:srcRect l="11799" t="28079" r="19233" b="13398"/>
          <a:stretch/>
        </p:blipFill>
        <p:spPr bwMode="auto">
          <a:xfrm>
            <a:off x="326497" y="1636352"/>
            <a:ext cx="4076170" cy="2207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C115C-A11D-42A4-ACE1-FE47C180A653}"/>
              </a:ext>
            </a:extLst>
          </p:cNvPr>
          <p:cNvPicPr/>
          <p:nvPr/>
        </p:nvPicPr>
        <p:blipFill rotWithShape="1">
          <a:blip r:embed="rId4"/>
          <a:srcRect l="15123" t="30148" r="26545" b="12217"/>
          <a:stretch/>
        </p:blipFill>
        <p:spPr bwMode="auto">
          <a:xfrm>
            <a:off x="4571999" y="2571750"/>
            <a:ext cx="4402665" cy="23163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41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1;p12">
            <a:extLst>
              <a:ext uri="{FF2B5EF4-FFF2-40B4-BE49-F238E27FC236}">
                <a16:creationId xmlns:a16="http://schemas.microsoft.com/office/drawing/2014/main" id="{BF096EC8-4F80-40F0-86EE-930BBC310E51}"/>
              </a:ext>
            </a:extLst>
          </p:cNvPr>
          <p:cNvSpPr txBox="1">
            <a:spLocks/>
          </p:cNvSpPr>
          <p:nvPr/>
        </p:nvSpPr>
        <p:spPr>
          <a:xfrm>
            <a:off x="1977013" y="122900"/>
            <a:ext cx="5189974" cy="7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ID" sz="2800" dirty="0" err="1"/>
              <a:t>Pemodelan</a:t>
            </a:r>
            <a:r>
              <a:rPr lang="en-ID" sz="2800" dirty="0"/>
              <a:t> Data</a:t>
            </a:r>
          </a:p>
        </p:txBody>
      </p:sp>
      <p:sp>
        <p:nvSpPr>
          <p:cNvPr id="11" name="Google Shape;65;p12">
            <a:extLst>
              <a:ext uri="{FF2B5EF4-FFF2-40B4-BE49-F238E27FC236}">
                <a16:creationId xmlns:a16="http://schemas.microsoft.com/office/drawing/2014/main" id="{7BDB1CF0-3392-4792-B48F-C28DED0A4BCE}"/>
              </a:ext>
            </a:extLst>
          </p:cNvPr>
          <p:cNvSpPr txBox="1"/>
          <p:nvPr/>
        </p:nvSpPr>
        <p:spPr>
          <a:xfrm>
            <a:off x="504165" y="715962"/>
            <a:ext cx="8135670" cy="83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confusion matrix dan classification report. Dan di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yang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endParaRPr lang="en-ID" sz="1100" dirty="0">
              <a:solidFill>
                <a:schemeClr val="bg1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FCE50-8454-45D6-9A3D-F4B90C8BA43A}"/>
              </a:ext>
            </a:extLst>
          </p:cNvPr>
          <p:cNvPicPr/>
          <p:nvPr/>
        </p:nvPicPr>
        <p:blipFill rotWithShape="1">
          <a:blip r:embed="rId3"/>
          <a:srcRect l="14957" t="46995" r="44660" b="20197"/>
          <a:stretch/>
        </p:blipFill>
        <p:spPr bwMode="auto">
          <a:xfrm>
            <a:off x="2157172" y="1756834"/>
            <a:ext cx="4829656" cy="2766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60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569150" y="203506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99" name="Google Shape;299;p34"/>
          <p:cNvSpPr/>
          <p:nvPr/>
        </p:nvSpPr>
        <p:spPr>
          <a:xfrm>
            <a:off x="3953918" y="1270440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373905" y="3304642"/>
            <a:ext cx="3041665" cy="31050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251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Walter Turncoat</vt:lpstr>
      <vt:lpstr>Arial</vt:lpstr>
      <vt:lpstr>Sniglet</vt:lpstr>
      <vt:lpstr>Ursula template</vt:lpstr>
      <vt:lpstr>Menentukan Model Machine Learning pada Dataset Ecommerce_banner_promo.csv</vt:lpstr>
      <vt:lpstr>Eksplorasi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nuram</dc:creator>
  <cp:lastModifiedBy>nuram</cp:lastModifiedBy>
  <cp:revision>9</cp:revision>
  <dcterms:modified xsi:type="dcterms:W3CDTF">2020-10-13T12:13:25Z</dcterms:modified>
</cp:coreProperties>
</file>