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49"/>
    <a:srgbClr val="9EFF29"/>
    <a:srgbClr val="0000CC"/>
    <a:srgbClr val="007033"/>
    <a:srgbClr val="C33A1F"/>
    <a:srgbClr val="003635"/>
    <a:srgbClr val="D6370C"/>
    <a:srgbClr val="1D3A00"/>
    <a:srgbClr val="FF856D"/>
    <a:srgbClr val="00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4574" y="3030795"/>
            <a:ext cx="8214851" cy="1430594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3" y="4358149"/>
            <a:ext cx="8207477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825" y="1094492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902542"/>
            <a:ext cx="8246070" cy="287593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8" y="443407"/>
            <a:ext cx="630583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987" y="1177436"/>
            <a:ext cx="632705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95" y="98694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7350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4590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7350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4590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5532" y="3181350"/>
            <a:ext cx="4278468" cy="1629697"/>
          </a:xfrm>
        </p:spPr>
        <p:txBody>
          <a:bodyPr>
            <a:normAutofit/>
          </a:bodyPr>
          <a:lstStyle/>
          <a:p>
            <a:r>
              <a:rPr lang="en-US" dirty="0"/>
              <a:t>Predicting </a:t>
            </a:r>
            <a:r>
              <a:rPr lang="en-US" dirty="0">
                <a:solidFill>
                  <a:srgbClr val="FFFF00"/>
                </a:solidFill>
              </a:rPr>
              <a:t>Yellow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Cards in Football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462" y="4529600"/>
            <a:ext cx="7956755" cy="730043"/>
          </a:xfrm>
        </p:spPr>
        <p:txBody>
          <a:bodyPr/>
          <a:lstStyle/>
          <a:p>
            <a:r>
              <a:rPr lang="en-US" dirty="0"/>
              <a:t>Nur Amira Johari | BPSN2 | 22130975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enalty card - Wikipedia">
            <a:extLst>
              <a:ext uri="{FF2B5EF4-FFF2-40B4-BE49-F238E27FC236}">
                <a16:creationId xmlns:a16="http://schemas.microsoft.com/office/drawing/2014/main" id="{A0D85409-9B10-4FF6-7206-9DCF037E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247918" y="-698268"/>
            <a:ext cx="718013" cy="470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131" y="1249889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MY" b="1" i="0" dirty="0" err="1">
                <a:effectLst/>
                <a:latin typeface="Söhne"/>
              </a:rPr>
              <a:t>Modeling</a:t>
            </a:r>
            <a:r>
              <a:rPr lang="en-MY" b="1" i="0" dirty="0">
                <a:effectLst/>
                <a:latin typeface="Söhne"/>
              </a:rPr>
              <a:t> Yellow Cards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7064" y="1941980"/>
            <a:ext cx="4040188" cy="47982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Poisson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7064" y="2478386"/>
            <a:ext cx="4040188" cy="2276294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Initial predictors: country, competition level, implied support, implied target goals, attendance, kick-off time, matches, referee group.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AIC-based model: More predictors selected.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BIC-based model: Simpler model with fewer predictors.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Both models showed similar predictive accuracy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55665" y="1998564"/>
            <a:ext cx="4041775" cy="47982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Negative Binomial 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57252" y="2474036"/>
            <a:ext cx="4041775" cy="2276294"/>
          </a:xfrm>
        </p:spPr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Same predictors as Poisson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AIC-based model retained all predictors.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BIC-based model was more parsimonious, excluding competition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Both models demonstrated nearly identical predictive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6676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nalty card - Wikipedia">
            <a:extLst>
              <a:ext uri="{FF2B5EF4-FFF2-40B4-BE49-F238E27FC236}">
                <a16:creationId xmlns:a16="http://schemas.microsoft.com/office/drawing/2014/main" id="{DA72361F-ADAA-1184-787E-4255E98E0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190241" y="-755952"/>
            <a:ext cx="763524" cy="477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131" y="1249889"/>
            <a:ext cx="8073722" cy="763525"/>
          </a:xfrm>
        </p:spPr>
        <p:txBody>
          <a:bodyPr>
            <a:normAutofit/>
          </a:bodyPr>
          <a:lstStyle/>
          <a:p>
            <a:pPr algn="ctr"/>
            <a:r>
              <a:rPr lang="en-MY" b="1" i="0" dirty="0" err="1">
                <a:effectLst/>
                <a:latin typeface="Söhne"/>
              </a:rPr>
              <a:t>Modeling</a:t>
            </a:r>
            <a:r>
              <a:rPr lang="en-MY" b="1" i="0" dirty="0">
                <a:effectLst/>
                <a:latin typeface="Söhne"/>
              </a:rPr>
              <a:t> Red Cards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7064" y="1941980"/>
            <a:ext cx="4040188" cy="47982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Poisson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7064" y="2478386"/>
            <a:ext cx="4040188" cy="2276294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Initial predictors: country, competition level, implied target goals, kick-off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AIC-based model included all predictors.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BIC-based model excluded competition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Both models demonstrated nearly identical predictive accuracy.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55665" y="1998564"/>
            <a:ext cx="4041775" cy="479822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Negative Binomial Regression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57252" y="2474036"/>
            <a:ext cx="4041775" cy="2276294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Same predictors as Poisson models.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AIC-based model retained all predictors.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BIC-based model was more parsimonious, excluding competition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Both models showed consistent predictive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6305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Yellow Card Football Images – Browse 11,697 Stock Photos, Vectors, and  Video | Adobe Stock">
            <a:extLst>
              <a:ext uri="{FF2B5EF4-FFF2-40B4-BE49-F238E27FC236}">
                <a16:creationId xmlns:a16="http://schemas.microsoft.com/office/drawing/2014/main" id="{D97FEFA3-5D11-1BA7-816A-DC4CBB9C3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77802" y="1600197"/>
            <a:ext cx="9499601" cy="414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131" y="1368591"/>
            <a:ext cx="8073722" cy="763525"/>
          </a:xfrm>
        </p:spPr>
        <p:txBody>
          <a:bodyPr>
            <a:normAutofit/>
          </a:bodyPr>
          <a:lstStyle/>
          <a:p>
            <a:pPr algn="ctr"/>
            <a:r>
              <a:rPr lang="en-US" sz="2500" dirty="0"/>
              <a:t>Testing Models on Yellow and Red Cards During COVID-19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54050" y="2571750"/>
            <a:ext cx="3454400" cy="2419350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Used previously trained Poisson and negative binomial regression models.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Surprisingly, RMSE and MAE metrics were consistent with pre-COVID models.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Suggests factors like country, implied target goals, and kick-off time had similar impacts during the pandemic.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AIC and BIC-based models produced nearly identical results, indicating model robustness.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756151" y="2571750"/>
            <a:ext cx="3454400" cy="2419350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Similar to yellow cards, red card prediction models showed consistent performance during the COVID-19 period.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RMSE and MAE metrics remained stable, emphasizing the significance of core predictors.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Both AIC and BIC-based models delivered similar accuracy, showcasing their adaptability.</a:t>
            </a:r>
          </a:p>
        </p:txBody>
      </p:sp>
    </p:spTree>
    <p:extLst>
      <p:ext uri="{BB962C8B-B14F-4D97-AF65-F5344CB8AC3E}">
        <p14:creationId xmlns:p14="http://schemas.microsoft.com/office/powerpoint/2010/main" val="285296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33516" y="2209075"/>
            <a:ext cx="6395822" cy="725349"/>
          </a:xfrm>
        </p:spPr>
        <p:txBody>
          <a:bodyPr>
            <a:normAutofit/>
          </a:bodyPr>
          <a:lstStyle/>
          <a:p>
            <a:r>
              <a:rPr lang="en-MY" b="1" i="0" dirty="0">
                <a:effectLst/>
                <a:latin typeface="Söhne"/>
              </a:rPr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1628" y="1617980"/>
            <a:ext cx="6327059" cy="234914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3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22492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1628" y="813701"/>
            <a:ext cx="6395822" cy="725349"/>
          </a:xfrm>
        </p:spPr>
        <p:txBody>
          <a:bodyPr>
            <a:normAutofit/>
          </a:bodyPr>
          <a:lstStyle/>
          <a:p>
            <a:r>
              <a:rPr lang="en-MY" b="1" i="0" dirty="0">
                <a:effectLst/>
                <a:latin typeface="Söhne"/>
              </a:rPr>
              <a:t>Limitation and Suggestion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1628" y="1617980"/>
            <a:ext cx="6327059" cy="2349144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öhne"/>
              </a:rPr>
              <a:t>Future research areas: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Inclusion of player-specific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Exploration of referee-specific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Adoption of advanced machine learning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Real-time data integration.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Consideration of contextual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Analysis of the impact of external events.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öhne"/>
              </a:rPr>
              <a:t>Validation across different football leagues and competitions.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3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03853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296D50-D057-CA69-965E-D8433442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228" y="4012107"/>
            <a:ext cx="6305833" cy="725349"/>
          </a:xfrm>
        </p:spPr>
        <p:txBody>
          <a:bodyPr/>
          <a:lstStyle/>
          <a:p>
            <a:pPr algn="ctr"/>
            <a:r>
              <a:rPr lang="en-MY" dirty="0"/>
              <a:t>Thank you!</a:t>
            </a:r>
          </a:p>
        </p:txBody>
      </p:sp>
      <p:pic>
        <p:nvPicPr>
          <p:cNvPr id="8194" name="Picture 2" descr="What happens when you get a yellow card in a football match? - Quora">
            <a:extLst>
              <a:ext uri="{FF2B5EF4-FFF2-40B4-BE49-F238E27FC236}">
                <a16:creationId xmlns:a16="http://schemas.microsoft.com/office/drawing/2014/main" id="{F4974CE4-140C-16EB-6E39-9A34A6FB3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144" y="768350"/>
            <a:ext cx="4572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4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175" y="1259666"/>
            <a:ext cx="8259098" cy="763526"/>
          </a:xfrm>
        </p:spPr>
        <p:txBody>
          <a:bodyPr>
            <a:normAutofit/>
          </a:bodyPr>
          <a:lstStyle/>
          <a:p>
            <a:r>
              <a:rPr lang="en-US" dirty="0"/>
              <a:t>Background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902542"/>
            <a:ext cx="4844886" cy="2875934"/>
          </a:xfrm>
        </p:spPr>
        <p:txBody>
          <a:bodyPr>
            <a:normAutofit fontScale="5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effectLst/>
                <a:latin typeface="Söhne"/>
              </a:rPr>
              <a:t>Football, or soccer, is a highly popular global sport with significant revenue and millions of fans.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effectLst/>
                <a:latin typeface="Söhne"/>
              </a:rPr>
              <a:t>Player behavior and relationships in football go beyond physical 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effectLst/>
                <a:latin typeface="Söhne"/>
              </a:rPr>
              <a:t>The issuance of yellow and red cards by match officials is a crucial aspect of the game.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effectLst/>
                <a:latin typeface="Söhne"/>
              </a:rPr>
              <a:t>Predicting when and why disciplinary sanctions are applied is essential for teams, players, and fans.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 b="0" i="0" dirty="0">
                <a:effectLst/>
                <a:latin typeface="Söhne"/>
              </a:rPr>
              <a:t>This research focuses on football analytics and predictive modeling to forecast card issuance.</a:t>
            </a:r>
            <a:endParaRPr lang="en-US" sz="3100" dirty="0"/>
          </a:p>
          <a:p>
            <a:endParaRPr lang="en-US" dirty="0"/>
          </a:p>
        </p:txBody>
      </p:sp>
      <p:pic>
        <p:nvPicPr>
          <p:cNvPr id="4" name="Picture 2" descr="Association football - Wikipedia">
            <a:extLst>
              <a:ext uri="{FF2B5EF4-FFF2-40B4-BE49-F238E27FC236}">
                <a16:creationId xmlns:a16="http://schemas.microsoft.com/office/drawing/2014/main" id="{8AB780B1-8AE6-2D02-8BC0-6AFC48FA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014" y="2291861"/>
            <a:ext cx="3433259" cy="189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1628" y="443407"/>
            <a:ext cx="6395822" cy="725349"/>
          </a:xfrm>
        </p:spPr>
        <p:txBody>
          <a:bodyPr>
            <a:normAutofit fontScale="90000"/>
          </a:bodyPr>
          <a:lstStyle/>
          <a:p>
            <a:r>
              <a:rPr lang="en-MY" b="1" i="0" dirty="0">
                <a:effectLst/>
                <a:latin typeface="Söhne"/>
              </a:rPr>
              <a:t>Significance and Research Objectives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  <a:latin typeface="Söhne"/>
              </a:rPr>
              <a:t>This research contributes to the field of sports analytics and data-driven decision-making.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  <a:latin typeface="Söhne"/>
              </a:rPr>
              <a:t>Acknowledges the impact of COVID-19 on football dynamics, which affected match suspensions and attendance.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  <a:latin typeface="Söhne"/>
              </a:rPr>
              <a:t>Main goal: Construct robust predictive models for yellow and red card issuance during football matches.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  <a:latin typeface="Söhne"/>
              </a:rPr>
              <a:t>Utilizes Poisson regression and negative binomial regression for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  <a:latin typeface="Söhne"/>
              </a:rPr>
              <a:t>Key dataset features include country, competition level, kick-off time, referee details, bookmaker odds, attendance, and referee experience.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700" b="0" i="0" dirty="0">
                <a:effectLst/>
                <a:latin typeface="Söhne"/>
              </a:rPr>
              <a:t>Aims to identify factors influencing card issuance and enhance understanding of refereeing decisions in football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2131" y="1249889"/>
            <a:ext cx="8093365" cy="763525"/>
          </a:xfrm>
        </p:spPr>
        <p:txBody>
          <a:bodyPr>
            <a:normAutofit/>
          </a:bodyPr>
          <a:lstStyle/>
          <a:p>
            <a:r>
              <a:rPr lang="en-MY" b="1" i="0" dirty="0">
                <a:effectLst/>
                <a:latin typeface="Söhne"/>
              </a:rPr>
              <a:t>Literature Review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7064" y="1889746"/>
            <a:ext cx="4040188" cy="479822"/>
          </a:xfrm>
        </p:spPr>
        <p:txBody>
          <a:bodyPr>
            <a:normAutofit fontScale="625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Related Studies on Football 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17064" y="2478386"/>
            <a:ext cx="4040188" cy="2276294"/>
          </a:xfrm>
        </p:spPr>
        <p:txBody>
          <a:bodyPr>
            <a:normAutofit fontScale="4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Divos (2020):</a:t>
            </a:r>
            <a:r>
              <a:rPr lang="en-US" b="0" i="0" dirty="0">
                <a:effectLst/>
                <a:latin typeface="Söhne"/>
              </a:rPr>
              <a:t> Applied financial mathematics and machine learning to model in-play football betting.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Decroos</a:t>
            </a:r>
            <a:r>
              <a:rPr lang="en-US" b="1" i="0" dirty="0">
                <a:effectLst/>
                <a:latin typeface="Söhne"/>
              </a:rPr>
              <a:t> et al. (2019):</a:t>
            </a:r>
            <a:r>
              <a:rPr lang="en-US" b="0" i="0" dirty="0">
                <a:effectLst/>
                <a:latin typeface="Söhne"/>
              </a:rPr>
              <a:t> Emphasized player actions beyond goals to predict match outcomes.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Peña et al. (2012):</a:t>
            </a:r>
            <a:r>
              <a:rPr lang="en-US" b="0" i="0" dirty="0">
                <a:effectLst/>
                <a:latin typeface="Söhne"/>
              </a:rPr>
              <a:t> Investigated factors influencing yellow and red card issuance and potential biases in referee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Söhne"/>
              </a:rPr>
              <a:t>Kovalchik</a:t>
            </a:r>
            <a:r>
              <a:rPr lang="en-US" b="1" i="0" dirty="0">
                <a:effectLst/>
                <a:latin typeface="Söhne"/>
              </a:rPr>
              <a:t> et al. (2016):</a:t>
            </a:r>
            <a:r>
              <a:rPr lang="en-US" b="0" i="0" dirty="0">
                <a:effectLst/>
                <a:latin typeface="Söhne"/>
              </a:rPr>
              <a:t> Explored factors associated with yellow card accumulation using machine learning.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Clarke &amp; Norman (2019):</a:t>
            </a:r>
            <a:r>
              <a:rPr lang="en-US" b="0" i="0" dirty="0">
                <a:effectLst/>
                <a:latin typeface="Söhne"/>
              </a:rPr>
              <a:t> Explored the integration of data science in football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Borland &amp; MacDonald (2020):</a:t>
            </a:r>
            <a:r>
              <a:rPr lang="en-US" b="0" i="0" dirty="0">
                <a:effectLst/>
                <a:latin typeface="Söhne"/>
              </a:rPr>
              <a:t> Examined the impact of COVID-19 on football dynamics, especially fan absence.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Fernandez-</a:t>
            </a:r>
            <a:r>
              <a:rPr lang="en-US" b="1" i="0" dirty="0" err="1">
                <a:effectLst/>
                <a:latin typeface="Söhne"/>
              </a:rPr>
              <a:t>Corugedo</a:t>
            </a:r>
            <a:r>
              <a:rPr lang="en-US" b="1" i="0" dirty="0">
                <a:effectLst/>
                <a:latin typeface="Söhne"/>
              </a:rPr>
              <a:t> &amp; McMahon (2021):</a:t>
            </a:r>
            <a:r>
              <a:rPr lang="en-US" b="0" i="0" dirty="0">
                <a:effectLst/>
                <a:latin typeface="Söhne"/>
              </a:rPr>
              <a:t> Studied the economic implications of COVID-19 on the football player market.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57252" y="1894096"/>
            <a:ext cx="4041775" cy="479822"/>
          </a:xfrm>
        </p:spPr>
        <p:txBody>
          <a:bodyPr>
            <a:normAutofit fontScale="62500" lnSpcReduction="20000"/>
          </a:bodyPr>
          <a:lstStyle/>
          <a:p>
            <a:r>
              <a:rPr lang="en-US" b="1" i="0" dirty="0">
                <a:effectLst/>
                <a:latin typeface="Söhne"/>
              </a:rPr>
              <a:t>Related Studies on Modelling Football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557252" y="2474036"/>
            <a:ext cx="4041775" cy="2276294"/>
          </a:xfrm>
        </p:spPr>
        <p:txBody>
          <a:bodyPr>
            <a:normAutofit fontScale="4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b="1" i="0" dirty="0" err="1">
                <a:effectLst/>
                <a:latin typeface="Söhne"/>
              </a:rPr>
              <a:t>Karlis</a:t>
            </a:r>
            <a:r>
              <a:rPr lang="en-MY" b="1" i="0" dirty="0">
                <a:effectLst/>
                <a:latin typeface="Söhne"/>
              </a:rPr>
              <a:t> &amp; </a:t>
            </a:r>
            <a:r>
              <a:rPr lang="en-MY" b="1" i="0" dirty="0" err="1">
                <a:effectLst/>
                <a:latin typeface="Söhne"/>
              </a:rPr>
              <a:t>Ntzoufras</a:t>
            </a:r>
            <a:r>
              <a:rPr lang="en-MY" b="1" i="0" dirty="0">
                <a:effectLst/>
                <a:latin typeface="Söhne"/>
              </a:rPr>
              <a:t> (2003):</a:t>
            </a:r>
            <a:r>
              <a:rPr lang="en-MY" b="0" i="0" dirty="0">
                <a:effectLst/>
                <a:latin typeface="Söhne"/>
              </a:rPr>
              <a:t> Introduced bivariate Poisson models to </a:t>
            </a:r>
            <a:r>
              <a:rPr lang="en-MY" b="0" i="0" dirty="0" err="1">
                <a:effectLst/>
                <a:latin typeface="Söhne"/>
              </a:rPr>
              <a:t>analyze</a:t>
            </a:r>
            <a:r>
              <a:rPr lang="en-MY" b="0" i="0" dirty="0">
                <a:effectLst/>
                <a:latin typeface="Söhne"/>
              </a:rPr>
              <a:t> joint goal distributions in football matches.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1" i="0" dirty="0">
                <a:effectLst/>
                <a:latin typeface="Söhne"/>
              </a:rPr>
              <a:t>Dixon &amp; Coles (1997):</a:t>
            </a:r>
            <a:r>
              <a:rPr lang="en-MY" b="0" i="0" dirty="0">
                <a:effectLst/>
                <a:latin typeface="Söhne"/>
              </a:rPr>
              <a:t> </a:t>
            </a:r>
            <a:r>
              <a:rPr lang="en-MY" b="0" i="0" dirty="0" err="1">
                <a:effectLst/>
                <a:latin typeface="Söhne"/>
              </a:rPr>
              <a:t>Modeled</a:t>
            </a:r>
            <a:r>
              <a:rPr lang="en-MY" b="0" i="0" dirty="0">
                <a:effectLst/>
                <a:latin typeface="Söhne"/>
              </a:rPr>
              <a:t> association football scores using Poisson regression to identify market inefficiencies.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1" i="0" dirty="0">
                <a:effectLst/>
                <a:latin typeface="Söhne"/>
              </a:rPr>
              <a:t>Mohan &amp; </a:t>
            </a:r>
            <a:r>
              <a:rPr lang="en-MY" b="1" i="0" dirty="0" err="1">
                <a:effectLst/>
                <a:latin typeface="Söhne"/>
              </a:rPr>
              <a:t>Samuelsen</a:t>
            </a:r>
            <a:r>
              <a:rPr lang="en-MY" b="1" i="0" dirty="0">
                <a:effectLst/>
                <a:latin typeface="Söhne"/>
              </a:rPr>
              <a:t> (2017):</a:t>
            </a:r>
            <a:r>
              <a:rPr lang="en-MY" b="0" i="0" dirty="0">
                <a:effectLst/>
                <a:latin typeface="Söhne"/>
              </a:rPr>
              <a:t> Utilized negative binomial regression to model goals scored by a single team, addressing overdispersion.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1" i="0" dirty="0">
                <a:effectLst/>
                <a:latin typeface="Söhne"/>
              </a:rPr>
              <a:t>Islam et al. (2020):</a:t>
            </a:r>
            <a:r>
              <a:rPr lang="en-MY" b="0" i="0" dirty="0">
                <a:effectLst/>
                <a:latin typeface="Söhne"/>
              </a:rPr>
              <a:t> Applied negative binomial regression to study factors influencing antenatal care visits in healthcare.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b="1" i="0" dirty="0" err="1">
                <a:effectLst/>
                <a:latin typeface="Söhne"/>
              </a:rPr>
              <a:t>Baio</a:t>
            </a:r>
            <a:r>
              <a:rPr lang="en-MY" b="1" i="0" dirty="0">
                <a:effectLst/>
                <a:latin typeface="Söhne"/>
              </a:rPr>
              <a:t> &amp; </a:t>
            </a:r>
            <a:r>
              <a:rPr lang="en-MY" b="1" i="0" dirty="0" err="1">
                <a:effectLst/>
                <a:latin typeface="Söhne"/>
              </a:rPr>
              <a:t>Blangiardo</a:t>
            </a:r>
            <a:r>
              <a:rPr lang="en-MY" b="1" i="0" dirty="0">
                <a:effectLst/>
                <a:latin typeface="Söhne"/>
              </a:rPr>
              <a:t> (2010):</a:t>
            </a:r>
            <a:r>
              <a:rPr lang="en-MY" b="0" i="0" dirty="0">
                <a:effectLst/>
                <a:latin typeface="Söhne"/>
              </a:rPr>
              <a:t> Developed a Bayesian hierarchical model for probabilistic football match outcome predictions, considering team-specific attributes and temporal effects.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1628" y="443407"/>
            <a:ext cx="6395822" cy="725349"/>
          </a:xfrm>
        </p:spPr>
        <p:txBody>
          <a:bodyPr>
            <a:normAutofit/>
          </a:bodyPr>
          <a:lstStyle/>
          <a:p>
            <a:r>
              <a:rPr lang="en-MY" b="1" i="0" dirty="0">
                <a:effectLst/>
                <a:latin typeface="Söhne"/>
              </a:rPr>
              <a:t>Methodology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03987" y="1447800"/>
            <a:ext cx="6327059" cy="324069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500" dirty="0">
                <a:latin typeface="Söhne"/>
              </a:rPr>
              <a:t>T</a:t>
            </a:r>
            <a:r>
              <a:rPr lang="en-US" sz="1500" b="0" i="0" dirty="0">
                <a:effectLst/>
                <a:latin typeface="Söhne"/>
              </a:rPr>
              <a:t>he dataset used, obtained from </a:t>
            </a:r>
            <a:r>
              <a:rPr lang="en-US" sz="1500" b="0" i="0" dirty="0" err="1">
                <a:effectLst/>
                <a:latin typeface="Söhne"/>
              </a:rPr>
              <a:t>Smartodds</a:t>
            </a:r>
            <a:r>
              <a:rPr lang="en-US" sz="1500" b="0" i="0" dirty="0">
                <a:effectLst/>
                <a:latin typeface="Söhne"/>
              </a:rPr>
              <a:t>, comprising football matches from various European leagues across seasons, countries, and competition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1" i="0" dirty="0">
                <a:effectLst/>
                <a:latin typeface="Söhne"/>
              </a:rPr>
              <a:t>Key variables in the dataset: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300" b="0" i="0" dirty="0">
                <a:effectLst/>
                <a:latin typeface="Söhne"/>
              </a:rPr>
              <a:t>country: Designates match location.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300" b="0" i="0" dirty="0" err="1">
                <a:effectLst/>
                <a:latin typeface="Söhne"/>
              </a:rPr>
              <a:t>competition_level</a:t>
            </a:r>
            <a:r>
              <a:rPr lang="en-US" sz="1300" b="0" i="0" dirty="0">
                <a:effectLst/>
                <a:latin typeface="Söhne"/>
              </a:rPr>
              <a:t>: Classifies matches by competition level.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300" b="0" i="0" dirty="0" err="1">
                <a:effectLst/>
                <a:latin typeface="Söhne"/>
              </a:rPr>
              <a:t>kick_off_datetime</a:t>
            </a:r>
            <a:r>
              <a:rPr lang="en-US" sz="1300" b="0" i="0" dirty="0">
                <a:effectLst/>
                <a:latin typeface="Söhne"/>
              </a:rPr>
              <a:t>: Provides precise match time.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300" b="0" i="0" dirty="0">
                <a:effectLst/>
                <a:latin typeface="Söhne"/>
              </a:rPr>
              <a:t>referee: Records the referee's name.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300" b="0" i="0" dirty="0" err="1">
                <a:effectLst/>
                <a:latin typeface="Söhne"/>
              </a:rPr>
              <a:t>sup_implied</a:t>
            </a:r>
            <a:r>
              <a:rPr lang="en-US" sz="1300" b="0" i="0" dirty="0">
                <a:effectLst/>
                <a:latin typeface="Söhne"/>
              </a:rPr>
              <a:t>, </a:t>
            </a:r>
            <a:r>
              <a:rPr lang="en-US" sz="1300" b="0" i="0" dirty="0" err="1">
                <a:effectLst/>
                <a:latin typeface="Söhne"/>
              </a:rPr>
              <a:t>tg_implied</a:t>
            </a:r>
            <a:r>
              <a:rPr lang="en-US" sz="1300" b="0" i="0" dirty="0">
                <a:effectLst/>
                <a:latin typeface="Söhne"/>
              </a:rPr>
              <a:t>: Implied odds for match outcomes and total goals based on Asian handicap.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300" b="0" i="0" dirty="0">
                <a:effectLst/>
                <a:latin typeface="Söhne"/>
              </a:rPr>
              <a:t>team1_yc, team2_yc, team1_rc, team2_rc: Count of yellow and red cards for each team.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300" b="0" i="0" dirty="0" err="1">
                <a:effectLst/>
                <a:latin typeface="Söhne"/>
              </a:rPr>
              <a:t>attendance_value</a:t>
            </a:r>
            <a:r>
              <a:rPr lang="en-US" sz="1300" b="0" i="0" dirty="0">
                <a:effectLst/>
                <a:latin typeface="Söhne"/>
              </a:rPr>
              <a:t>: Quantifies match attendance.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0FA48B5-C864-3445-39C0-3904C9FE4113}"/>
              </a:ext>
            </a:extLst>
          </p:cNvPr>
          <p:cNvSpPr txBox="1">
            <a:spLocks/>
          </p:cNvSpPr>
          <p:nvPr/>
        </p:nvSpPr>
        <p:spPr>
          <a:xfrm>
            <a:off x="2403987" y="1076946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Söhne"/>
              </a:rPr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97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Yellow and Red Cards In Football | History and Use Of Cards For Discipline  and Cautioning | Football-Stadiums.co.uk">
            <a:extLst>
              <a:ext uri="{FF2B5EF4-FFF2-40B4-BE49-F238E27FC236}">
                <a16:creationId xmlns:a16="http://schemas.microsoft.com/office/drawing/2014/main" id="{64A4DB81-C2E3-A686-8D66-1BE8DFD1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4650"/>
            <a:ext cx="91440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743C7299-D1BB-0239-33D7-767D8204D998}"/>
              </a:ext>
            </a:extLst>
          </p:cNvPr>
          <p:cNvSpPr txBox="1">
            <a:spLocks/>
          </p:cNvSpPr>
          <p:nvPr/>
        </p:nvSpPr>
        <p:spPr>
          <a:xfrm>
            <a:off x="1148443" y="1848199"/>
            <a:ext cx="3165148" cy="4798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Poisson Regression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E6EC3EA-3F39-4A0C-C18C-60354953EA99}"/>
              </a:ext>
            </a:extLst>
          </p:cNvPr>
          <p:cNvSpPr txBox="1">
            <a:spLocks/>
          </p:cNvSpPr>
          <p:nvPr/>
        </p:nvSpPr>
        <p:spPr>
          <a:xfrm>
            <a:off x="5721531" y="1848199"/>
            <a:ext cx="3165148" cy="4798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Negative Binomial Regression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700EA-238E-6DA6-0DD3-D06F5DDBA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442" y="3240080"/>
            <a:ext cx="3165148" cy="479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31299F-7370-7F32-6264-2F1DF1F95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017" y="2355010"/>
            <a:ext cx="1609997" cy="5813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DF9B1A-E5A5-044C-4F88-C472249863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6613" y="2355010"/>
            <a:ext cx="2394983" cy="553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BB28D-9E67-254A-8925-EDAE6B7AAA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1531" y="3240080"/>
            <a:ext cx="3165148" cy="485775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DD8B2A6-B741-9880-C72F-78D1A5B5FF64}"/>
              </a:ext>
            </a:extLst>
          </p:cNvPr>
          <p:cNvSpPr txBox="1">
            <a:spLocks/>
          </p:cNvSpPr>
          <p:nvPr/>
        </p:nvSpPr>
        <p:spPr>
          <a:xfrm>
            <a:off x="1148442" y="2086045"/>
            <a:ext cx="3165148" cy="4798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Probability mass function: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50E35B7-2BE7-4F0E-9613-B64BFA9517B4}"/>
              </a:ext>
            </a:extLst>
          </p:cNvPr>
          <p:cNvSpPr txBox="1">
            <a:spLocks/>
          </p:cNvSpPr>
          <p:nvPr/>
        </p:nvSpPr>
        <p:spPr>
          <a:xfrm>
            <a:off x="1148442" y="2936399"/>
            <a:ext cx="3165148" cy="4798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General equation: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13891F0-0789-C64C-5364-EC62A4FE9974}"/>
              </a:ext>
            </a:extLst>
          </p:cNvPr>
          <p:cNvSpPr txBox="1">
            <a:spLocks/>
          </p:cNvSpPr>
          <p:nvPr/>
        </p:nvSpPr>
        <p:spPr>
          <a:xfrm>
            <a:off x="5721531" y="2086045"/>
            <a:ext cx="3165148" cy="4798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Probability mass function: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3B08554-1052-42EA-80FA-8AD801654E65}"/>
              </a:ext>
            </a:extLst>
          </p:cNvPr>
          <p:cNvSpPr txBox="1">
            <a:spLocks/>
          </p:cNvSpPr>
          <p:nvPr/>
        </p:nvSpPr>
        <p:spPr>
          <a:xfrm>
            <a:off x="5681578" y="2936399"/>
            <a:ext cx="3165148" cy="4798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/>
              <a:t>General equation: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17064" y="1889746"/>
            <a:ext cx="4040188" cy="479822"/>
          </a:xfrm>
        </p:spPr>
        <p:txBody>
          <a:bodyPr>
            <a:normAutofit/>
          </a:bodyPr>
          <a:lstStyle/>
          <a:p>
            <a:r>
              <a:rPr lang="en-MY" sz="1500" b="1" i="0" dirty="0">
                <a:effectLst/>
                <a:highlight>
                  <a:srgbClr val="FFFF00"/>
                </a:highlight>
                <a:latin typeface="Söhne"/>
              </a:rPr>
              <a:t>Akaike Information Criterion (AIC)</a:t>
            </a:r>
            <a:endParaRPr lang="en-US" sz="1500" dirty="0">
              <a:highlight>
                <a:srgbClr val="FFFF00"/>
              </a:highlight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572000" y="2091928"/>
            <a:ext cx="4041775" cy="479822"/>
          </a:xfrm>
        </p:spPr>
        <p:txBody>
          <a:bodyPr>
            <a:noAutofit/>
          </a:bodyPr>
          <a:lstStyle/>
          <a:p>
            <a:r>
              <a:rPr lang="en-US" sz="1500" b="1" i="0" dirty="0">
                <a:effectLst/>
                <a:highlight>
                  <a:srgbClr val="FF0000"/>
                </a:highlight>
                <a:latin typeface="Söhne"/>
              </a:rPr>
              <a:t>Root Mean Squared Error </a:t>
            </a:r>
          </a:p>
          <a:p>
            <a:r>
              <a:rPr lang="en-US" sz="1500" b="1" i="0" dirty="0">
                <a:effectLst/>
                <a:highlight>
                  <a:srgbClr val="FF0000"/>
                </a:highlight>
                <a:latin typeface="Söhne"/>
              </a:rPr>
              <a:t>(RMSE)</a:t>
            </a:r>
            <a:endParaRPr lang="en-US" sz="1500" dirty="0">
              <a:highlight>
                <a:srgbClr val="FF0000"/>
              </a:highlight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57180EE-3A37-32F7-3DEE-7B387A65AF94}"/>
              </a:ext>
            </a:extLst>
          </p:cNvPr>
          <p:cNvSpPr txBox="1">
            <a:spLocks/>
          </p:cNvSpPr>
          <p:nvPr/>
        </p:nvSpPr>
        <p:spPr>
          <a:xfrm>
            <a:off x="517064" y="3210546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1500" b="1" i="0" dirty="0">
                <a:effectLst/>
                <a:highlight>
                  <a:srgbClr val="FFFF00"/>
                </a:highlight>
                <a:latin typeface="Söhne"/>
              </a:rPr>
              <a:t>Bayesian Information Criterion (BIC)</a:t>
            </a:r>
            <a:endParaRPr lang="en-US" sz="1500" dirty="0">
              <a:highlight>
                <a:srgbClr val="FFFF00"/>
              </a:highlight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9F6B6D4-D801-3B88-D96A-8908EF61C144}"/>
              </a:ext>
            </a:extLst>
          </p:cNvPr>
          <p:cNvSpPr txBox="1">
            <a:spLocks/>
          </p:cNvSpPr>
          <p:nvPr/>
        </p:nvSpPr>
        <p:spPr>
          <a:xfrm>
            <a:off x="4572000" y="3210546"/>
            <a:ext cx="4041775" cy="479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highlight>
                  <a:srgbClr val="FF0000"/>
                </a:highlight>
                <a:latin typeface="Söhne"/>
              </a:rPr>
              <a:t>Mean Absolute Error (MAE)</a:t>
            </a:r>
            <a:endParaRPr lang="en-US" sz="1500" dirty="0">
              <a:highlight>
                <a:srgbClr val="FF0000"/>
              </a:highligh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81072E-B9B2-4E97-6314-C5F0A6FCE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883" y="2667000"/>
            <a:ext cx="2114550" cy="38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8B999C3-52C3-F831-56FA-8DB3BA9B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958" y="3953297"/>
            <a:ext cx="2438400" cy="333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A5B360-052E-8F1F-AE83-C1C69302F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37" y="2571750"/>
            <a:ext cx="1943100" cy="800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FF97DC2-9E21-2875-E8EB-E42E1E868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499" y="3690368"/>
            <a:ext cx="16287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1628" y="813701"/>
            <a:ext cx="6395822" cy="725349"/>
          </a:xfrm>
        </p:spPr>
        <p:txBody>
          <a:bodyPr>
            <a:normAutofit/>
          </a:bodyPr>
          <a:lstStyle/>
          <a:p>
            <a:r>
              <a:rPr lang="en-MY" b="1" i="0" dirty="0">
                <a:effectLst/>
                <a:latin typeface="Söhne"/>
              </a:rPr>
              <a:t>Data Exploration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11628" y="1617980"/>
            <a:ext cx="6327059" cy="2349144"/>
          </a:xfrm>
        </p:spPr>
        <p:txBody>
          <a:bodyPr>
            <a:noAutofit/>
          </a:bodyPr>
          <a:lstStyle/>
          <a:p>
            <a:r>
              <a:rPr lang="en-US" sz="2600" b="1" dirty="0">
                <a:latin typeface="Söhne"/>
              </a:rPr>
              <a:t>Data Quality Assessment</a:t>
            </a:r>
            <a:endParaRPr lang="en-US" sz="1500" dirty="0"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>
                <a:latin typeface="Söhne"/>
              </a:rPr>
              <a:t>Duplicate Data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Söhne"/>
              </a:rPr>
              <a:t>Missing Data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dirty="0">
                <a:latin typeface="Söhne"/>
              </a:rPr>
              <a:t>Unique Values of Categorical Variables</a:t>
            </a:r>
            <a:endParaRPr lang="en-US" sz="1500" b="0" i="0" dirty="0">
              <a:effectLst/>
              <a:latin typeface="Söhne"/>
            </a:endParaRPr>
          </a:p>
          <a:p>
            <a:r>
              <a:rPr lang="en-US" sz="2600" b="1" dirty="0">
                <a:latin typeface="Söhne"/>
              </a:rPr>
              <a:t>Data Transformation and Imputation</a:t>
            </a:r>
          </a:p>
          <a:p>
            <a:r>
              <a:rPr lang="en-US" sz="1500" dirty="0">
                <a:latin typeface="Söhne"/>
              </a:rPr>
              <a:t>Missing Data Imputation</a:t>
            </a:r>
          </a:p>
          <a:p>
            <a:r>
              <a:rPr lang="en-US" sz="1500" dirty="0">
                <a:latin typeface="Söhne"/>
              </a:rPr>
              <a:t>Data Transformation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300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0793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5316" y="1579547"/>
            <a:ext cx="8093365" cy="763525"/>
          </a:xfrm>
        </p:spPr>
        <p:txBody>
          <a:bodyPr>
            <a:normAutofit/>
          </a:bodyPr>
          <a:lstStyle/>
          <a:p>
            <a:pPr algn="ctr"/>
            <a:r>
              <a:rPr lang="en-MY" b="1" i="0" dirty="0">
                <a:effectLst/>
                <a:latin typeface="Söhne"/>
              </a:rPr>
              <a:t>Results and Discussion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1998" y="2571750"/>
            <a:ext cx="4543260" cy="227629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MY" sz="1700" b="0" i="0" dirty="0">
                <a:effectLst/>
                <a:latin typeface="Söhne"/>
              </a:rPr>
              <a:t>Dataset analysis revealed a significant drop in attendance due to COVID-19 in April 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700" b="0" i="0" dirty="0">
                <a:effectLst/>
                <a:latin typeface="Söhne"/>
              </a:rPr>
              <a:t>Dataset divided into pre-COVID (20879 observations) and COVID era (6376 observations).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MY" sz="1700" b="0" i="0" dirty="0">
                <a:effectLst/>
                <a:latin typeface="Söhne"/>
              </a:rPr>
              <a:t>Pre-COVID dataset split: 70% training, 30% validation for predictive models.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9AD780-BEA6-25D4-5183-11380C4D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1" y="2213183"/>
            <a:ext cx="41088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0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997</Words>
  <Application>Microsoft Office PowerPoint</Application>
  <PresentationFormat>On-screen Show (16:9)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Söhne</vt:lpstr>
      <vt:lpstr>Wingdings</vt:lpstr>
      <vt:lpstr>Office Theme</vt:lpstr>
      <vt:lpstr>Predicting Yellow and Red Cards in Football</vt:lpstr>
      <vt:lpstr>Background of Study</vt:lpstr>
      <vt:lpstr>Significance and Research Objectives</vt:lpstr>
      <vt:lpstr>Literature Review</vt:lpstr>
      <vt:lpstr>Methodology</vt:lpstr>
      <vt:lpstr>PowerPoint Presentation</vt:lpstr>
      <vt:lpstr>PowerPoint Presentation</vt:lpstr>
      <vt:lpstr>Data Exploration</vt:lpstr>
      <vt:lpstr>Results and Discussion</vt:lpstr>
      <vt:lpstr>Modeling Yellow Cards</vt:lpstr>
      <vt:lpstr>Modeling Red Cards</vt:lpstr>
      <vt:lpstr>Testing Models on Yellow and Red Cards During COVID-19 </vt:lpstr>
      <vt:lpstr>Conclusion</vt:lpstr>
      <vt:lpstr>Limitation and Suggestion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2023-09-08T03:44:06Z</dcterms:modified>
</cp:coreProperties>
</file>