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8" r:id="rId3"/>
    <p:sldId id="274" r:id="rId4"/>
    <p:sldId id="260" r:id="rId5"/>
    <p:sldId id="275" r:id="rId6"/>
    <p:sldId id="276" r:id="rId7"/>
    <p:sldId id="259" r:id="rId8"/>
    <p:sldId id="277" r:id="rId9"/>
    <p:sldId id="278" r:id="rId10"/>
    <p:sldId id="261" r:id="rId11"/>
    <p:sldId id="262" r:id="rId12"/>
    <p:sldId id="287" r:id="rId13"/>
    <p:sldId id="288" r:id="rId14"/>
    <p:sldId id="289" r:id="rId15"/>
    <p:sldId id="290" r:id="rId16"/>
    <p:sldId id="292" r:id="rId17"/>
    <p:sldId id="263" r:id="rId18"/>
    <p:sldId id="279" r:id="rId19"/>
    <p:sldId id="280" r:id="rId20"/>
    <p:sldId id="264" r:id="rId21"/>
    <p:sldId id="311" r:id="rId22"/>
    <p:sldId id="281" r:id="rId23"/>
    <p:sldId id="282" r:id="rId24"/>
    <p:sldId id="283" r:id="rId25"/>
    <p:sldId id="284" r:id="rId26"/>
    <p:sldId id="285" r:id="rId27"/>
    <p:sldId id="312" r:id="rId28"/>
    <p:sldId id="313" r:id="rId29"/>
    <p:sldId id="314" r:id="rId30"/>
    <p:sldId id="315" r:id="rId31"/>
    <p:sldId id="316" r:id="rId32"/>
    <p:sldId id="296" r:id="rId33"/>
    <p:sldId id="265" r:id="rId34"/>
    <p:sldId id="293" r:id="rId35"/>
    <p:sldId id="294" r:id="rId36"/>
    <p:sldId id="266" r:id="rId37"/>
    <p:sldId id="295" r:id="rId38"/>
    <p:sldId id="297" r:id="rId39"/>
    <p:sldId id="317" r:id="rId40"/>
    <p:sldId id="286" r:id="rId41"/>
    <p:sldId id="318" r:id="rId42"/>
    <p:sldId id="319" r:id="rId43"/>
    <p:sldId id="267" r:id="rId44"/>
    <p:sldId id="302" r:id="rId45"/>
    <p:sldId id="269" r:id="rId46"/>
    <p:sldId id="303" r:id="rId47"/>
    <p:sldId id="304" r:id="rId48"/>
    <p:sldId id="305" r:id="rId49"/>
    <p:sldId id="299" r:id="rId50"/>
    <p:sldId id="300" r:id="rId51"/>
    <p:sldId id="309" r:id="rId52"/>
    <p:sldId id="301" r:id="rId53"/>
    <p:sldId id="306" r:id="rId54"/>
    <p:sldId id="272" r:id="rId55"/>
    <p:sldId id="310" r:id="rId56"/>
    <p:sldId id="308" r:id="rId57"/>
    <p:sldId id="320" r:id="rId58"/>
    <p:sldId id="321" r:id="rId59"/>
    <p:sldId id="322" r:id="rId60"/>
    <p:sldId id="323" r:id="rId61"/>
    <p:sldId id="324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8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3 -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</a:rPr>
              <a:t>Chapter 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Introduction to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Collections - Stacks</a:t>
            </a:r>
          </a:p>
        </p:txBody>
      </p:sp>
      <p:pic>
        <p:nvPicPr>
          <p:cNvPr id="4" name="Picture 3" descr="JSS2 4e cover -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510948"/>
            <a:ext cx="3048000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- Conceptual View</a:t>
            </a:r>
          </a:p>
        </p:txBody>
      </p:sp>
      <p:pic>
        <p:nvPicPr>
          <p:cNvPr id="6" name="Content Placeholder 5" descr="Fig12.3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12406" r="-12406"/>
          <a:stretch>
            <a:fillRect/>
          </a:stretch>
        </p:blipFill>
        <p:spPr>
          <a:xfrm>
            <a:off x="1270701" y="1617858"/>
            <a:ext cx="6564311" cy="385255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collections use particular terms for their operations</a:t>
            </a:r>
          </a:p>
          <a:p>
            <a:r>
              <a:rPr lang="en-US" dirty="0"/>
              <a:t>These are the classic stack operations:</a:t>
            </a:r>
          </a:p>
        </p:txBody>
      </p:sp>
      <p:pic>
        <p:nvPicPr>
          <p:cNvPr id="6" name="Picture 5" descr="Fig12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71" y="3089551"/>
            <a:ext cx="7161501" cy="213383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OO concepts, new and old, will be brought to bear as we explore collections</a:t>
            </a:r>
          </a:p>
          <a:p>
            <a:r>
              <a:rPr lang="en-US" dirty="0"/>
              <a:t>We'll rely on type compatibility rules, interfaces, inheritance, and polymorphism</a:t>
            </a:r>
          </a:p>
          <a:p>
            <a:r>
              <a:rPr lang="en-US" dirty="0"/>
              <a:t>Review these concepts as necessary</a:t>
            </a:r>
          </a:p>
          <a:p>
            <a:r>
              <a:rPr lang="en-US" dirty="0"/>
              <a:t>We'll also rely on a programming mechanism introduced in Java 5, </a:t>
            </a:r>
            <a:r>
              <a:rPr lang="en-US" i="1" dirty="0"/>
              <a:t>generics</a:t>
            </a:r>
            <a:r>
              <a:rPr lang="en-US" dirty="0"/>
              <a:t>, which are particularly appropriate for implementing collections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Suppose we define a stack that holds </a:t>
            </a:r>
            <a:r>
              <a:rPr lang="en-US" dirty="0">
                <a:latin typeface="Courier New"/>
                <a:cs typeface="Courier New"/>
              </a:rPr>
              <a:t>Object </a:t>
            </a:r>
            <a:r>
              <a:rPr lang="en-US" dirty="0"/>
              <a:t>references, which would allow it to hold any object</a:t>
            </a:r>
          </a:p>
          <a:p>
            <a:r>
              <a:rPr lang="en-US" dirty="0"/>
              <a:t>But then we lose control over which types of elements are added to the stack, and we'd have to cast elements to their proper type when removed</a:t>
            </a:r>
          </a:p>
          <a:p>
            <a:r>
              <a:rPr lang="en-US" dirty="0"/>
              <a:t>A better solution is to define a class that is based on a </a:t>
            </a:r>
            <a:r>
              <a:rPr lang="en-US" i="1" dirty="0"/>
              <a:t>generic type</a:t>
            </a:r>
          </a:p>
          <a:p>
            <a:r>
              <a:rPr lang="en-US" dirty="0"/>
              <a:t>The type is referred to generically in the class, and the specific type is specified only when an object of that class is created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The generic type placeholder is specified in angle brackets in the class header: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class Box&lt;T&gt;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	    // declarations and code that refer to T</a:t>
            </a:r>
          </a:p>
          <a:p>
            <a:pPr>
              <a:spcAft>
                <a:spcPts val="1200"/>
              </a:spcAft>
              <a:buNone/>
            </a:pPr>
            <a:r>
              <a:rPr lang="en-US" sz="1800" dirty="0">
                <a:latin typeface="Courier New"/>
                <a:cs typeface="Courier New"/>
              </a:rPr>
              <a:t>	}</a:t>
            </a:r>
          </a:p>
          <a:p>
            <a:r>
              <a:rPr lang="en-US" dirty="0"/>
              <a:t>Any identifier can be used, but T (for Type) or E (for element) have become standard practice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Then, when a </a:t>
            </a:r>
            <a:r>
              <a:rPr lang="en-US" dirty="0">
                <a:latin typeface="Courier New"/>
                <a:cs typeface="Courier New"/>
              </a:rPr>
              <a:t>Box </a:t>
            </a:r>
            <a:r>
              <a:rPr lang="en-US" dirty="0"/>
              <a:t>is needed, it is instantiated with a specific class instead of T: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	Box&lt;Widget&gt; box1 = new Box&lt;Widget&gt;();</a:t>
            </a:r>
          </a:p>
          <a:p>
            <a:r>
              <a:rPr lang="en-US" dirty="0"/>
              <a:t>Now, </a:t>
            </a:r>
            <a:r>
              <a:rPr lang="en-US" dirty="0">
                <a:latin typeface="Courier New"/>
                <a:cs typeface="Courier New"/>
              </a:rPr>
              <a:t>box1 </a:t>
            </a:r>
            <a:r>
              <a:rPr lang="en-US" dirty="0"/>
              <a:t>can only hold </a:t>
            </a:r>
            <a:r>
              <a:rPr lang="en-US" dirty="0">
                <a:latin typeface="Courier New"/>
                <a:cs typeface="Courier New"/>
              </a:rPr>
              <a:t>Widget </a:t>
            </a:r>
            <a:r>
              <a:rPr lang="en-US" dirty="0"/>
              <a:t>objects</a:t>
            </a:r>
          </a:p>
          <a:p>
            <a:r>
              <a:rPr lang="en-US" dirty="0"/>
              <a:t>The compiler will issue errors if we try to add a non-</a:t>
            </a:r>
            <a:r>
              <a:rPr lang="en-US" dirty="0">
                <a:latin typeface="Courier New"/>
                <a:cs typeface="Courier New"/>
              </a:rPr>
              <a:t>Widget</a:t>
            </a:r>
            <a:r>
              <a:rPr lang="en-US" dirty="0">
                <a:cs typeface="Courier New"/>
              </a:rPr>
              <a:t> to the box</a:t>
            </a:r>
            <a:endParaRPr lang="en-US" dirty="0"/>
          </a:p>
          <a:p>
            <a:r>
              <a:rPr lang="en-US" dirty="0"/>
              <a:t>And when an object is removed from the box, it is assumed to be a </a:t>
            </a:r>
            <a:r>
              <a:rPr lang="en-US" dirty="0">
                <a:latin typeface="Courier New"/>
                <a:cs typeface="Courier New"/>
              </a:rPr>
              <a:t>Widget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Using the same class, another object can be instantiated: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	Box&lt;Gadget&gt; box2 = new Box&lt;Gadget&gt;();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box2 </a:t>
            </a:r>
            <a:r>
              <a:rPr lang="en-US" dirty="0"/>
              <a:t>object can only hold </a:t>
            </a:r>
            <a:r>
              <a:rPr lang="en-US" dirty="0">
                <a:latin typeface="Courier New"/>
                <a:cs typeface="Courier New"/>
              </a:rPr>
              <a:t>Gadget </a:t>
            </a:r>
            <a:r>
              <a:rPr lang="en-US" dirty="0"/>
              <a:t>objects</a:t>
            </a:r>
          </a:p>
          <a:p>
            <a:r>
              <a:rPr lang="en-US" dirty="0">
                <a:cs typeface="Courier New"/>
              </a:rPr>
              <a:t>Generics provide better type management control at compile-time and simplify the use of collection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see how a stack can be used to help us solve the problem of evaluating postfix expressions</a:t>
            </a:r>
          </a:p>
          <a:p>
            <a:r>
              <a:rPr lang="en-US" dirty="0"/>
              <a:t>A </a:t>
            </a:r>
            <a:r>
              <a:rPr lang="en-US" i="1" dirty="0"/>
              <a:t>postfix expression </a:t>
            </a:r>
            <a:r>
              <a:rPr lang="en-US" dirty="0"/>
              <a:t>is written with the operator following the two operands instead of between them:</a:t>
            </a:r>
          </a:p>
          <a:p>
            <a:pPr algn="ctr">
              <a:buNone/>
            </a:pPr>
            <a:r>
              <a:rPr lang="en-US" dirty="0"/>
              <a:t>15  8  -</a:t>
            </a:r>
          </a:p>
          <a:p>
            <a:pPr>
              <a:buNone/>
            </a:pPr>
            <a:r>
              <a:rPr lang="en-US" dirty="0"/>
              <a:t>	is equivalent to the traditional (infix) expression</a:t>
            </a:r>
          </a:p>
          <a:p>
            <a:pPr algn="ctr">
              <a:buNone/>
            </a:pPr>
            <a:r>
              <a:rPr lang="en-US" dirty="0"/>
              <a:t>15  -  8</a:t>
            </a:r>
          </a:p>
          <a:p>
            <a:r>
              <a:rPr lang="en-US" dirty="0"/>
              <a:t>Also know as Reverse Polish 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Software Structures, 4th Edition, Lewis/Chase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Postfix expressions eliminate the need for parentheses to specify the order of operations</a:t>
            </a:r>
          </a:p>
          <a:p>
            <a:pPr>
              <a:spcAft>
                <a:spcPts val="1800"/>
              </a:spcAft>
            </a:pPr>
            <a:r>
              <a:rPr lang="en-US" dirty="0"/>
              <a:t>The infix expression</a:t>
            </a:r>
          </a:p>
          <a:p>
            <a:pPr algn="ctr">
              <a:spcAft>
                <a:spcPts val="1800"/>
              </a:spcAft>
              <a:buNone/>
            </a:pPr>
            <a:r>
              <a:rPr lang="en-US" dirty="0"/>
              <a:t>(3 * 4 – (2 + 5)) * 4 / 2</a:t>
            </a:r>
          </a:p>
          <a:p>
            <a:pPr>
              <a:spcAft>
                <a:spcPts val="1800"/>
              </a:spcAft>
              <a:buNone/>
            </a:pPr>
            <a:r>
              <a:rPr lang="en-US" dirty="0"/>
              <a:t>	is equivalent to the postfix expression</a:t>
            </a:r>
          </a:p>
          <a:p>
            <a:pPr algn="ctr">
              <a:buNone/>
            </a:pPr>
            <a:r>
              <a:rPr lang="en-US" dirty="0"/>
              <a:t>3  4  *  2  5  +  –  4  *  2  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Postfix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We'll use a stack as follows to evaluate a postfix expression:</a:t>
            </a:r>
          </a:p>
          <a:p>
            <a:pPr lvl="1"/>
            <a:r>
              <a:rPr lang="en-US" dirty="0"/>
              <a:t>Scan the expression left to right</a:t>
            </a:r>
          </a:p>
          <a:p>
            <a:pPr lvl="1"/>
            <a:r>
              <a:rPr lang="en-US" dirty="0"/>
              <a:t>When an operand is encountered, push it on the stack</a:t>
            </a:r>
          </a:p>
          <a:p>
            <a:pPr lvl="1"/>
            <a:r>
              <a:rPr lang="en-US" dirty="0"/>
              <a:t>When an operator is encountered, pop the top two elements on the stack, perform the operation, then push the result on the stack</a:t>
            </a:r>
          </a:p>
          <a:p>
            <a:r>
              <a:rPr lang="en-US" dirty="0"/>
              <a:t>When the expression is exhausted, the value on the stack is the final result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terminology</a:t>
            </a:r>
          </a:p>
          <a:p>
            <a:r>
              <a:rPr lang="en-US" dirty="0"/>
              <a:t>The Java Collections API</a:t>
            </a:r>
          </a:p>
          <a:p>
            <a:r>
              <a:rPr lang="en-US" dirty="0"/>
              <a:t>Abstract nature of collections</a:t>
            </a:r>
          </a:p>
          <a:p>
            <a:r>
              <a:rPr lang="en-US" dirty="0"/>
              <a:t>Stacks</a:t>
            </a:r>
          </a:p>
          <a:p>
            <a:pPr lvl="1"/>
            <a:r>
              <a:rPr lang="en-US" dirty="0"/>
              <a:t>Conceptually</a:t>
            </a:r>
          </a:p>
          <a:p>
            <a:pPr lvl="1"/>
            <a:r>
              <a:rPr lang="en-US" dirty="0"/>
              <a:t>Used to solve problems</a:t>
            </a:r>
          </a:p>
          <a:p>
            <a:pPr lvl="1"/>
            <a:r>
              <a:rPr lang="en-US" dirty="0"/>
              <a:t>Implementation using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Postfix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Here's how the stack changes as the following expression is evaluated:</a:t>
            </a:r>
          </a:p>
          <a:p>
            <a:pPr algn="ctr">
              <a:buNone/>
            </a:pPr>
            <a:r>
              <a:rPr lang="en-US" dirty="0"/>
              <a:t>7    4    -3    *    1    5    +    /    *</a:t>
            </a:r>
          </a:p>
          <a:p>
            <a:endParaRPr lang="en-US" dirty="0"/>
          </a:p>
        </p:txBody>
      </p:sp>
      <p:pic>
        <p:nvPicPr>
          <p:cNvPr id="6" name="Picture 5" descr="Fig12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27" y="3500122"/>
            <a:ext cx="7483559" cy="19388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0099-B8EB-4698-BD49-A049BC5C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Expressions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F1A7-A21E-46BF-8F17-E94FE2DA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6657D-EB59-4A07-96C0-C3915F4F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1ADD3-DE2B-49F2-A8CB-B448752D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0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import </a:t>
            </a:r>
            <a:r>
              <a:rPr lang="en-US" dirty="0" err="1">
                <a:latin typeface="Courier New"/>
                <a:cs typeface="Courier New"/>
              </a:rPr>
              <a:t>java.util.Scanner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* Demonstrates the use of a stack to evaluate postfix expressions.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* @author Lewis and Chase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public class </a:t>
            </a:r>
            <a:r>
              <a:rPr lang="en-US" dirty="0" err="1">
                <a:latin typeface="Courier New"/>
                <a:cs typeface="Courier New"/>
              </a:rPr>
              <a:t>PostfixTester</a:t>
            </a:r>
            <a:r>
              <a:rPr lang="en-US" dirty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Reads and evaluates multiple postfix expressions.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public static void </a:t>
            </a:r>
            <a:r>
              <a:rPr lang="en-US" dirty="0" err="1">
                <a:latin typeface="Courier New"/>
                <a:cs typeface="Courier New"/>
              </a:rPr>
              <a:t>main(String</a:t>
            </a:r>
            <a:r>
              <a:rPr lang="en-US" dirty="0">
                <a:latin typeface="Courier New"/>
                <a:cs typeface="Courier New"/>
              </a:rPr>
              <a:t>[] </a:t>
            </a:r>
            <a:r>
              <a:rPr lang="en-US" dirty="0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String expression, again;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result;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Scanner in = new </a:t>
            </a:r>
            <a:r>
              <a:rPr lang="en-US" dirty="0" err="1">
                <a:latin typeface="Courier New"/>
                <a:cs typeface="Courier New"/>
              </a:rPr>
              <a:t>Scanner(System.in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do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{  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</a:t>
            </a:r>
            <a:r>
              <a:rPr lang="en-US" dirty="0" err="1">
                <a:latin typeface="Courier New"/>
                <a:cs typeface="Courier New"/>
              </a:rPr>
              <a:t>PostfixEvaluator</a:t>
            </a:r>
            <a:r>
              <a:rPr lang="en-US" dirty="0">
                <a:latin typeface="Courier New"/>
                <a:cs typeface="Courier New"/>
              </a:rPr>
              <a:t> evaluator = new </a:t>
            </a:r>
            <a:r>
              <a:rPr lang="en-US" dirty="0" err="1">
                <a:latin typeface="Courier New"/>
                <a:cs typeface="Courier New"/>
              </a:rPr>
              <a:t>PostfixEvaluator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			</a:t>
            </a:r>
            <a:r>
              <a:rPr lang="en-US" dirty="0" err="1">
                <a:latin typeface="Courier New"/>
                <a:cs typeface="Courier New"/>
              </a:rPr>
              <a:t>System.out.println("Enter</a:t>
            </a:r>
            <a:r>
              <a:rPr lang="en-US" dirty="0">
                <a:latin typeface="Courier New"/>
                <a:cs typeface="Courier New"/>
              </a:rPr>
              <a:t> a valid post-fix expression one token " +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							   "at a time with a space between each token (e.g. 5 4 + 3 2 1 - + *)");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			</a:t>
            </a:r>
            <a:r>
              <a:rPr lang="en-US" dirty="0" err="1">
                <a:latin typeface="Courier New"/>
                <a:cs typeface="Courier New"/>
              </a:rPr>
              <a:t>System.out.println("Each</a:t>
            </a:r>
            <a:r>
              <a:rPr lang="en-US" dirty="0">
                <a:latin typeface="Courier New"/>
                <a:cs typeface="Courier New"/>
              </a:rPr>
              <a:t> token must be an integer or an operator (+,-,*,/)");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expression = </a:t>
            </a:r>
            <a:r>
              <a:rPr lang="en-US" dirty="0" err="1">
                <a:latin typeface="Courier New"/>
                <a:cs typeface="Courier New"/>
              </a:rPr>
              <a:t>in.nextLine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result = </a:t>
            </a:r>
            <a:r>
              <a:rPr lang="en-US" dirty="0" err="1">
                <a:latin typeface="Courier New"/>
                <a:cs typeface="Courier New"/>
              </a:rPr>
              <a:t>evaluator.evaluate(expression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</a:t>
            </a:r>
            <a:r>
              <a:rPr lang="en-US" dirty="0" err="1">
                <a:latin typeface="Courier New"/>
                <a:cs typeface="Courier New"/>
              </a:rPr>
              <a:t>System.out.println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</a:t>
            </a:r>
            <a:r>
              <a:rPr lang="en-US" dirty="0" err="1">
                <a:latin typeface="Courier New"/>
                <a:cs typeface="Courier New"/>
              </a:rPr>
              <a:t>System.out.println("That</a:t>
            </a:r>
            <a:r>
              <a:rPr lang="en-US" dirty="0">
                <a:latin typeface="Courier New"/>
                <a:cs typeface="Courier New"/>
              </a:rPr>
              <a:t> expression equals " + result);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</a:t>
            </a:r>
            <a:r>
              <a:rPr lang="en-US" dirty="0" err="1">
                <a:latin typeface="Courier New"/>
                <a:cs typeface="Courier New"/>
              </a:rPr>
              <a:t>System.out.print("Evaluate</a:t>
            </a:r>
            <a:r>
              <a:rPr lang="en-US" dirty="0">
                <a:latin typeface="Courier New"/>
                <a:cs typeface="Courier New"/>
              </a:rPr>
              <a:t> another expression [Y/N]? ");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again = </a:t>
            </a:r>
            <a:r>
              <a:rPr lang="en-US" dirty="0" err="1">
                <a:latin typeface="Courier New"/>
                <a:cs typeface="Courier New"/>
              </a:rPr>
              <a:t>in.nextLine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</a:t>
            </a:r>
            <a:r>
              <a:rPr lang="en-US" dirty="0" err="1">
                <a:latin typeface="Courier New"/>
                <a:cs typeface="Courier New"/>
              </a:rPr>
              <a:t>System.out.println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while (</a:t>
            </a:r>
            <a:r>
              <a:rPr lang="en-US" dirty="0" err="1">
                <a:latin typeface="Courier New"/>
                <a:cs typeface="Courier New"/>
              </a:rPr>
              <a:t>again.equalsIgnoreCase("y</a:t>
            </a:r>
            <a:r>
              <a:rPr lang="en-US" dirty="0">
                <a:latin typeface="Courier New"/>
                <a:cs typeface="Courier New"/>
              </a:rPr>
              <a:t>"));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}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import </a:t>
            </a:r>
            <a:r>
              <a:rPr lang="en-US" sz="1200" dirty="0" err="1">
                <a:latin typeface="Courier New"/>
                <a:cs typeface="Courier New"/>
              </a:rPr>
              <a:t>java.util.Stack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import </a:t>
            </a:r>
            <a:r>
              <a:rPr lang="en-US" sz="1200" dirty="0" err="1">
                <a:latin typeface="Courier New"/>
                <a:cs typeface="Courier New"/>
              </a:rPr>
              <a:t>java.util.Scanner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* Represents an integer evaluator of postfix expressions. Assumes 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* the operands are constants.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* @author Lewis and Chase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public class </a:t>
            </a:r>
            <a:r>
              <a:rPr lang="en-US" sz="1200" dirty="0" err="1">
                <a:latin typeface="Courier New"/>
                <a:cs typeface="Courier New"/>
              </a:rPr>
              <a:t>PostfixEvaluator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private final static char ADD = '+';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private final static char SUBTRACT = '-';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private final static char MULTIPLY = '*';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private final static char DIVIDE = '/';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private Stack&lt;Integer&gt; stack;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* Sets up this 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evalutor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by creating a new stack.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public </a:t>
            </a:r>
            <a:r>
              <a:rPr lang="en-US" sz="1200" dirty="0" err="1">
                <a:latin typeface="Courier New"/>
                <a:cs typeface="Courier New"/>
              </a:rPr>
              <a:t>PostfixEvaluator</a:t>
            </a:r>
            <a:r>
              <a:rPr lang="en-US" sz="1200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  stack = new Stack&lt;Integer&gt;();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</a:t>
            </a: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    * Evaluates the specified postfix expression. If an operand is</a:t>
            </a:r>
          </a:p>
          <a:p>
            <a:pPr>
              <a:buNone/>
            </a:pP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    * encountered, it is pushed onto the stack. If an operator is</a:t>
            </a:r>
          </a:p>
          <a:p>
            <a:pPr>
              <a:buNone/>
            </a:pP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    * encountered, two operands are popped, the operation is</a:t>
            </a:r>
          </a:p>
          <a:p>
            <a:pPr>
              <a:buNone/>
            </a:pP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    * evaluated, and the result is pushed onto the stack.</a:t>
            </a:r>
          </a:p>
          <a:p>
            <a:pPr>
              <a:buNone/>
            </a:pP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50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050" dirty="0" err="1">
                <a:solidFill>
                  <a:srgbClr val="3366FF"/>
                </a:solidFill>
                <a:latin typeface="Courier New"/>
                <a:cs typeface="Courier New"/>
              </a:rPr>
              <a:t>expr</a:t>
            </a: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string representation of a postfix expression</a:t>
            </a:r>
          </a:p>
          <a:p>
            <a:pPr>
              <a:buNone/>
            </a:pP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    * @return value of the given expression</a:t>
            </a:r>
          </a:p>
          <a:p>
            <a:pPr>
              <a:buNone/>
            </a:pP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public </a:t>
            </a:r>
            <a:r>
              <a:rPr lang="en-US" sz="1050" dirty="0" err="1">
                <a:latin typeface="Courier New"/>
                <a:cs typeface="Courier New"/>
              </a:rPr>
              <a:t>int</a:t>
            </a:r>
            <a:r>
              <a:rPr lang="en-US" sz="1050" dirty="0">
                <a:latin typeface="Courier New"/>
                <a:cs typeface="Courier New"/>
              </a:rPr>
              <a:t> </a:t>
            </a:r>
            <a:r>
              <a:rPr lang="en-US" sz="1050" dirty="0" err="1">
                <a:latin typeface="Courier New"/>
                <a:cs typeface="Courier New"/>
              </a:rPr>
              <a:t>evaluate(String</a:t>
            </a:r>
            <a:r>
              <a:rPr lang="en-US" sz="1050" dirty="0">
                <a:latin typeface="Courier New"/>
                <a:cs typeface="Courier New"/>
              </a:rPr>
              <a:t> </a:t>
            </a:r>
            <a:r>
              <a:rPr lang="en-US" sz="1050" dirty="0" err="1">
                <a:latin typeface="Courier New"/>
                <a:cs typeface="Courier New"/>
              </a:rPr>
              <a:t>expr</a:t>
            </a:r>
            <a:r>
              <a:rPr lang="en-US" sz="105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</a:t>
            </a:r>
            <a:r>
              <a:rPr lang="en-US" sz="1050" dirty="0" err="1">
                <a:latin typeface="Courier New"/>
                <a:cs typeface="Courier New"/>
              </a:rPr>
              <a:t>int</a:t>
            </a:r>
            <a:r>
              <a:rPr lang="en-US" sz="1050" dirty="0">
                <a:latin typeface="Courier New"/>
                <a:cs typeface="Courier New"/>
              </a:rPr>
              <a:t> op1, op2, result = 0;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String token;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Scanner parser = new </a:t>
            </a:r>
            <a:r>
              <a:rPr lang="en-US" sz="1050" dirty="0" err="1">
                <a:latin typeface="Courier New"/>
                <a:cs typeface="Courier New"/>
              </a:rPr>
              <a:t>Scanner(expr</a:t>
            </a:r>
            <a:r>
              <a:rPr lang="en-US" sz="105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endParaRPr lang="en-US" sz="105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while (</a:t>
            </a:r>
            <a:r>
              <a:rPr lang="en-US" sz="1050" dirty="0" err="1">
                <a:latin typeface="Courier New"/>
                <a:cs typeface="Courier New"/>
              </a:rPr>
              <a:t>parser.hasNext</a:t>
            </a:r>
            <a:r>
              <a:rPr lang="en-US" sz="1050" dirty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    token = </a:t>
            </a:r>
            <a:r>
              <a:rPr lang="en-US" sz="1050" dirty="0" err="1">
                <a:latin typeface="Courier New"/>
                <a:cs typeface="Courier New"/>
              </a:rPr>
              <a:t>parser.next</a:t>
            </a:r>
            <a:r>
              <a:rPr lang="en-US" sz="105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05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    if (</a:t>
            </a:r>
            <a:r>
              <a:rPr lang="en-US" sz="1050" dirty="0" err="1">
                <a:latin typeface="Courier New"/>
                <a:cs typeface="Courier New"/>
              </a:rPr>
              <a:t>isOperator(token</a:t>
            </a:r>
            <a:r>
              <a:rPr lang="en-US" sz="1050" dirty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        op2 = (</a:t>
            </a:r>
            <a:r>
              <a:rPr lang="en-US" sz="1050" dirty="0" err="1">
                <a:latin typeface="Courier New"/>
                <a:cs typeface="Courier New"/>
              </a:rPr>
              <a:t>stack.pop()).intValue</a:t>
            </a:r>
            <a:r>
              <a:rPr lang="en-US" sz="105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        op1 = (</a:t>
            </a:r>
            <a:r>
              <a:rPr lang="en-US" sz="1050" dirty="0" err="1">
                <a:latin typeface="Courier New"/>
                <a:cs typeface="Courier New"/>
              </a:rPr>
              <a:t>stack.pop()).intValue</a:t>
            </a:r>
            <a:r>
              <a:rPr lang="en-US" sz="105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        result = evaluateSingleOperator(token.charAt(0), op1, op2);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        </a:t>
            </a:r>
            <a:r>
              <a:rPr lang="en-US" sz="1050" dirty="0" err="1">
                <a:latin typeface="Courier New"/>
                <a:cs typeface="Courier New"/>
              </a:rPr>
              <a:t>stack.push(new</a:t>
            </a:r>
            <a:r>
              <a:rPr lang="en-US" sz="1050" dirty="0">
                <a:latin typeface="Courier New"/>
                <a:cs typeface="Courier New"/>
              </a:rPr>
              <a:t> </a:t>
            </a:r>
            <a:r>
              <a:rPr lang="en-US" sz="1050" dirty="0" err="1">
                <a:latin typeface="Courier New"/>
                <a:cs typeface="Courier New"/>
              </a:rPr>
              <a:t>Integer(result</a:t>
            </a:r>
            <a:r>
              <a:rPr lang="en-US" sz="1050" dirty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        </a:t>
            </a:r>
            <a:r>
              <a:rPr lang="en-US" sz="1050" dirty="0" err="1">
                <a:latin typeface="Courier New"/>
                <a:cs typeface="Courier New"/>
              </a:rPr>
              <a:t>stack.push(new</a:t>
            </a:r>
            <a:r>
              <a:rPr lang="en-US" sz="1050" dirty="0">
                <a:latin typeface="Courier New"/>
                <a:cs typeface="Courier New"/>
              </a:rPr>
              <a:t> </a:t>
            </a:r>
            <a:r>
              <a:rPr lang="en-US" sz="1050" dirty="0" err="1">
                <a:latin typeface="Courier New"/>
                <a:cs typeface="Courier New"/>
              </a:rPr>
              <a:t>Integer(Integer.parseInt(token</a:t>
            </a:r>
            <a:r>
              <a:rPr lang="en-US" sz="1050" dirty="0">
                <a:latin typeface="Courier New"/>
                <a:cs typeface="Courier New"/>
              </a:rPr>
              <a:t>)));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sz="105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50" dirty="0">
              <a:latin typeface="Courier New"/>
              <a:cs typeface="Courier New"/>
            </a:endParaRPr>
          </a:p>
          <a:p>
            <a:pPr>
              <a:buNone/>
            </a:pPr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* Determines if the specified token is an operator.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token the token to be evaluated 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* @return true if token is operator</a:t>
            </a:r>
          </a:p>
          <a:p>
            <a:pPr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private </a:t>
            </a:r>
            <a:r>
              <a:rPr lang="en-US" sz="1200" dirty="0" err="1">
                <a:latin typeface="Courier New"/>
                <a:cs typeface="Courier New"/>
              </a:rPr>
              <a:t>boolean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isOperator(String</a:t>
            </a:r>
            <a:r>
              <a:rPr lang="en-US" sz="1200" dirty="0">
                <a:latin typeface="Courier New"/>
                <a:cs typeface="Courier New"/>
              </a:rPr>
              <a:t> token)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  return ( </a:t>
            </a:r>
            <a:r>
              <a:rPr lang="en-US" sz="1200" dirty="0" err="1">
                <a:latin typeface="Courier New"/>
                <a:cs typeface="Courier New"/>
              </a:rPr>
              <a:t>token.equals</a:t>
            </a:r>
            <a:r>
              <a:rPr lang="en-US" sz="1200" dirty="0">
                <a:latin typeface="Courier New"/>
                <a:cs typeface="Courier New"/>
              </a:rPr>
              <a:t>("+") || </a:t>
            </a:r>
            <a:r>
              <a:rPr lang="en-US" sz="1200" dirty="0" err="1">
                <a:latin typeface="Courier New"/>
                <a:cs typeface="Courier New"/>
              </a:rPr>
              <a:t>token.equals</a:t>
            </a:r>
            <a:r>
              <a:rPr lang="en-US" sz="1200" dirty="0">
                <a:latin typeface="Courier New"/>
                <a:cs typeface="Courier New"/>
              </a:rPr>
              <a:t>("-") ||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             </a:t>
            </a:r>
            <a:r>
              <a:rPr lang="en-US" sz="1200" dirty="0" err="1">
                <a:latin typeface="Courier New"/>
                <a:cs typeface="Courier New"/>
              </a:rPr>
              <a:t>token.equals</a:t>
            </a:r>
            <a:r>
              <a:rPr lang="en-US" sz="1200" dirty="0">
                <a:latin typeface="Courier New"/>
                <a:cs typeface="Courier New"/>
              </a:rPr>
              <a:t>("*") || </a:t>
            </a:r>
            <a:r>
              <a:rPr lang="en-US" sz="1200" dirty="0" err="1">
                <a:latin typeface="Courier New"/>
                <a:cs typeface="Courier New"/>
              </a:rPr>
              <a:t>token.equals</a:t>
            </a:r>
            <a:r>
              <a:rPr lang="en-US" sz="1200" dirty="0">
                <a:latin typeface="Courier New"/>
                <a:cs typeface="Courier New"/>
              </a:rPr>
              <a:t>("/") );</a:t>
            </a:r>
          </a:p>
          <a:p>
            <a:pPr>
              <a:buNone/>
            </a:pPr>
            <a:r>
              <a:rPr lang="en-US" sz="120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Peforms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integer evaluation on a single expression consisting of 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the specified operator and operands.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operation operation to be performed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op1 the first operand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op2 the second operand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@return value of the expression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private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evaluateSingleOperator(char</a:t>
            </a:r>
            <a:r>
              <a:rPr lang="en-US" dirty="0">
                <a:latin typeface="Courier New"/>
                <a:cs typeface="Courier New"/>
              </a:rPr>
              <a:t> operation,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op1,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op2)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result = 0;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switch (operation)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case ADD: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    result = op1 + op2;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    break;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case SUBTRACT: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    result = op1 - op2;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    break;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case MULTIPLY: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    result = op1 * op2;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    break;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case DIVIDE: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    result = op1 / op2;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8994-0757-45AE-BAD7-E55A59A7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Expressions –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1C84-7972-43E2-A3C5-2200C16F0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2C78D-7056-4826-B7F8-9D3AAA82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D0256-7E36-4135-ACDB-F07B63A5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13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C53A9-1646-4491-AAAC-68BE9952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0AA33-F0C5-4490-BCD3-F0FC1746EBF1}"/>
              </a:ext>
            </a:extLst>
          </p:cNvPr>
          <p:cNvSpPr txBox="1"/>
          <p:nvPr/>
        </p:nvSpPr>
        <p:spPr>
          <a:xfrm>
            <a:off x="461818" y="37007"/>
            <a:ext cx="19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PostfixTester.cpp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200E7-DB01-453F-AECA-05E4BC3C2C7F}"/>
              </a:ext>
            </a:extLst>
          </p:cNvPr>
          <p:cNvSpPr txBox="1"/>
          <p:nvPr/>
        </p:nvSpPr>
        <p:spPr>
          <a:xfrm>
            <a:off x="461818" y="341548"/>
            <a:ext cx="826654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PostfixEvaluator.h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expression;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char again;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do { 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PostfixEvaluator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evaluator = new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PostfixEvaluator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a valid post-fix expression one token " &lt;&lt;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"at a time with a space between each token (e.g. 5 4 + 3 2 1 - + *)" &lt;&lt;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"Each token must be an integer or an operator (+,-,*,/)" &lt;&lt;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expression);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result = evaluator-&gt;evaluate(expression);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"That expression equals " &lt;&lt; result &lt;&lt;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"Evaluate another expression [Y/N]? " &lt;&lt;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again;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!= '\n');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} while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(again) == 'y' 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system("PAUSE");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06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C53A9-1646-4491-AAAC-68BE9952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0AA33-F0C5-4490-BCD3-F0FC1746EBF1}"/>
              </a:ext>
            </a:extLst>
          </p:cNvPr>
          <p:cNvSpPr txBox="1"/>
          <p:nvPr/>
        </p:nvSpPr>
        <p:spPr>
          <a:xfrm>
            <a:off x="461818" y="37007"/>
            <a:ext cx="19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PostfixEvaluator.h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200E7-DB01-453F-AECA-05E4BC3C2C7F}"/>
              </a:ext>
            </a:extLst>
          </p:cNvPr>
          <p:cNvSpPr txBox="1"/>
          <p:nvPr/>
        </p:nvSpPr>
        <p:spPr>
          <a:xfrm>
            <a:off x="461818" y="344784"/>
            <a:ext cx="8266545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PostfixEvaluator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char ADD = '+’;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char SUBTRACT = '-’;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char MULTIPLY = '*’;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char DIVIDE = '/’;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stack&lt;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postfixStack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/**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* Determines if the specified token is an operator.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* 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token the token to be evaluated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* @return true if token is operator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*/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bool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isOperator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(char* token);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/**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Peforms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evaluation on a single expression consisting of the specified operator and operands.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* 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to be performed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* 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op1 the first operand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* 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op2 the second operand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* @return value of the expression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*/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evaluateSingleOperator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(char operation,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op1,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op2);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PostfixEvaluator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/**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* Evaluates the specified postfix expression. If an operand is encountered, it is pushed onto the 	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* stack. If an operator is encountered, two operands are popped, the operation is evaluated, and 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* the result is pushed onto the stack.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* 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expr string representation of a postfix expression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* @return value of the given expression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*/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evaluate(string expr);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8128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collection </a:t>
            </a:r>
            <a:r>
              <a:rPr lang="en-US" dirty="0"/>
              <a:t>is an object that holds and organizes other objects</a:t>
            </a:r>
          </a:p>
          <a:p>
            <a:r>
              <a:rPr lang="en-US" dirty="0"/>
              <a:t>It provides operations for accessing and managing its </a:t>
            </a:r>
            <a:r>
              <a:rPr lang="en-US" i="1" dirty="0"/>
              <a:t>elements</a:t>
            </a:r>
          </a:p>
          <a:p>
            <a:r>
              <a:rPr lang="en-US" dirty="0"/>
              <a:t>Many standard collections have been defined over time</a:t>
            </a:r>
          </a:p>
          <a:p>
            <a:r>
              <a:rPr lang="en-US" dirty="0"/>
              <a:t>Some collections are </a:t>
            </a:r>
            <a:r>
              <a:rPr lang="en-US" i="1" dirty="0"/>
              <a:t>linear </a:t>
            </a:r>
            <a:r>
              <a:rPr lang="en-US" dirty="0"/>
              <a:t>in nature, others are </a:t>
            </a:r>
            <a:r>
              <a:rPr lang="en-US" i="1" dirty="0"/>
              <a:t>non-linear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C53A9-1646-4491-AAAC-68BE9952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0AA33-F0C5-4490-BCD3-F0FC1746EBF1}"/>
              </a:ext>
            </a:extLst>
          </p:cNvPr>
          <p:cNvSpPr txBox="1"/>
          <p:nvPr/>
        </p:nvSpPr>
        <p:spPr>
          <a:xfrm>
            <a:off x="461818" y="37007"/>
            <a:ext cx="19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PostfixEvaluator.cpp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200E7-DB01-453F-AECA-05E4BC3C2C7F}"/>
              </a:ext>
            </a:extLst>
          </p:cNvPr>
          <p:cNvSpPr txBox="1"/>
          <p:nvPr/>
        </p:nvSpPr>
        <p:spPr>
          <a:xfrm>
            <a:off x="461818" y="344784"/>
            <a:ext cx="826654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PostfixEvaluator.h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PostfixEvaluator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PostfixEvaluator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PostfixEvaluator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::evaluate(string expr)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op1, op2, result = 0;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char* token;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char*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pExpr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char[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expr.length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+ 1];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pExpr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expr.c_str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token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pExpr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" ");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(token !=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isOperator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(token))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op2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postfixStack.top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postfixStack.pop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op1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postfixStack.top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postfixStack.pop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result = evaluateSingleOperator(token[0], op1, op2);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postfixStack.push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postfixStack.push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(token));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token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" ");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result;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827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C53A9-1646-4491-AAAC-68BE9952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0AA33-F0C5-4490-BCD3-F0FC1746EBF1}"/>
              </a:ext>
            </a:extLst>
          </p:cNvPr>
          <p:cNvSpPr txBox="1"/>
          <p:nvPr/>
        </p:nvSpPr>
        <p:spPr>
          <a:xfrm>
            <a:off x="461818" y="37007"/>
            <a:ext cx="19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PostfixEvaluator.cpp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200E7-DB01-453F-AECA-05E4BC3C2C7F}"/>
              </a:ext>
            </a:extLst>
          </p:cNvPr>
          <p:cNvSpPr txBox="1"/>
          <p:nvPr/>
        </p:nvSpPr>
        <p:spPr>
          <a:xfrm>
            <a:off x="461818" y="344784"/>
            <a:ext cx="826654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PostfixEvaluator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isOperator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(char* token)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(token) &gt; 1) return false;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char op = token[0];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(	op == ADD ||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op == SUBTRACT ||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op == MULTIPLY ||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op == DIVIDE);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PostfixEvaluator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evaluateSingleOperator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(char operation,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op1,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op2)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switch (operation)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case ADD: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result = op1 + op2;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case SUBTRACT: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result = op1 - op2;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case MULTIPLY: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result = op1 * op2;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case DIVIDE: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result = op1 / op2;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result;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431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in the Java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postfix example uses the </a:t>
            </a:r>
            <a:r>
              <a:rPr lang="en-US" dirty="0" err="1"/>
              <a:t>java.util.Stack</a:t>
            </a:r>
            <a:r>
              <a:rPr lang="en-US" dirty="0"/>
              <a:t> class, which has been part of the Java collections API since Java 1.0.</a:t>
            </a:r>
          </a:p>
          <a:p>
            <a:r>
              <a:rPr lang="en-US" dirty="0"/>
              <a:t>It implements the classic operations, without any separate interfaces defined</a:t>
            </a:r>
          </a:p>
          <a:p>
            <a:r>
              <a:rPr lang="en-US" dirty="0"/>
              <a:t>As we'll see, there is not a lot of consistency regarding how collections are implemented in the Java API, and we'll explore their relative benefits as appropriate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Evaluator UML</a:t>
            </a:r>
          </a:p>
        </p:txBody>
      </p:sp>
      <p:pic>
        <p:nvPicPr>
          <p:cNvPr id="6" name="Picture 5" descr="Fig12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00" y="1466535"/>
            <a:ext cx="4662974" cy="42351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documentation style used in the postfix example is called </a:t>
            </a:r>
            <a:r>
              <a:rPr lang="en-US" i="1" dirty="0" err="1"/>
              <a:t>Javadoc</a:t>
            </a:r>
            <a:endParaRPr lang="en-US" i="1" dirty="0"/>
          </a:p>
          <a:p>
            <a:r>
              <a:rPr lang="en-US" dirty="0" err="1"/>
              <a:t>Javadoc</a:t>
            </a:r>
            <a:r>
              <a:rPr lang="en-US" dirty="0"/>
              <a:t> comments are written in a format that allow a tool to parse the comments and extract key information</a:t>
            </a:r>
          </a:p>
          <a:p>
            <a:r>
              <a:rPr lang="en-US" dirty="0"/>
              <a:t>A </a:t>
            </a:r>
            <a:r>
              <a:rPr lang="en-US" dirty="0" err="1"/>
              <a:t>Javadoc</a:t>
            </a:r>
            <a:r>
              <a:rPr lang="en-US" dirty="0"/>
              <a:t> tool is used to create online documentation in HTML about a set of classes</a:t>
            </a:r>
          </a:p>
          <a:p>
            <a:r>
              <a:rPr lang="en-US" dirty="0"/>
              <a:t>The Java API documentation is generated in this way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Javadoc</a:t>
            </a:r>
            <a:r>
              <a:rPr lang="en-US" dirty="0"/>
              <a:t> comments begin with /** and end with */</a:t>
            </a:r>
          </a:p>
          <a:p>
            <a:r>
              <a:rPr lang="en-US" dirty="0"/>
              <a:t>Specific </a:t>
            </a:r>
            <a:r>
              <a:rPr lang="en-US" dirty="0" err="1"/>
              <a:t>Javadoc</a:t>
            </a:r>
            <a:r>
              <a:rPr lang="en-US" dirty="0"/>
              <a:t> tags, which begin with a @, are used to identify particular information</a:t>
            </a:r>
          </a:p>
          <a:p>
            <a:r>
              <a:rPr lang="en-US" dirty="0"/>
              <a:t>Examples of </a:t>
            </a:r>
            <a:r>
              <a:rPr lang="en-US" dirty="0" err="1"/>
              <a:t>Javadoc</a:t>
            </a:r>
            <a:r>
              <a:rPr lang="en-US" dirty="0"/>
              <a:t> tags:</a:t>
            </a:r>
          </a:p>
          <a:p>
            <a:pPr lvl="1"/>
            <a:r>
              <a:rPr lang="en-US" dirty="0"/>
              <a:t>@author</a:t>
            </a:r>
          </a:p>
          <a:p>
            <a:pPr lvl="1"/>
            <a:r>
              <a:rPr lang="en-US" dirty="0"/>
              <a:t>@version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param</a:t>
            </a:r>
            <a:endParaRPr lang="en-US" dirty="0"/>
          </a:p>
          <a:p>
            <a:pPr lvl="1"/>
            <a:r>
              <a:rPr lang="en-US" dirty="0"/>
              <a:t>@return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Javadoc</a:t>
            </a:r>
            <a:endParaRPr lang="en-US" dirty="0"/>
          </a:p>
        </p:txBody>
      </p:sp>
      <p:pic>
        <p:nvPicPr>
          <p:cNvPr id="6" name="Picture 5" descr="Syntax javadoc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40" y="1601369"/>
            <a:ext cx="6850779" cy="35058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should exceptions be thrown from a collection class?</a:t>
            </a:r>
          </a:p>
          <a:p>
            <a:r>
              <a:rPr lang="en-US" dirty="0"/>
              <a:t>Only when a problem is specific to the concept of the collection (not its implementation or its use)</a:t>
            </a:r>
          </a:p>
          <a:p>
            <a:r>
              <a:rPr lang="en-US" dirty="0"/>
              <a:t>There's no need for the user of a collection to worry about it getting "full," so we'll take care of any such limitations internally</a:t>
            </a:r>
          </a:p>
          <a:p>
            <a:r>
              <a:rPr lang="en-US" dirty="0"/>
              <a:t>But a stack should throw an exception if the user attempts to pop an empty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Stack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API version of a stack did not rely on a formal interface, we will define one for our own version</a:t>
            </a:r>
          </a:p>
          <a:p>
            <a:r>
              <a:rPr lang="en-US" dirty="0"/>
              <a:t>To distinguish them, our collection interface names will have ADT (abstract data type) attached</a:t>
            </a:r>
          </a:p>
          <a:p>
            <a:r>
              <a:rPr lang="en-US" dirty="0"/>
              <a:t>Furthermore, our collection classes and interfaces will be defined as part of a package called </a:t>
            </a:r>
            <a:r>
              <a:rPr lang="en-US" dirty="0" err="1"/>
              <a:t>jsjf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Interface - 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Non-Linear Collections</a:t>
            </a:r>
          </a:p>
        </p:txBody>
      </p:sp>
      <p:pic>
        <p:nvPicPr>
          <p:cNvPr id="6" name="Content Placeholder 5" descr="Fig12.1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51" r="-51"/>
          <a:stretch>
            <a:fillRect/>
          </a:stretch>
        </p:blipFill>
        <p:spPr>
          <a:xfrm>
            <a:off x="1705867" y="1680023"/>
            <a:ext cx="6437922" cy="377838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package </a:t>
            </a:r>
            <a:r>
              <a:rPr lang="en-US" dirty="0" err="1">
                <a:latin typeface="Courier New"/>
                <a:cs typeface="Courier New"/>
              </a:rPr>
              <a:t>jsjf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* Defines the interface to a stack collection.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* @author Lewis and Chase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public interface </a:t>
            </a:r>
            <a:r>
              <a:rPr lang="en-US" dirty="0" err="1">
                <a:latin typeface="Courier New"/>
                <a:cs typeface="Courier New"/>
              </a:rPr>
              <a:t>StackADT</a:t>
            </a:r>
            <a:r>
              <a:rPr lang="en-US" dirty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the top of this stack. 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element element to be pushed onto the stack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public void </a:t>
            </a:r>
            <a:r>
              <a:rPr lang="en-US" dirty="0" err="1">
                <a:latin typeface="Courier New"/>
                <a:cs typeface="Courier New"/>
              </a:rPr>
              <a:t>push(T</a:t>
            </a:r>
            <a:r>
              <a:rPr lang="en-US" dirty="0">
                <a:latin typeface="Courier New"/>
                <a:cs typeface="Courier New"/>
              </a:rPr>
              <a:t> element);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top element from this stack. 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@return the element removed from the stack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public T pop();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Returns without removing the top element of this stack. 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@return the element on top of the stack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public T peek();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Returns true if this stack contains no elements. 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@return true if the stack is empty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public </a:t>
            </a:r>
            <a:r>
              <a:rPr lang="en-US" dirty="0" err="1">
                <a:latin typeface="Courier New"/>
                <a:cs typeface="Courier New"/>
              </a:rPr>
              <a:t>boolean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isEmpty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/** 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Returns the number of elements in this stack. 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@return the number of elements in the stack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public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size();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/**  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Returns a string representation of this stack. 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@return a string representation of the stack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public String </a:t>
            </a:r>
            <a:r>
              <a:rPr lang="en-US" dirty="0" err="1">
                <a:latin typeface="Courier New"/>
                <a:cs typeface="Courier New"/>
              </a:rPr>
              <a:t>toString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6" name="Picture 5" descr="Syntax interfac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546" y="2226262"/>
            <a:ext cx="4546600" cy="19081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Interface – C++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3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C53A9-1646-4491-AAAC-68BE9952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0AA33-F0C5-4490-BCD3-F0FC1746EBF1}"/>
              </a:ext>
            </a:extLst>
          </p:cNvPr>
          <p:cNvSpPr txBox="1"/>
          <p:nvPr/>
        </p:nvSpPr>
        <p:spPr>
          <a:xfrm>
            <a:off x="461818" y="37007"/>
            <a:ext cx="19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StackADT.h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200E7-DB01-453F-AECA-05E4BC3C2C7F}"/>
              </a:ext>
            </a:extLst>
          </p:cNvPr>
          <p:cNvSpPr txBox="1"/>
          <p:nvPr/>
        </p:nvSpPr>
        <p:spPr>
          <a:xfrm>
            <a:off x="461818" y="344784"/>
            <a:ext cx="82665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_STACKADT_H_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_STACKADT_H_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StackADT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push(T element) = 0;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 pop() = 0;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 peek() = 0;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size() = 0;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24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Stack Interface</a:t>
            </a:r>
          </a:p>
        </p:txBody>
      </p:sp>
      <p:pic>
        <p:nvPicPr>
          <p:cNvPr id="6" name="Picture 5" descr="Fig12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430" y="1547565"/>
            <a:ext cx="3581283" cy="420088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Stack with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now explore our own implementation of a stack, using an array as the underlying structure in which we'll store the stack elements</a:t>
            </a:r>
          </a:p>
          <a:p>
            <a:r>
              <a:rPr lang="en-US" dirty="0"/>
              <a:t>We'll have to take into account the possibility that the array could become full</a:t>
            </a:r>
          </a:p>
          <a:p>
            <a:r>
              <a:rPr lang="en-US" dirty="0"/>
              <a:t>And remember that an array of objects really stores references to those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Stacks with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of object references:</a:t>
            </a:r>
          </a:p>
        </p:txBody>
      </p:sp>
      <p:pic>
        <p:nvPicPr>
          <p:cNvPr id="6" name="Picture 5" descr="Fig12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960" y="2011363"/>
            <a:ext cx="2418194" cy="409664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cells in an array is called its </a:t>
            </a:r>
            <a:r>
              <a:rPr lang="en-US" i="1" dirty="0"/>
              <a:t>capacity</a:t>
            </a:r>
          </a:p>
          <a:p>
            <a:r>
              <a:rPr lang="en-US" dirty="0"/>
              <a:t>It's not possible to change the capacity of an array in Java once it's been created</a:t>
            </a:r>
          </a:p>
          <a:p>
            <a:r>
              <a:rPr lang="en-US" dirty="0"/>
              <a:t>Therefore, to expand the capacity of the stack, we'll create a new (larger) array and copy over the elements</a:t>
            </a:r>
          </a:p>
          <a:p>
            <a:r>
              <a:rPr lang="en-US" dirty="0"/>
              <a:t>This will happen infrequently, and the user of the stack need not worry about it happening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Stacks with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convention, collection class names indicate the underlying structure</a:t>
            </a:r>
          </a:p>
          <a:p>
            <a:pPr lvl="1"/>
            <a:r>
              <a:rPr lang="en-US" dirty="0"/>
              <a:t>So ours will be called </a:t>
            </a:r>
            <a:r>
              <a:rPr lang="en-US" dirty="0" err="1">
                <a:latin typeface="Courier New"/>
                <a:cs typeface="Courier New"/>
              </a:rPr>
              <a:t>ArrayStack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err="1">
                <a:latin typeface="Courier New"/>
                <a:cs typeface="Courier New"/>
              </a:rPr>
              <a:t>java.util.Stack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is an exception to this convention</a:t>
            </a:r>
          </a:p>
          <a:p>
            <a:r>
              <a:rPr lang="en-US" dirty="0"/>
              <a:t>Our solution will keep the bottom of the stack fixed at index 0 of the array</a:t>
            </a:r>
          </a:p>
          <a:p>
            <a:r>
              <a:rPr lang="en-US" dirty="0"/>
              <a:t>A separate integer called </a:t>
            </a:r>
            <a:r>
              <a:rPr lang="en-US" dirty="0">
                <a:latin typeface="Courier New"/>
                <a:cs typeface="Courier New"/>
              </a:rPr>
              <a:t>top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will indicate where the top of the stack is, as well as how many elements are in the stack currently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Stack with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with elements A, B, C, and D pushed on in that order:</a:t>
            </a:r>
          </a:p>
        </p:txBody>
      </p:sp>
      <p:pic>
        <p:nvPicPr>
          <p:cNvPr id="7" name="Picture 6" descr="Fig12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32" y="2742785"/>
            <a:ext cx="6648759" cy="207372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package </a:t>
            </a:r>
            <a:r>
              <a:rPr lang="en-US" sz="1800" dirty="0" err="1">
                <a:latin typeface="Courier New"/>
                <a:cs typeface="Courier New"/>
              </a:rPr>
              <a:t>jsjf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import </a:t>
            </a:r>
            <a:r>
              <a:rPr lang="en-US" sz="1800" dirty="0" err="1">
                <a:latin typeface="Courier New"/>
                <a:cs typeface="Courier New"/>
              </a:rPr>
              <a:t>jsjf.exceptions</a:t>
            </a:r>
            <a:r>
              <a:rPr lang="en-US" sz="1800" dirty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import </a:t>
            </a:r>
            <a:r>
              <a:rPr lang="en-US" sz="1800" dirty="0" err="1">
                <a:latin typeface="Courier New"/>
                <a:cs typeface="Courier New"/>
              </a:rPr>
              <a:t>java.util.Arrays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 * An array implementation of a stack in which the</a:t>
            </a:r>
          </a:p>
          <a:p>
            <a:pP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 * bottom of the stack is fixed at index 0.</a:t>
            </a:r>
          </a:p>
          <a:p>
            <a:pP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 * @author Lewis and Chase</a:t>
            </a:r>
          </a:p>
          <a:p>
            <a:pP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public class </a:t>
            </a:r>
            <a:r>
              <a:rPr lang="en-US" sz="1800" dirty="0" err="1">
                <a:latin typeface="Courier New"/>
                <a:cs typeface="Courier New"/>
              </a:rPr>
              <a:t>ArrayStack</a:t>
            </a:r>
            <a:r>
              <a:rPr lang="en-US" sz="1800" dirty="0">
                <a:latin typeface="Courier New"/>
                <a:cs typeface="Courier New"/>
              </a:rPr>
              <a:t>&lt;T&gt; implements </a:t>
            </a:r>
            <a:r>
              <a:rPr lang="en-US" sz="1800" dirty="0" err="1">
                <a:latin typeface="Courier New"/>
                <a:cs typeface="Courier New"/>
              </a:rPr>
              <a:t>StackADT</a:t>
            </a:r>
            <a:r>
              <a:rPr lang="en-US" sz="1800" dirty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    private final static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DEFAULT_CAPACITY = 100;</a:t>
            </a:r>
          </a:p>
          <a:p>
            <a:pPr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    private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top;  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    private T[] stack;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abstraction </a:t>
            </a:r>
            <a:r>
              <a:rPr lang="en-US" dirty="0"/>
              <a:t>hides details to make a concept easier to manage</a:t>
            </a:r>
          </a:p>
          <a:p>
            <a:r>
              <a:rPr lang="en-US" dirty="0"/>
              <a:t>All objects are abstractions in that they provide well-defined operations (the </a:t>
            </a:r>
            <a:r>
              <a:rPr lang="en-US" i="1" dirty="0"/>
              <a:t>interface</a:t>
            </a:r>
            <a:r>
              <a:rPr lang="en-US" dirty="0"/>
              <a:t>)</a:t>
            </a:r>
          </a:p>
          <a:p>
            <a:r>
              <a:rPr lang="en-US" dirty="0"/>
              <a:t>They hide (</a:t>
            </a:r>
            <a:r>
              <a:rPr lang="en-US" i="1" dirty="0"/>
              <a:t>encapsulate</a:t>
            </a:r>
            <a:r>
              <a:rPr lang="en-US" dirty="0"/>
              <a:t>) the object's data and the implementation of the operations</a:t>
            </a:r>
          </a:p>
          <a:p>
            <a:r>
              <a:rPr lang="en-US" dirty="0"/>
              <a:t>An object is a great mechanism for implementing a collection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   /**</a:t>
            </a:r>
          </a:p>
          <a:p>
            <a:pP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    * Creates an empty stack using the default capacity.</a:t>
            </a:r>
          </a:p>
          <a:p>
            <a:pP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    */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    public </a:t>
            </a:r>
            <a:r>
              <a:rPr lang="en-US" sz="1800" dirty="0" err="1">
                <a:latin typeface="Courier New"/>
                <a:cs typeface="Courier New"/>
              </a:rPr>
              <a:t>ArrayStack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        </a:t>
            </a:r>
            <a:r>
              <a:rPr lang="en-US" sz="1800" dirty="0" err="1">
                <a:latin typeface="Courier New"/>
                <a:cs typeface="Courier New"/>
              </a:rPr>
              <a:t>this(DEFAULT_CAPACITY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     * Creates an empty stack using the specified capacity.</a:t>
            </a:r>
          </a:p>
          <a:p>
            <a:pP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800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3366FF"/>
                </a:solidFill>
                <a:latin typeface="Courier New"/>
                <a:cs typeface="Courier New"/>
              </a:rPr>
              <a:t>initialCapacity</a:t>
            </a: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 the initial size of the array </a:t>
            </a:r>
          </a:p>
          <a:p>
            <a:pPr>
              <a:buNone/>
            </a:pP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    public </a:t>
            </a:r>
            <a:r>
              <a:rPr lang="en-US" sz="1800" dirty="0" err="1">
                <a:latin typeface="Courier New"/>
                <a:cs typeface="Courier New"/>
              </a:rPr>
              <a:t>ArrayStack(int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initialCapacity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        top = 0;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        stack = (</a:t>
            </a:r>
            <a:r>
              <a:rPr lang="en-US" sz="1800" dirty="0" err="1">
                <a:latin typeface="Courier New"/>
                <a:cs typeface="Courier New"/>
              </a:rPr>
              <a:t>T[])(new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Object[initialCapacity</a:t>
            </a:r>
            <a:r>
              <a:rPr lang="en-US" sz="1800" dirty="0">
                <a:latin typeface="Courier New"/>
                <a:cs typeface="Courier New"/>
              </a:rPr>
              <a:t>]);</a:t>
            </a:r>
          </a:p>
          <a:p>
            <a:pPr>
              <a:buNone/>
            </a:pPr>
            <a:r>
              <a:rPr lang="en-US" sz="180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 of a Generic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cannot instantiate an array of a generic type directly</a:t>
            </a:r>
          </a:p>
          <a:p>
            <a:r>
              <a:rPr lang="en-US" dirty="0"/>
              <a:t>Instead, create an array of </a:t>
            </a:r>
            <a:r>
              <a:rPr lang="en-US" dirty="0">
                <a:latin typeface="Courier New"/>
                <a:cs typeface="Courier New"/>
              </a:rPr>
              <a:t>Object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references and cast them to the generic type</a:t>
            </a:r>
          </a:p>
        </p:txBody>
      </p:sp>
      <p:pic>
        <p:nvPicPr>
          <p:cNvPr id="6" name="Picture 5" descr="Syntax array of generic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56" y="3605702"/>
            <a:ext cx="6223962" cy="24382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the top of this stack, expanding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the capacity of the array if necessary.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element generic element to be pushed onto stack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public void </a:t>
            </a:r>
            <a:r>
              <a:rPr lang="en-US" dirty="0" err="1">
                <a:latin typeface="Courier New"/>
                <a:cs typeface="Courier New"/>
              </a:rPr>
              <a:t>push(T</a:t>
            </a:r>
            <a:r>
              <a:rPr lang="en-US" dirty="0">
                <a:latin typeface="Courier New"/>
                <a:cs typeface="Courier New"/>
              </a:rPr>
              <a:t> element)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if (size() == </a:t>
            </a:r>
            <a:r>
              <a:rPr lang="en-US" dirty="0" err="1">
                <a:latin typeface="Courier New"/>
                <a:cs typeface="Courier New"/>
              </a:rPr>
              <a:t>stack.length</a:t>
            </a:r>
            <a:r>
              <a:rPr lang="en-US" dirty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    </a:t>
            </a:r>
            <a:r>
              <a:rPr lang="en-US" dirty="0" err="1">
                <a:latin typeface="Courier New"/>
                <a:cs typeface="Courier New"/>
              </a:rPr>
              <a:t>expandCapacity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stack[top</a:t>
            </a:r>
            <a:r>
              <a:rPr lang="en-US" dirty="0">
                <a:latin typeface="Courier New"/>
                <a:cs typeface="Courier New"/>
              </a:rPr>
              <a:t>] = element;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top++;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Creates a new array to store the contents of this stack with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twice the capacity of the old one.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private void </a:t>
            </a:r>
            <a:r>
              <a:rPr lang="en-US" dirty="0" err="1">
                <a:latin typeface="Courier New"/>
                <a:cs typeface="Courier New"/>
              </a:rPr>
              <a:t>expandCapacity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stack = </a:t>
            </a:r>
            <a:r>
              <a:rPr lang="en-US" dirty="0" err="1">
                <a:latin typeface="Courier New"/>
                <a:cs typeface="Courier New"/>
              </a:rPr>
              <a:t>Arrays.copyOf(stack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stack.length</a:t>
            </a:r>
            <a:r>
              <a:rPr lang="en-US" dirty="0">
                <a:latin typeface="Courier New"/>
                <a:cs typeface="Courier New"/>
              </a:rPr>
              <a:t> * 2);   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</a:t>
            </a: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    * Removes the element at the top of this stack and returns a</a:t>
            </a:r>
          </a:p>
          <a:p>
            <a:pPr>
              <a:buNone/>
            </a:pP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    * reference to it. </a:t>
            </a:r>
          </a:p>
          <a:p>
            <a:pPr>
              <a:buNone/>
            </a:pP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    * @return element removed from top of stack</a:t>
            </a:r>
          </a:p>
          <a:p>
            <a:pPr>
              <a:buNone/>
            </a:pP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050" dirty="0" err="1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if stack is empty </a:t>
            </a:r>
          </a:p>
          <a:p>
            <a:pPr>
              <a:buNone/>
            </a:pP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public T pop() throws </a:t>
            </a:r>
            <a:r>
              <a:rPr lang="en-US" sz="1050" dirty="0" err="1">
                <a:latin typeface="Courier New"/>
                <a:cs typeface="Courier New"/>
              </a:rPr>
              <a:t>EmptyCollectionException</a:t>
            </a:r>
            <a:endParaRPr lang="en-US" sz="105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if (</a:t>
            </a:r>
            <a:r>
              <a:rPr lang="en-US" sz="1050" dirty="0" err="1">
                <a:latin typeface="Courier New"/>
                <a:cs typeface="Courier New"/>
              </a:rPr>
              <a:t>isEmpty</a:t>
            </a:r>
            <a:r>
              <a:rPr lang="en-US" sz="1050" dirty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    throw new </a:t>
            </a:r>
            <a:r>
              <a:rPr lang="en-US" sz="1050" dirty="0" err="1">
                <a:latin typeface="Courier New"/>
                <a:cs typeface="Courier New"/>
              </a:rPr>
              <a:t>EmptyCollectionException("stack</a:t>
            </a:r>
            <a:r>
              <a:rPr lang="en-US" sz="1050" dirty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05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top--;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T result = </a:t>
            </a:r>
            <a:r>
              <a:rPr lang="en-US" sz="1050" dirty="0" err="1">
                <a:latin typeface="Courier New"/>
                <a:cs typeface="Courier New"/>
              </a:rPr>
              <a:t>stack[top</a:t>
            </a:r>
            <a:r>
              <a:rPr lang="en-US" sz="1050" dirty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</a:t>
            </a:r>
            <a:r>
              <a:rPr lang="en-US" sz="1050" dirty="0" err="1">
                <a:latin typeface="Courier New"/>
                <a:cs typeface="Courier New"/>
              </a:rPr>
              <a:t>stack[top</a:t>
            </a:r>
            <a:r>
              <a:rPr lang="en-US" sz="1050" dirty="0">
                <a:latin typeface="Courier New"/>
                <a:cs typeface="Courier New"/>
              </a:rPr>
              <a:t>] = null; </a:t>
            </a:r>
          </a:p>
          <a:p>
            <a:pPr>
              <a:buNone/>
            </a:pPr>
            <a:endParaRPr lang="en-US" sz="105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</a:t>
            </a: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  /**</a:t>
            </a:r>
          </a:p>
          <a:p>
            <a:pPr>
              <a:buNone/>
            </a:pP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the element at the top of this stack.</a:t>
            </a:r>
          </a:p>
          <a:p>
            <a:pPr>
              <a:buNone/>
            </a:pP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    * The element is not removed from the stack.  </a:t>
            </a:r>
          </a:p>
          <a:p>
            <a:pPr>
              <a:buNone/>
            </a:pP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    * @return element on top of stack</a:t>
            </a:r>
          </a:p>
          <a:p>
            <a:pPr>
              <a:buNone/>
            </a:pP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050" dirty="0" err="1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if stack is empty</a:t>
            </a:r>
          </a:p>
          <a:p>
            <a:pPr>
              <a:buNone/>
            </a:pPr>
            <a:r>
              <a:rPr lang="en-US" sz="105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public T peek() throws </a:t>
            </a:r>
            <a:r>
              <a:rPr lang="en-US" sz="1050" dirty="0" err="1">
                <a:latin typeface="Courier New"/>
                <a:cs typeface="Courier New"/>
              </a:rPr>
              <a:t>EmptyCollectionException</a:t>
            </a:r>
            <a:endParaRPr lang="en-US" sz="105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if (</a:t>
            </a:r>
            <a:r>
              <a:rPr lang="en-US" sz="1050" dirty="0" err="1">
                <a:latin typeface="Courier New"/>
                <a:cs typeface="Courier New"/>
              </a:rPr>
              <a:t>isEmpty</a:t>
            </a:r>
            <a:r>
              <a:rPr lang="en-US" sz="1050" dirty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    throw new </a:t>
            </a:r>
            <a:r>
              <a:rPr lang="en-US" sz="1050" dirty="0" err="1">
                <a:latin typeface="Courier New"/>
                <a:cs typeface="Courier New"/>
              </a:rPr>
              <a:t>EmptyCollectionException("stack</a:t>
            </a:r>
            <a:r>
              <a:rPr lang="en-US" sz="1050" dirty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05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    return stack[top-1];</a:t>
            </a:r>
          </a:p>
          <a:p>
            <a:pPr>
              <a:buNone/>
            </a:pPr>
            <a:r>
              <a:rPr lang="en-US" sz="105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and Popping a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pushing element 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popping:</a:t>
            </a:r>
          </a:p>
        </p:txBody>
      </p:sp>
      <p:pic>
        <p:nvPicPr>
          <p:cNvPr id="6" name="Picture 5" descr="Fig12.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27" y="1967630"/>
            <a:ext cx="4891409" cy="1519661"/>
          </a:xfrm>
          <a:prstGeom prst="rect">
            <a:avLst/>
          </a:prstGeom>
        </p:spPr>
      </p:pic>
      <p:pic>
        <p:nvPicPr>
          <p:cNvPr id="7" name="Picture 6" descr="Fig12.1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127" y="4372076"/>
            <a:ext cx="5011039" cy="154799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>
                <a:latin typeface="Courier New"/>
                <a:cs typeface="Courier New"/>
              </a:rPr>
              <a:t>EmptyCollectionException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is thrown when a pop or a peek is attempted and the stack is empty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/>
                <a:cs typeface="Courier New"/>
              </a:rPr>
              <a:t>EmptyCollectionException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is defined to extend </a:t>
            </a:r>
            <a:r>
              <a:rPr lang="en-US" dirty="0" err="1">
                <a:latin typeface="Courier New"/>
                <a:cs typeface="Courier New"/>
              </a:rPr>
              <a:t>RuntimeException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By passing a string into its constructor, this exception can be used for other collections as 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package </a:t>
            </a:r>
            <a:r>
              <a:rPr lang="en-US" dirty="0" err="1">
                <a:latin typeface="Courier New"/>
                <a:cs typeface="Courier New"/>
              </a:rPr>
              <a:t>jsjf.exceptions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* Represents the situation in which a collection is empty.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* @author Lewis and Chase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public class </a:t>
            </a:r>
            <a:r>
              <a:rPr lang="en-US" dirty="0" err="1">
                <a:latin typeface="Courier New"/>
                <a:cs typeface="Courier New"/>
              </a:rPr>
              <a:t>EmptyCollectionException</a:t>
            </a:r>
            <a:r>
              <a:rPr lang="en-US" dirty="0">
                <a:latin typeface="Courier New"/>
                <a:cs typeface="Courier New"/>
              </a:rPr>
              <a:t> extends </a:t>
            </a:r>
            <a:r>
              <a:rPr lang="en-US" dirty="0" err="1">
                <a:latin typeface="Courier New"/>
                <a:cs typeface="Courier New"/>
              </a:rPr>
              <a:t>RuntimeException</a:t>
            </a: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Sets up this exception with an appropriate message.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collection the name of the collection</a:t>
            </a: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public </a:t>
            </a:r>
            <a:r>
              <a:rPr lang="en-US" dirty="0" err="1">
                <a:latin typeface="Courier New"/>
                <a:cs typeface="Courier New"/>
              </a:rPr>
              <a:t>EmptyCollectionException(String</a:t>
            </a:r>
            <a:r>
              <a:rPr lang="en-US" dirty="0">
                <a:latin typeface="Courier New"/>
                <a:cs typeface="Courier New"/>
              </a:rPr>
              <a:t> collection)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super("The</a:t>
            </a:r>
            <a:r>
              <a:rPr lang="en-US" dirty="0">
                <a:latin typeface="Courier New"/>
                <a:cs typeface="Courier New"/>
              </a:rPr>
              <a:t> " + collection + " is empty.");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 Array – C++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413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C53A9-1646-4491-AAAC-68BE9952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0AA33-F0C5-4490-BCD3-F0FC1746EBF1}"/>
              </a:ext>
            </a:extLst>
          </p:cNvPr>
          <p:cNvSpPr txBox="1"/>
          <p:nvPr/>
        </p:nvSpPr>
        <p:spPr>
          <a:xfrm>
            <a:off x="461818" y="37007"/>
            <a:ext cx="19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ArrayStack.h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200E7-DB01-453F-AECA-05E4BC3C2C7F}"/>
              </a:ext>
            </a:extLst>
          </p:cNvPr>
          <p:cNvSpPr txBox="1"/>
          <p:nvPr/>
        </p:nvSpPr>
        <p:spPr>
          <a:xfrm>
            <a:off x="461818" y="344784"/>
            <a:ext cx="826654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_ARRAYSTACK_H_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_ARRAYSTACK_H_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StackADT.h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EmptyCollectionException.h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An array implementation of a stack in which the bottom of the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stack is fixed at index 0.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@author Lewis and Chase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@version 4.0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StackADT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static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DEFAULT_CAPACITY = 100;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top;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/**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Creates a new array to store the contents of this stack with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twice the capacity of the old one.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*/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expandCapacity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tempStack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T[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capacity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2];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for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 top;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tempStack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capacity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*= 2;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delete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tempStack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663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C53A9-1646-4491-AAAC-68BE9952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0AA33-F0C5-4490-BCD3-F0FC1746EBF1}"/>
              </a:ext>
            </a:extLst>
          </p:cNvPr>
          <p:cNvSpPr txBox="1"/>
          <p:nvPr/>
        </p:nvSpPr>
        <p:spPr>
          <a:xfrm>
            <a:off x="461818" y="37007"/>
            <a:ext cx="19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ArrayStack.h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200E7-DB01-453F-AECA-05E4BC3C2C7F}"/>
              </a:ext>
            </a:extLst>
          </p:cNvPr>
          <p:cNvSpPr txBox="1"/>
          <p:nvPr/>
        </p:nvSpPr>
        <p:spPr>
          <a:xfrm>
            <a:off x="461818" y="344784"/>
            <a:ext cx="826654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/**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Creates an empty stack using the default capacity.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*/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(DEFAULT_CAPACITY) {}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/**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Creates an empty stack using the specified capacity.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initialCapacity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the initial size of the array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*/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top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this-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&gt;capacity = capacity;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new T[capacity];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delete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/**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Adds the specified element to the top of this stack, expanding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 capacity of the array if necessary.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element generic element to be pushed onto stack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*/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push(T element)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(size() == capacity)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expandCapacity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[top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element;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top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17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data type </a:t>
            </a:r>
            <a:r>
              <a:rPr lang="en-US" dirty="0"/>
              <a:t>is a group of values and the operations defined on those values</a:t>
            </a:r>
          </a:p>
          <a:p>
            <a:r>
              <a:rPr lang="en-US" dirty="0"/>
              <a:t>An </a:t>
            </a:r>
            <a:r>
              <a:rPr lang="en-US" i="1" dirty="0"/>
              <a:t>abstract data type </a:t>
            </a:r>
            <a:r>
              <a:rPr lang="en-US" dirty="0"/>
              <a:t>(ADT) is a data type that isn't pre-defined in the programming language</a:t>
            </a:r>
          </a:p>
          <a:p>
            <a:r>
              <a:rPr lang="en-US" dirty="0"/>
              <a:t>A </a:t>
            </a:r>
            <a:r>
              <a:rPr lang="en-US" i="1" dirty="0"/>
              <a:t>data structure </a:t>
            </a:r>
            <a:r>
              <a:rPr lang="en-US" dirty="0"/>
              <a:t>is the set of programming constructs and techniques used to implement a collection</a:t>
            </a:r>
          </a:p>
          <a:p>
            <a:r>
              <a:rPr lang="en-US" dirty="0"/>
              <a:t>The distinction between the terms ADT, data structure, and collection is sometimes blurred in casual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C53A9-1646-4491-AAAC-68BE9952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0AA33-F0C5-4490-BCD3-F0FC1746EBF1}"/>
              </a:ext>
            </a:extLst>
          </p:cNvPr>
          <p:cNvSpPr txBox="1"/>
          <p:nvPr/>
        </p:nvSpPr>
        <p:spPr>
          <a:xfrm>
            <a:off x="461818" y="37007"/>
            <a:ext cx="19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ArrayStack.h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200E7-DB01-453F-AECA-05E4BC3C2C7F}"/>
              </a:ext>
            </a:extLst>
          </p:cNvPr>
          <p:cNvSpPr txBox="1"/>
          <p:nvPr/>
        </p:nvSpPr>
        <p:spPr>
          <a:xfrm>
            <a:off x="461818" y="344784"/>
            <a:ext cx="826654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/**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Removes the element at the top of this stack and returns a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to it.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@return element removed from top of stack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@throws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EmptyCollectionException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if stack is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empty	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*/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throw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EmptyCollectionException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("stack");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top-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[top];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/**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a reference to the element at the top of this stack.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 element is not removed from the stack.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@return element on top of stack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@throws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EmptyCollectionException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if stack is empty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*/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peek()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throw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EmptyCollectionException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("stack");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[top - 1];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/**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true if this stack is empty and false otherwise.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@return true if this stack is empty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*/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bool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 be completed as a Programming Project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220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C53A9-1646-4491-AAAC-68BE9952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0AA33-F0C5-4490-BCD3-F0FC1746EBF1}"/>
              </a:ext>
            </a:extLst>
          </p:cNvPr>
          <p:cNvSpPr txBox="1"/>
          <p:nvPr/>
        </p:nvSpPr>
        <p:spPr>
          <a:xfrm>
            <a:off x="461818" y="37007"/>
            <a:ext cx="197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ArrayStack.h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200E7-DB01-453F-AECA-05E4BC3C2C7F}"/>
              </a:ext>
            </a:extLst>
          </p:cNvPr>
          <p:cNvSpPr txBox="1"/>
          <p:nvPr/>
        </p:nvSpPr>
        <p:spPr>
          <a:xfrm>
            <a:off x="461818" y="344784"/>
            <a:ext cx="82665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/**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the number of elements in this stack.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@return the number of elements in the stack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*/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 be completed as a Programming Project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/**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Returns a string representation of this stack.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@return a string representation of the stack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*/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 be completed as a Programming Project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// !_ARRAYSTACK_H_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818" y="3686591"/>
            <a:ext cx="2235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EmptyCollectionException.h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61818" y="3994368"/>
            <a:ext cx="76214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_EMPTYCOLLECTIONEXCEPTION_H_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_EMPTYCOLLECTIONEXCEPTION_H_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stdexcept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EmptyCollectionException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runtime_error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EmptyCollectionException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collection) 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runtime_error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(collection) {}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// !_EMPTYCOLLECTIONEXCEPTION_H_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1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that uses a collection interacts with it through a particular interface</a:t>
            </a:r>
          </a:p>
        </p:txBody>
      </p:sp>
      <p:pic>
        <p:nvPicPr>
          <p:cNvPr id="7" name="Picture 6" descr="Fig12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81" y="2476069"/>
            <a:ext cx="5514780" cy="327744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Collections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know, the various classes provided with Java are referred to as the Java API (application programmer interface)</a:t>
            </a:r>
          </a:p>
          <a:p>
            <a:r>
              <a:rPr lang="en-US" dirty="0"/>
              <a:t>The subset of those classes that support collections is called the </a:t>
            </a:r>
            <a:r>
              <a:rPr lang="en-US" i="1" dirty="0"/>
              <a:t>Java Collections API</a:t>
            </a:r>
          </a:p>
          <a:p>
            <a:r>
              <a:rPr lang="en-US" dirty="0"/>
              <a:t>As we explore a particular collection, we will also examine any support provided in the Collections API for that collection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stack </a:t>
            </a:r>
            <a:r>
              <a:rPr lang="en-US" dirty="0"/>
              <a:t>is a classic collection used to help solve many types of problems</a:t>
            </a:r>
          </a:p>
          <a:p>
            <a:r>
              <a:rPr lang="en-US" dirty="0"/>
              <a:t>A stack is a linear collection whose elements are added in a </a:t>
            </a:r>
            <a:r>
              <a:rPr lang="en-US" i="1" dirty="0"/>
              <a:t>last in, first out </a:t>
            </a:r>
            <a:r>
              <a:rPr lang="en-US" dirty="0"/>
              <a:t>(LIFO) manner</a:t>
            </a:r>
          </a:p>
          <a:p>
            <a:r>
              <a:rPr lang="en-US" dirty="0"/>
              <a:t>That is, the last element to be put on a stack is the first one to be removed</a:t>
            </a:r>
          </a:p>
          <a:p>
            <a:r>
              <a:rPr lang="en-US" dirty="0"/>
              <a:t>Think of a stack of books, where you add and remove from the top, but can't reach into the middle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3496</Words>
  <Application>Microsoft Office PowerPoint</Application>
  <PresentationFormat>On-screen Show (4:3)</PresentationFormat>
  <Paragraphs>887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Courier New</vt:lpstr>
      <vt:lpstr>Office Theme</vt:lpstr>
      <vt:lpstr>PowerPoint Presentation</vt:lpstr>
      <vt:lpstr>Chapter Scope</vt:lpstr>
      <vt:lpstr>Collections</vt:lpstr>
      <vt:lpstr>Linear and Non-Linear Collections</vt:lpstr>
      <vt:lpstr>Abstraction</vt:lpstr>
      <vt:lpstr>Abstract Data Type</vt:lpstr>
      <vt:lpstr>Collection Abstraction</vt:lpstr>
      <vt:lpstr>The Java Collections API</vt:lpstr>
      <vt:lpstr>Stacks</vt:lpstr>
      <vt:lpstr>Stack - Conceptual View</vt:lpstr>
      <vt:lpstr>Stack Operations</vt:lpstr>
      <vt:lpstr>Object-Oriented Concepts</vt:lpstr>
      <vt:lpstr>Generics</vt:lpstr>
      <vt:lpstr>Generics</vt:lpstr>
      <vt:lpstr>Generics</vt:lpstr>
      <vt:lpstr>Generics</vt:lpstr>
      <vt:lpstr>Postfix Expressions</vt:lpstr>
      <vt:lpstr>Postfix Expressions</vt:lpstr>
      <vt:lpstr>Evaluating Postfix Expressions</vt:lpstr>
      <vt:lpstr>Evaluating Postfix Expressions</vt:lpstr>
      <vt:lpstr>Postfix Expressions -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Postfix Expressions – C++</vt:lpstr>
      <vt:lpstr>PowerPoint Presentation</vt:lpstr>
      <vt:lpstr>PowerPoint Presentation</vt:lpstr>
      <vt:lpstr>PowerPoint Presentation</vt:lpstr>
      <vt:lpstr>PowerPoint Presentation</vt:lpstr>
      <vt:lpstr>Stacks in the Java API</vt:lpstr>
      <vt:lpstr>Postfix Evaluator UML</vt:lpstr>
      <vt:lpstr>Javadoc</vt:lpstr>
      <vt:lpstr>Javadoc</vt:lpstr>
      <vt:lpstr>Javadoc</vt:lpstr>
      <vt:lpstr>Exceptions</vt:lpstr>
      <vt:lpstr>A Stack Interface</vt:lpstr>
      <vt:lpstr>Stack Interface - Java</vt:lpstr>
      <vt:lpstr>PowerPoint Presentation</vt:lpstr>
      <vt:lpstr>Stack Interface – C++</vt:lpstr>
      <vt:lpstr>PowerPoint Presentation</vt:lpstr>
      <vt:lpstr>A Stack Interface</vt:lpstr>
      <vt:lpstr>Implementing a Stack with an Array</vt:lpstr>
      <vt:lpstr>Implementing Stacks with an Array</vt:lpstr>
      <vt:lpstr>Managing Capacity</vt:lpstr>
      <vt:lpstr>Implementing Stacks with an Array</vt:lpstr>
      <vt:lpstr>Implementing a Stack with an Array</vt:lpstr>
      <vt:lpstr>PowerPoint Presentation</vt:lpstr>
      <vt:lpstr>PowerPoint Presentation</vt:lpstr>
      <vt:lpstr>Creating an Array of a Generic Type</vt:lpstr>
      <vt:lpstr>PowerPoint Presentation</vt:lpstr>
      <vt:lpstr>PowerPoint Presentation</vt:lpstr>
      <vt:lpstr>Pushing and Popping a Stack</vt:lpstr>
      <vt:lpstr>Defining an Exception</vt:lpstr>
      <vt:lpstr>PowerPoint Presentation</vt:lpstr>
      <vt:lpstr>Stack implementation Array – C++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ATKINSON, DOUGLAS</cp:lastModifiedBy>
  <cp:revision>28</cp:revision>
  <dcterms:created xsi:type="dcterms:W3CDTF">2013-08-05T00:00:46Z</dcterms:created>
  <dcterms:modified xsi:type="dcterms:W3CDTF">2017-09-05T21:29:30Z</dcterms:modified>
</cp:coreProperties>
</file>