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20" r:id="rId4"/>
    <p:sldId id="289" r:id="rId5"/>
    <p:sldId id="290" r:id="rId6"/>
    <p:sldId id="321" r:id="rId7"/>
    <p:sldId id="322" r:id="rId8"/>
    <p:sldId id="325" r:id="rId9"/>
    <p:sldId id="323" r:id="rId10"/>
    <p:sldId id="291" r:id="rId11"/>
    <p:sldId id="281" r:id="rId12"/>
    <p:sldId id="304" r:id="rId13"/>
    <p:sldId id="292" r:id="rId14"/>
    <p:sldId id="326" r:id="rId15"/>
    <p:sldId id="305" r:id="rId16"/>
    <p:sldId id="306" r:id="rId17"/>
    <p:sldId id="307" r:id="rId18"/>
    <p:sldId id="308" r:id="rId19"/>
    <p:sldId id="293" r:id="rId20"/>
    <p:sldId id="294" r:id="rId21"/>
    <p:sldId id="295" r:id="rId22"/>
    <p:sldId id="309" r:id="rId23"/>
    <p:sldId id="310" r:id="rId24"/>
    <p:sldId id="296" r:id="rId25"/>
    <p:sldId id="297" r:id="rId26"/>
    <p:sldId id="298" r:id="rId27"/>
    <p:sldId id="311" r:id="rId28"/>
    <p:sldId id="312" r:id="rId29"/>
    <p:sldId id="313" r:id="rId30"/>
    <p:sldId id="327" r:id="rId31"/>
    <p:sldId id="299" r:id="rId32"/>
    <p:sldId id="300" r:id="rId33"/>
    <p:sldId id="301" r:id="rId34"/>
    <p:sldId id="302" r:id="rId35"/>
    <p:sldId id="328" r:id="rId36"/>
    <p:sldId id="314" r:id="rId37"/>
    <p:sldId id="316" r:id="rId38"/>
    <p:sldId id="317" r:id="rId39"/>
    <p:sldId id="319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Queues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60155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 a message using a repeating key:</a:t>
            </a:r>
            <a:endParaRPr lang="en-US" dirty="0"/>
          </a:p>
        </p:txBody>
      </p:sp>
      <p:pic>
        <p:nvPicPr>
          <p:cNvPr id="6" name="Picture 5" descr="Fig14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482321"/>
            <a:ext cx="8180226" cy="14123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Codes demonstrates the use of queues to encrypt and decrypt messages.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Codes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Encode and decode a message using a key of values stored in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[] key = {5, 12, -3, 8, -9, 4, 10};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Integer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encoded = "", decoded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String message = "All programmers are playwrights and all " +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      "computers are lousy actors.";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Queue&lt;Integer&gt; </a:t>
            </a:r>
            <a:r>
              <a:rPr lang="en-US" sz="1100" dirty="0" err="1" smtClean="0">
                <a:latin typeface="Courier New"/>
                <a:cs typeface="Courier New"/>
              </a:rPr>
              <a:t>encodingQueue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Queue&lt;Integer&gt; </a:t>
            </a:r>
            <a:r>
              <a:rPr lang="en-US" sz="1100" dirty="0" err="1" smtClean="0">
                <a:latin typeface="Courier New"/>
                <a:cs typeface="Courier New"/>
              </a:rPr>
              <a:t>decodingQueue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&lt;Integer&gt;();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load key queues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key.length</a:t>
            </a:r>
            <a:r>
              <a:rPr lang="en-US" sz="1100" dirty="0" smtClean="0">
                <a:latin typeface="Courier New"/>
                <a:cs typeface="Courier New"/>
              </a:rPr>
              <a:t>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encodingQueue.add(key[scan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decodingQueue.add(key[scan</a:t>
            </a:r>
            <a:r>
              <a:rPr lang="en-US" sz="11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encode message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message.length</a:t>
            </a:r>
            <a:r>
              <a:rPr lang="en-US" sz="1100" dirty="0" smtClean="0">
                <a:latin typeface="Courier New"/>
                <a:cs typeface="Courier New"/>
              </a:rPr>
              <a:t>();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       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encodingQueue.remove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encoded += (char) (</a:t>
            </a:r>
            <a:r>
              <a:rPr lang="en-US" sz="1100" dirty="0" err="1" smtClean="0">
                <a:latin typeface="Courier New"/>
                <a:cs typeface="Courier New"/>
              </a:rPr>
              <a:t>message.charAt(scan</a:t>
            </a:r>
            <a:r>
              <a:rPr lang="en-US" sz="1100" dirty="0" smtClean="0">
                <a:latin typeface="Courier New"/>
                <a:cs typeface="Courier New"/>
              </a:rPr>
              <a:t>) +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encodingQueue.add(keyValue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("Encoded Message:\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 + encoded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decode message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scan = 0; scan &lt; </a:t>
            </a:r>
            <a:r>
              <a:rPr lang="en-US" sz="1100" dirty="0" err="1" smtClean="0">
                <a:latin typeface="Courier New"/>
                <a:cs typeface="Courier New"/>
              </a:rPr>
              <a:t>encoded.length</a:t>
            </a:r>
            <a:r>
              <a:rPr lang="en-US" sz="1100" dirty="0" smtClean="0">
                <a:latin typeface="Courier New"/>
                <a:cs typeface="Courier New"/>
              </a:rPr>
              <a:t>(); scan++)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decodingQueue.remove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decoded += (char) (</a:t>
            </a:r>
            <a:r>
              <a:rPr lang="en-US" sz="1100" dirty="0" err="1" smtClean="0">
                <a:latin typeface="Courier New"/>
                <a:cs typeface="Courier New"/>
              </a:rPr>
              <a:t>encoded.charAt(scan</a:t>
            </a:r>
            <a:r>
              <a:rPr lang="en-US" sz="1100" dirty="0" smtClean="0">
                <a:latin typeface="Courier New"/>
                <a:cs typeface="Courier New"/>
              </a:rPr>
              <a:t>) - </a:t>
            </a:r>
            <a:r>
              <a:rPr lang="en-US" sz="1100" dirty="0" err="1" smtClean="0">
                <a:latin typeface="Courier New"/>
                <a:cs typeface="Courier New"/>
              </a:rPr>
              <a:t>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</a:t>
            </a:r>
            <a:r>
              <a:rPr lang="en-US" sz="1100" dirty="0" err="1" smtClean="0">
                <a:latin typeface="Courier New"/>
                <a:cs typeface="Courier New"/>
              </a:rPr>
              <a:t>decodingQueue.add(keyValue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("Decoded Message:\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 + decoded);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pic>
        <p:nvPicPr>
          <p:cNvPr id="6" name="Picture 5" descr="Fig14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22" y="1131636"/>
            <a:ext cx="4799013" cy="514803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Now let's use a queue to simulate the waiting line at a movie theatre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goal is to determine how many cashiers are needed to keep the wait time below 7 minutes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We'll assume: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customers arrive on average every 15 seconds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processing a request takes two minutes once a customer reaches a cashier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Customer represents a waiting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Customer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customer with the specified arrival time.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arrives the arrival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Customer(int</a:t>
            </a:r>
            <a:r>
              <a:rPr lang="en-US" sz="1100" dirty="0" smtClean="0">
                <a:latin typeface="Courier New"/>
                <a:cs typeface="Courier New"/>
              </a:rPr>
              <a:t> arrives)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 = arrives;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arrival time of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arrival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getArrivalTime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Sets the departure time for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departs the departure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setDepartureTime(int</a:t>
            </a:r>
            <a:r>
              <a:rPr lang="en-US" sz="1100" dirty="0" smtClean="0">
                <a:latin typeface="Courier New"/>
                <a:cs typeface="Courier New"/>
              </a:rPr>
              <a:t> departs)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= departs;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departure time of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departure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getDepartureTime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Computes and returns the total time spent by this customer.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total customer time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totalTime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departureTime</a:t>
            </a:r>
            <a:r>
              <a:rPr lang="en-US" sz="1100" dirty="0" smtClean="0">
                <a:latin typeface="Courier New"/>
                <a:cs typeface="Courier New"/>
              </a:rPr>
              <a:t> - </a:t>
            </a:r>
            <a:r>
              <a:rPr lang="en-US" sz="1100" dirty="0" err="1" smtClean="0">
                <a:latin typeface="Courier New"/>
                <a:cs typeface="Courier New"/>
              </a:rPr>
              <a:t>arrivalTime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TicketCounter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demonstrates the use of a queue for simulating a line of customers.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TicketCounter</a:t>
            </a:r>
            <a:r>
              <a:rPr lang="en-US" sz="10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PROCESS = 120;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MAX_CASHIERS = 10;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private final static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NUM_CUSTOMERS = 100;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Customer customer;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Queue&lt;Customer&gt; </a:t>
            </a:r>
            <a:r>
              <a:rPr lang="en-US" sz="1000" dirty="0" err="1" smtClean="0">
                <a:latin typeface="Courier New"/>
                <a:cs typeface="Courier New"/>
              </a:rPr>
              <a:t>customerQueue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LinkedList</a:t>
            </a:r>
            <a:r>
              <a:rPr lang="en-US" sz="1000" dirty="0" smtClean="0">
                <a:latin typeface="Courier New"/>
                <a:cs typeface="Courier New"/>
              </a:rPr>
              <a:t>&lt;Customer&gt;();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cashierTime</a:t>
            </a:r>
            <a:r>
              <a:rPr lang="en-US" sz="1000" dirty="0" smtClean="0">
                <a:latin typeface="Courier New"/>
                <a:cs typeface="Courier New"/>
              </a:rPr>
              <a:t> = new </a:t>
            </a:r>
            <a:r>
              <a:rPr lang="en-US" sz="1000" dirty="0" err="1" smtClean="0">
                <a:latin typeface="Courier New"/>
                <a:cs typeface="Courier New"/>
              </a:rPr>
              <a:t>int[MAX_CASHIERS</a:t>
            </a:r>
            <a:r>
              <a:rPr lang="en-US" sz="1000" dirty="0" smtClean="0">
                <a:latin typeface="Courier New"/>
                <a:cs typeface="Courier New"/>
              </a:rPr>
              <a:t>];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,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, departs, start;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// run the simulation for various number of cashiers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cashiers = 0; cashiers &lt; MAX_CASHIERS; cashiers++)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{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set each cashiers time to zero initially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 count &lt; cashiers;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 = 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 customer queue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1; count &lt;= NUM_CUSTOMERS;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</a:t>
            </a:r>
            <a:r>
              <a:rPr lang="en-US" sz="1000" dirty="0" err="1" smtClean="0">
                <a:latin typeface="Courier New"/>
                <a:cs typeface="Courier New"/>
              </a:rPr>
              <a:t>customerQueue.add(new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Customer(count</a:t>
            </a:r>
            <a:r>
              <a:rPr lang="en-US" sz="1000" dirty="0" smtClean="0">
                <a:latin typeface="Courier New"/>
                <a:cs typeface="Courier New"/>
              </a:rPr>
              <a:t> * 15));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= 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process all customers in the queue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while (!(</a:t>
            </a:r>
            <a:r>
              <a:rPr lang="en-US" sz="1000" dirty="0" err="1" smtClean="0">
                <a:latin typeface="Courier New"/>
                <a:cs typeface="Courier New"/>
              </a:rPr>
              <a:t>customerQueue.isEmpty</a:t>
            </a:r>
            <a:r>
              <a:rPr lang="en-US" sz="1000" dirty="0" smtClean="0">
                <a:latin typeface="Courier New"/>
                <a:cs typeface="Courier New"/>
              </a:rPr>
              <a:t>()))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for (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count = 0; count &lt;= cashiers; count++)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if (!(</a:t>
            </a:r>
            <a:r>
              <a:rPr lang="en-US" sz="1000" dirty="0" err="1" smtClean="0">
                <a:latin typeface="Courier New"/>
                <a:cs typeface="Courier New"/>
              </a:rPr>
              <a:t>customerQueue.isEmpty</a:t>
            </a:r>
            <a:r>
              <a:rPr lang="en-US" sz="1000" dirty="0" smtClean="0">
                <a:latin typeface="Courier New"/>
                <a:cs typeface="Courier New"/>
              </a:rPr>
              <a:t>()))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customer = </a:t>
            </a:r>
            <a:r>
              <a:rPr lang="en-US" sz="1000" dirty="0" err="1" smtClean="0">
                <a:latin typeface="Courier New"/>
                <a:cs typeface="Courier New"/>
              </a:rPr>
              <a:t>customerQueue.remove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if (</a:t>
            </a:r>
            <a:r>
              <a:rPr lang="en-US" sz="1000" dirty="0" err="1" smtClean="0">
                <a:latin typeface="Courier New"/>
                <a:cs typeface="Courier New"/>
              </a:rPr>
              <a:t>customer.getArrivalTime</a:t>
            </a:r>
            <a:r>
              <a:rPr lang="en-US" sz="1000" dirty="0" smtClean="0">
                <a:latin typeface="Courier New"/>
                <a:cs typeface="Courier New"/>
              </a:rPr>
              <a:t>() &gt;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	    start = </a:t>
            </a:r>
            <a:r>
              <a:rPr lang="en-US" sz="1000" dirty="0" err="1" smtClean="0">
                <a:latin typeface="Courier New"/>
                <a:cs typeface="Courier New"/>
              </a:rPr>
              <a:t>customer.getArrivalTime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else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start =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	departs = start + PROCESS;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	    </a:t>
            </a:r>
            <a:r>
              <a:rPr lang="en-US" sz="1000" dirty="0" err="1" smtClean="0">
                <a:latin typeface="Courier New"/>
                <a:cs typeface="Courier New"/>
              </a:rPr>
              <a:t>customer.setDepartureTime(departs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cashierTime[count</a:t>
            </a:r>
            <a:r>
              <a:rPr lang="en-US" sz="1000" dirty="0" smtClean="0">
                <a:latin typeface="Courier New"/>
                <a:cs typeface="Courier New"/>
              </a:rPr>
              <a:t>] = departs;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+= </a:t>
            </a:r>
            <a:r>
              <a:rPr lang="en-US" sz="1000" dirty="0" err="1" smtClean="0">
                <a:latin typeface="Courier New"/>
                <a:cs typeface="Courier New"/>
              </a:rPr>
              <a:t>customer.totalTime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output results for this simulation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 = </a:t>
            </a:r>
            <a:r>
              <a:rPr lang="en-US" sz="1000" dirty="0" err="1" smtClean="0">
                <a:latin typeface="Courier New"/>
                <a:cs typeface="Courier New"/>
              </a:rPr>
              <a:t>totalTime</a:t>
            </a:r>
            <a:r>
              <a:rPr lang="en-US" sz="1000" dirty="0" smtClean="0">
                <a:latin typeface="Courier New"/>
                <a:cs typeface="Courier New"/>
              </a:rPr>
              <a:t> / NUM_CUSTOMERS;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000" dirty="0" smtClean="0">
                <a:latin typeface="Courier New"/>
                <a:cs typeface="Courier New"/>
              </a:rPr>
              <a:t> of cashiers: " + (cashiers + 1));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System.out.println("Average</a:t>
            </a:r>
            <a:r>
              <a:rPr lang="en-US" sz="1000" dirty="0" smtClean="0">
                <a:latin typeface="Courier New"/>
                <a:cs typeface="Courier New"/>
              </a:rPr>
              <a:t> time: " + </a:t>
            </a:r>
            <a:r>
              <a:rPr lang="en-US" sz="1000" dirty="0" err="1" smtClean="0">
                <a:latin typeface="Courier New"/>
                <a:cs typeface="Courier New"/>
              </a:rPr>
              <a:t>averageTime</a:t>
            </a:r>
            <a:r>
              <a:rPr lang="en-US" sz="1000" dirty="0" smtClean="0">
                <a:latin typeface="Courier New"/>
                <a:cs typeface="Courier New"/>
              </a:rPr>
              <a:t> + "\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pic>
        <p:nvPicPr>
          <p:cNvPr id="6" name="Picture 5" descr="Fig14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31" y="1254125"/>
            <a:ext cx="5236634" cy="49538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processing</a:t>
            </a:r>
          </a:p>
          <a:p>
            <a:r>
              <a:rPr lang="en-US" dirty="0" smtClean="0"/>
              <a:t>Using queues to solve problems</a:t>
            </a:r>
          </a:p>
          <a:p>
            <a:r>
              <a:rPr lang="en-US" dirty="0" smtClean="0"/>
              <a:t>Various queue implementations</a:t>
            </a:r>
          </a:p>
          <a:p>
            <a:r>
              <a:rPr lang="en-US" dirty="0" smtClean="0"/>
              <a:t>Comparing queue implementations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Counter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the simulation: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the goal of an average time of less than seven minutes (420 </a:t>
            </a:r>
            <a:r>
              <a:rPr lang="en-US" dirty="0" err="1" smtClean="0"/>
              <a:t>secs</a:t>
            </a:r>
            <a:r>
              <a:rPr lang="en-US" dirty="0" smtClean="0"/>
              <a:t>), six cashiers will suffice</a:t>
            </a:r>
          </a:p>
          <a:p>
            <a:r>
              <a:rPr lang="en-US" dirty="0" smtClean="0"/>
              <a:t>Adding more than eight cashiers will not improve the situation</a:t>
            </a:r>
          </a:p>
        </p:txBody>
      </p:sp>
      <p:pic>
        <p:nvPicPr>
          <p:cNvPr id="7" name="Picture 6" descr="Fig14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1" y="2248959"/>
            <a:ext cx="7534167" cy="104457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our own interface for a queue, using only the classic operations:</a:t>
            </a:r>
            <a:endParaRPr lang="en-US" dirty="0"/>
          </a:p>
        </p:txBody>
      </p:sp>
      <p:pic>
        <p:nvPicPr>
          <p:cNvPr id="6" name="Picture 5" descr="Fig14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87" y="2630487"/>
            <a:ext cx="2529945" cy="29137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package </a:t>
            </a:r>
            <a:r>
              <a:rPr lang="en-US" sz="1100" dirty="0" err="1" smtClean="0">
                <a:latin typeface="Courier New"/>
                <a:cs typeface="Courier New"/>
              </a:rPr>
              <a:t>jsjf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QueueADT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queue collection.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interface </a:t>
            </a:r>
            <a:r>
              <a:rPr lang="en-US" sz="1100" dirty="0" err="1" smtClean="0">
                <a:latin typeface="Courier New"/>
                <a:cs typeface="Courier New"/>
              </a:rPr>
              <a:t>QueueADT</a:t>
            </a:r>
            <a:r>
              <a:rPr lang="en-US" sz="11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one element to the rear of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 the element to be added to the rear of the queue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void </a:t>
            </a:r>
            <a:r>
              <a:rPr lang="en-US" sz="1100" dirty="0" err="1" smtClean="0">
                <a:latin typeface="Courier New"/>
                <a:cs typeface="Courier New"/>
              </a:rPr>
              <a:t>enqueue(T</a:t>
            </a:r>
            <a:r>
              <a:rPr lang="en-US" sz="11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element at the front of this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at the front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</a:t>
            </a:r>
            <a:r>
              <a:rPr lang="en-US" sz="1100" dirty="0" err="1" smtClean="0">
                <a:latin typeface="Courier New"/>
                <a:cs typeface="Courier New"/>
              </a:rPr>
              <a:t>dequeue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without removing the element at the front of this queue.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in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true if this queue contains no elements.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true if this queue is empty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isEmpty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integer representation of the size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queue.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string representation of the queue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operations work on both ends of the queue, we'll use both front and rear references</a:t>
            </a:r>
            <a:endParaRPr lang="en-US" dirty="0"/>
          </a:p>
        </p:txBody>
      </p:sp>
      <p:pic>
        <p:nvPicPr>
          <p:cNvPr id="6" name="Picture 5" descr="Fig14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21" y="2553230"/>
            <a:ext cx="5603345" cy="31764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element E to the rear of the queue:</a:t>
            </a:r>
            <a:endParaRPr lang="en-US" dirty="0"/>
          </a:p>
        </p:txBody>
      </p:sp>
      <p:pic>
        <p:nvPicPr>
          <p:cNvPr id="6" name="Picture 5" descr="Fig14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3" y="2232025"/>
            <a:ext cx="5673608" cy="27548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removing an element from the front:</a:t>
            </a:r>
            <a:endParaRPr lang="en-US" dirty="0"/>
          </a:p>
        </p:txBody>
      </p:sp>
      <p:pic>
        <p:nvPicPr>
          <p:cNvPr id="6" name="Picture 5" descr="Fig14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6" y="2186517"/>
            <a:ext cx="4934809" cy="28934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 linked implementation of a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QueueADT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head, tail;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LinkedQueue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tail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tail of this queue.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tail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enqueue(T</a:t>
            </a:r>
            <a:r>
              <a:rPr lang="en-US" sz="12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node = new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head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tail.setNext(node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tail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head of this queue and returns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at the head of this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queue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dequeue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EmptyCollectionException("queue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</a:t>
            </a:r>
            <a:r>
              <a:rPr lang="en-US" sz="1200" dirty="0" err="1" smtClean="0">
                <a:latin typeface="Courier New"/>
                <a:cs typeface="Courier New"/>
              </a:rPr>
              <a:t>head.getElement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head = </a:t>
            </a:r>
            <a:r>
              <a:rPr lang="en-US" sz="1200" dirty="0" err="1" smtClean="0">
                <a:latin typeface="Courier New"/>
                <a:cs typeface="Courier New"/>
              </a:rPr>
              <a:t>head.getNext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tail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queue </a:t>
            </a:r>
            <a:r>
              <a:rPr lang="en-US" sz="2800" dirty="0" smtClean="0"/>
              <a:t>is a collection whose elements are added on one end and removed from the other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Therefore a queue is managed in a </a:t>
            </a:r>
            <a:r>
              <a:rPr lang="en-US" sz="2800" i="1" dirty="0" smtClean="0"/>
              <a:t>FIFO </a:t>
            </a:r>
            <a:r>
              <a:rPr lang="en-US" sz="2800" dirty="0" smtClean="0"/>
              <a:t>fashion: first in, first out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Elements are removed in the same order they arrive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check 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assembly line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implement a queue as we did a stack, one end would be fixed at index 0: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problem is that (unlike a stack) a queue operates at both ends</a:t>
            </a:r>
          </a:p>
          <a:p>
            <a:r>
              <a:rPr lang="en-US" dirty="0" smtClean="0"/>
              <a:t>To be efficient, we must avoid shifting elements</a:t>
            </a:r>
          </a:p>
        </p:txBody>
      </p:sp>
      <p:pic>
        <p:nvPicPr>
          <p:cNvPr id="6" name="Picture 5" descr="Fig14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58" y="2495550"/>
            <a:ext cx="6082242" cy="19926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solution is to treat the array as circular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circular array</a:t>
            </a:r>
            <a:r>
              <a:rPr lang="en-US" dirty="0" smtClean="0"/>
              <a:t> is a a regular array that is treated as if it loops back around on itself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That is, the last index is thought to precede index 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use two integers to keep track of where the front and rear of the queue are at any given time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implemented using a circular queue:</a:t>
            </a:r>
            <a:endParaRPr lang="en-US" dirty="0"/>
          </a:p>
        </p:txBody>
      </p:sp>
      <p:pic>
        <p:nvPicPr>
          <p:cNvPr id="6" name="Picture 5" descr="Fig14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9" y="2106613"/>
            <a:ext cx="4042019" cy="37316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3542011" cy="5102594"/>
          </a:xfrm>
        </p:spPr>
        <p:txBody>
          <a:bodyPr/>
          <a:lstStyle/>
          <a:p>
            <a:r>
              <a:rPr lang="en-US" dirty="0" smtClean="0"/>
              <a:t>At some point, the elements of the queue may straddle the end of the array:</a:t>
            </a:r>
            <a:endParaRPr lang="en-US" dirty="0"/>
          </a:p>
        </p:txBody>
      </p:sp>
      <p:pic>
        <p:nvPicPr>
          <p:cNvPr id="6" name="Picture 5" descr="Fig14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6" y="1363822"/>
            <a:ext cx="4054475" cy="476469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736600"/>
            <a:ext cx="3551008" cy="561975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en-US" dirty="0" smtClean="0"/>
              <a:t>After A-H have been </a:t>
            </a:r>
            <a:r>
              <a:rPr lang="en-US" dirty="0" err="1" smtClean="0"/>
              <a:t>enqueued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After A-D have been </a:t>
            </a:r>
            <a:r>
              <a:rPr lang="en-US" dirty="0" err="1" smtClean="0"/>
              <a:t>dequeueed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After I, J, K, and L have been </a:t>
            </a:r>
            <a:r>
              <a:rPr lang="en-US" dirty="0" err="1" smtClean="0"/>
              <a:t>enqueued</a:t>
            </a:r>
            <a:r>
              <a:rPr lang="en-US" dirty="0" smtClean="0"/>
              <a:t>:</a:t>
            </a:r>
          </a:p>
        </p:txBody>
      </p:sp>
      <p:pic>
        <p:nvPicPr>
          <p:cNvPr id="6" name="Picture 5" descr="Fig14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30" y="736600"/>
            <a:ext cx="4959552" cy="532553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</a:t>
            </a:r>
            <a:r>
              <a:rPr lang="en-US" dirty="0" smtClean="0">
                <a:latin typeface="Courier New"/>
                <a:cs typeface="Courier New"/>
              </a:rPr>
              <a:t>front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rear</a:t>
            </a:r>
            <a:r>
              <a:rPr lang="en-US" dirty="0" smtClean="0"/>
              <a:t> index values are incremented, wrapping back to 0 when necessary</a:t>
            </a:r>
            <a:endParaRPr lang="en-US" dirty="0"/>
          </a:p>
        </p:txBody>
      </p:sp>
      <p:pic>
        <p:nvPicPr>
          <p:cNvPr id="6" name="Picture 5" descr="Syntax circular incr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48" y="2809875"/>
            <a:ext cx="5916905" cy="23293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array implementation of a queue in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which the indexes for the front and rear of the queue circle back to 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when they reach the end of the array.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&lt;T&gt; implements </a:t>
            </a:r>
            <a:r>
              <a:rPr lang="en-US" sz="1200" dirty="0" err="1" smtClean="0">
                <a:latin typeface="Courier New"/>
                <a:cs typeface="Courier New"/>
              </a:rPr>
              <a:t>QueueADT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final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front, rear,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T[] queue;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 using the specified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initial size of the circular array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initialCapacity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rear = count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 = (T[]) (new </a:t>
            </a:r>
            <a:r>
              <a:rPr lang="en-US" sz="1200" dirty="0" err="1" smtClean="0">
                <a:latin typeface="Courier New"/>
                <a:cs typeface="Courier New"/>
              </a:rPr>
              <a:t>Object[initialCapacity</a:t>
            </a:r>
            <a:r>
              <a:rPr lang="en-US" sz="1200" dirty="0" smtClean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queue using the default capacity.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CircularArrayQueue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this(DEFAULT_CAPACITY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 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rear of this queue, expanding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capacity of the queue array if necessary.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add to the rear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enqueue(T</a:t>
            </a:r>
            <a:r>
              <a:rPr lang="en-US" sz="12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(size() ==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queue[rear</a:t>
            </a:r>
            <a:r>
              <a:rPr lang="en-US" sz="1200" dirty="0" smtClean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(rear+1)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new array to store the contents of this queue with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twice the capacity of the old one.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expandCapacity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T[] larger = (T[]) (new </a:t>
            </a:r>
            <a:r>
              <a:rPr lang="en-US" sz="1200" dirty="0" err="1" smtClean="0">
                <a:latin typeface="Courier New"/>
                <a:cs typeface="Courier New"/>
              </a:rPr>
              <a:t>Object[queue.length</a:t>
            </a:r>
            <a:r>
              <a:rPr lang="en-US" sz="1200" dirty="0" smtClean="0">
                <a:latin typeface="Courier New"/>
                <a:cs typeface="Courier New"/>
              </a:rPr>
              <a:t> *2]);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scan = 0; scan &lt; count; scan++)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larger[scan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front = (front + 1)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rear =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queue = larger;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queue, conceptually:</a:t>
            </a:r>
            <a:endParaRPr lang="en-US" dirty="0"/>
          </a:p>
        </p:txBody>
      </p:sp>
      <p:pic>
        <p:nvPicPr>
          <p:cNvPr id="9" name="Picture 8" descr="Fig14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95" y="2578100"/>
            <a:ext cx="6078747" cy="1917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front of this queue and returns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removed from the front of the queue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if the queue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dequeue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EmptyCollectionException("queue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queue[front</a:t>
            </a:r>
            <a:r>
              <a:rPr lang="en-US" sz="1200" dirty="0" smtClean="0">
                <a:latin typeface="Courier New"/>
                <a:cs typeface="Courier New"/>
              </a:rPr>
              <a:t>]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front = (front+1) % </a:t>
            </a:r>
            <a:r>
              <a:rPr lang="en-US" sz="1200" dirty="0" err="1" smtClean="0">
                <a:latin typeface="Courier New"/>
                <a:cs typeface="Courier New"/>
              </a:rPr>
              <a:t>queue.length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count--;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queue operations:</a:t>
            </a:r>
            <a:endParaRPr lang="en-US" dirty="0"/>
          </a:p>
        </p:txBody>
      </p:sp>
      <p:pic>
        <p:nvPicPr>
          <p:cNvPr id="6" name="Picture 5" descr="Fig14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42" y="2404003"/>
            <a:ext cx="6105750" cy="2117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Java Collections API is not consistent about its implementation of collections</a:t>
            </a:r>
          </a:p>
          <a:p>
            <a:r>
              <a:rPr lang="en-US" dirty="0" smtClean="0"/>
              <a:t>For queues, the API provides a </a:t>
            </a:r>
            <a:r>
              <a:rPr lang="en-US" dirty="0" smtClean="0">
                <a:latin typeface="Courier New"/>
                <a:cs typeface="Courier New"/>
              </a:rPr>
              <a:t>Queue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interface, then various classes such as </a:t>
            </a:r>
            <a:r>
              <a:rPr lang="en-US" dirty="0" err="1" smtClean="0">
                <a:latin typeface="Courier New"/>
                <a:cs typeface="Courier New"/>
              </a:rPr>
              <a:t>LinkedList</a:t>
            </a:r>
            <a:r>
              <a:rPr lang="en-US" dirty="0" smtClean="0"/>
              <a:t> implement the interface</a:t>
            </a:r>
          </a:p>
          <a:p>
            <a:r>
              <a:rPr lang="en-US" dirty="0" smtClean="0"/>
              <a:t>Furthermore, the </a:t>
            </a:r>
            <a:r>
              <a:rPr lang="en-US" dirty="0" smtClean="0">
                <a:latin typeface="Courier New"/>
                <a:cs typeface="Courier New"/>
              </a:rPr>
              <a:t>Queue</a:t>
            </a:r>
            <a:r>
              <a:rPr lang="en-US" dirty="0" smtClean="0"/>
              <a:t> interface defines two versions of the methods that add and remove elements from the queue</a:t>
            </a:r>
          </a:p>
          <a:p>
            <a:r>
              <a:rPr lang="en-US" dirty="0" smtClean="0"/>
              <a:t>The difference in the two versions is how exceptional situations are handled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in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add</a:t>
            </a:r>
            <a:r>
              <a:rPr lang="en-US" dirty="0" smtClean="0"/>
              <a:t> method throws an exception if the element cannot be added, and the </a:t>
            </a:r>
            <a:r>
              <a:rPr lang="en-US" dirty="0" smtClean="0">
                <a:latin typeface="Courier New"/>
                <a:cs typeface="Courier New"/>
              </a:rPr>
              <a:t>offer</a:t>
            </a:r>
            <a:r>
              <a:rPr lang="en-US" dirty="0" smtClean="0"/>
              <a:t> method returns a </a:t>
            </a:r>
            <a:r>
              <a:rPr lang="en-US" dirty="0" err="1" smtClean="0"/>
              <a:t>boolean</a:t>
            </a:r>
            <a:r>
              <a:rPr lang="en-US" dirty="0" smtClean="0"/>
              <a:t> indicating success or failure</a:t>
            </a:r>
          </a:p>
          <a:p>
            <a:r>
              <a:rPr lang="en-US" dirty="0" smtClean="0"/>
              <a:t>When the queue is empty, the </a:t>
            </a:r>
            <a:r>
              <a:rPr lang="en-US" dirty="0" smtClean="0">
                <a:latin typeface="Courier New"/>
                <a:cs typeface="Courier New"/>
              </a:rPr>
              <a:t>remove</a:t>
            </a:r>
            <a:r>
              <a:rPr lang="en-US" dirty="0" smtClean="0"/>
              <a:t> method throws an exception and the </a:t>
            </a:r>
            <a:r>
              <a:rPr lang="en-US" dirty="0" smtClean="0">
                <a:latin typeface="Courier New"/>
                <a:cs typeface="Courier New"/>
              </a:rPr>
              <a:t>poll</a:t>
            </a:r>
            <a:r>
              <a:rPr lang="en-US" dirty="0" smtClean="0"/>
              <a:t> method returns null</a:t>
            </a:r>
          </a:p>
          <a:p>
            <a:r>
              <a:rPr lang="en-US" dirty="0" smtClean="0"/>
              <a:t>The goal is to give the user the option of handling exceptional cases in whatever way is preferred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Let's use a queue to help us encode and decode messages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err="1" smtClean="0"/>
              <a:t>Ceasar</a:t>
            </a:r>
            <a:r>
              <a:rPr lang="en-US" i="1" dirty="0" smtClean="0"/>
              <a:t> cipher</a:t>
            </a:r>
            <a:r>
              <a:rPr lang="en-US" dirty="0" smtClean="0"/>
              <a:t> encodes a message by shifting each letter in a message by a constant amount </a:t>
            </a:r>
            <a:r>
              <a:rPr lang="en-US" dirty="0" err="1" smtClean="0"/>
              <a:t>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err="1" smtClean="0"/>
              <a:t>k</a:t>
            </a:r>
            <a:r>
              <a:rPr lang="en-US" dirty="0" smtClean="0"/>
              <a:t> is 5, A becomes F, B becomes G,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this is fairly easy to break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improvement can be made by changing how much a letter is shifted depending on where the letter is in the message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repeating key</a:t>
            </a:r>
            <a:r>
              <a:rPr lang="en-US" dirty="0" smtClean="0"/>
              <a:t> is a series of integers that determine how much each character is shifted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consider the repeating key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ct val="70000"/>
              </a:spcAft>
              <a:buNone/>
            </a:pPr>
            <a:r>
              <a:rPr lang="en-US" sz="2400" dirty="0" smtClean="0"/>
              <a:t>3  1  7  4  2  5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first character in the message is shifted 3, the next 1, the next 7, and so 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key is exhausted, we just start over at the beginning of the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3433</Words>
  <Application>Microsoft Macintosh PowerPoint</Application>
  <PresentationFormat>On-screen Show (4:3)</PresentationFormat>
  <Paragraphs>522</Paragraphs>
  <Slides>40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Chapter Scope</vt:lpstr>
      <vt:lpstr>Queues</vt:lpstr>
      <vt:lpstr>Queues</vt:lpstr>
      <vt:lpstr>Queues</vt:lpstr>
      <vt:lpstr>Queues in the Java API</vt:lpstr>
      <vt:lpstr>Queues in the Java API</vt:lpstr>
      <vt:lpstr>Coded Messages</vt:lpstr>
      <vt:lpstr>Coded Messages</vt:lpstr>
      <vt:lpstr>Coded Messages</vt:lpstr>
      <vt:lpstr>Slide 11</vt:lpstr>
      <vt:lpstr>Slide 12</vt:lpstr>
      <vt:lpstr>Coded Messages</vt:lpstr>
      <vt:lpstr>Ticket Counter Simulation</vt:lpstr>
      <vt:lpstr>Slide 15</vt:lpstr>
      <vt:lpstr>Slide 16</vt:lpstr>
      <vt:lpstr>Slide 17</vt:lpstr>
      <vt:lpstr>Slide 18</vt:lpstr>
      <vt:lpstr>Ticket Counter Simulation</vt:lpstr>
      <vt:lpstr>Ticket Counter Simulation</vt:lpstr>
      <vt:lpstr>A Queue ADT</vt:lpstr>
      <vt:lpstr>Slide 22</vt:lpstr>
      <vt:lpstr>Slide 23</vt:lpstr>
      <vt:lpstr>Implementing a Queue with Links</vt:lpstr>
      <vt:lpstr>Implementing a Queue with Links</vt:lpstr>
      <vt:lpstr>Implementing a Queue with Links</vt:lpstr>
      <vt:lpstr>Slide 27</vt:lpstr>
      <vt:lpstr>Slide 28</vt:lpstr>
      <vt:lpstr>Slide 29</vt:lpstr>
      <vt:lpstr>Implementing a Queue with an Array</vt:lpstr>
      <vt:lpstr>Implementing a Queue with an Array</vt:lpstr>
      <vt:lpstr>Implementing a Queue with an Array</vt:lpstr>
      <vt:lpstr>Implementing a Queue with an Array</vt:lpstr>
      <vt:lpstr>Slide 34</vt:lpstr>
      <vt:lpstr>Implementing a Queue with an Array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14</cp:revision>
  <dcterms:created xsi:type="dcterms:W3CDTF">2013-08-05T00:06:46Z</dcterms:created>
  <dcterms:modified xsi:type="dcterms:W3CDTF">2013-08-05T00:08:49Z</dcterms:modified>
</cp:coreProperties>
</file>