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11" r:id="rId4"/>
    <p:sldId id="312" r:id="rId5"/>
    <p:sldId id="313" r:id="rId6"/>
    <p:sldId id="314" r:id="rId7"/>
    <p:sldId id="289" r:id="rId8"/>
    <p:sldId id="315" r:id="rId9"/>
    <p:sldId id="316" r:id="rId10"/>
    <p:sldId id="290" r:id="rId11"/>
    <p:sldId id="317" r:id="rId12"/>
    <p:sldId id="292" r:id="rId13"/>
    <p:sldId id="318" r:id="rId14"/>
    <p:sldId id="319" r:id="rId15"/>
    <p:sldId id="320" r:id="rId16"/>
    <p:sldId id="293" r:id="rId17"/>
    <p:sldId id="321" r:id="rId18"/>
    <p:sldId id="294" r:id="rId19"/>
    <p:sldId id="28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22" r:id="rId30"/>
    <p:sldId id="295" r:id="rId31"/>
    <p:sldId id="296" r:id="rId32"/>
    <p:sldId id="323" r:id="rId33"/>
    <p:sldId id="324" r:id="rId34"/>
    <p:sldId id="297" r:id="rId35"/>
    <p:sldId id="307" r:id="rId36"/>
    <p:sldId id="308" r:id="rId37"/>
    <p:sldId id="309" r:id="rId38"/>
    <p:sldId id="310" r:id="rId39"/>
    <p:sldId id="325" r:id="rId40"/>
    <p:sldId id="32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8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7752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the integers between 1 and N:</a:t>
            </a:r>
            <a:endParaRPr lang="en-US" dirty="0"/>
          </a:p>
        </p:txBody>
      </p:sp>
      <p:pic>
        <p:nvPicPr>
          <p:cNvPr id="7" name="Picture 6" descr="Fig17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92" y="2260599"/>
            <a:ext cx="5387842" cy="23537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A recursive method that computes the sum of 1 to N: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public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sum(int</a:t>
            </a:r>
            <a:r>
              <a:rPr lang="en-US" sz="2000" dirty="0" smtClean="0">
                <a:latin typeface="Courier New"/>
                <a:cs typeface="Courier New"/>
              </a:rPr>
              <a:t> num)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if (num == 1)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result = 1;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else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result = num + sum(num-1);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return result;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6" name="Picture 5" descr="Syntax recursive cal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58" y="2288116"/>
            <a:ext cx="4133342" cy="17374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Tracing the recursive calls of the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7" name="Picture 6" descr="Fig17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83" y="2226205"/>
            <a:ext cx="6162606" cy="30400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we can use recursion to solve a problem, doesn't mean we should</a:t>
            </a:r>
          </a:p>
          <a:p>
            <a:r>
              <a:rPr lang="en-US" dirty="0" smtClean="0"/>
              <a:t>For instance, we usually would not use recursion to solve the sum of 1 to N</a:t>
            </a:r>
          </a:p>
          <a:p>
            <a:r>
              <a:rPr lang="en-US" dirty="0" smtClean="0"/>
              <a:t>The iterative version is easier to understand (in fact there is a formula that computes it without a loop at all)</a:t>
            </a:r>
          </a:p>
          <a:p>
            <a:r>
              <a:rPr lang="en-US" dirty="0" smtClean="0"/>
              <a:t>You must be able to determine when recursion is the correct technique to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recursive solution has a corresponding iterative solution</a:t>
            </a:r>
          </a:p>
          <a:p>
            <a:r>
              <a:rPr lang="en-US" dirty="0" smtClean="0"/>
              <a:t>A recursive solution may simply be less efficient</a:t>
            </a:r>
          </a:p>
          <a:p>
            <a:r>
              <a:rPr lang="en-US" dirty="0" smtClean="0"/>
              <a:t>Furthermore, recursion has the overhead of multiple method invocations</a:t>
            </a:r>
          </a:p>
          <a:p>
            <a:r>
              <a:rPr lang="en-US" dirty="0" smtClean="0"/>
              <a:t>However, for some problems recursive solutions are often more simple and elegant to express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vs. Indirect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method invoking itself is considered to be </a:t>
            </a:r>
            <a:r>
              <a:rPr lang="en-US" i="1" dirty="0" smtClean="0"/>
              <a:t>direct recursion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method could invoke another method, which invokes another, etc., until eventually the original method is invoked again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method m1 could invoke m2, which invokes m3, which invokes m1 again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is called </a:t>
            </a:r>
            <a:r>
              <a:rPr lang="en-US" i="1" dirty="0" smtClean="0"/>
              <a:t>indirect recursion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is often more difficult to trace and 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vs. Indirect Recursion</a:t>
            </a:r>
            <a:endParaRPr lang="en-US" dirty="0"/>
          </a:p>
        </p:txBody>
      </p:sp>
      <p:pic>
        <p:nvPicPr>
          <p:cNvPr id="7" name="Picture 6" descr="Fig17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1" y="1794405"/>
            <a:ext cx="5624236" cy="30823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We've seen a maze solved using a stack</a:t>
            </a:r>
          </a:p>
          <a:p>
            <a:r>
              <a:rPr lang="en-US" dirty="0" smtClean="0"/>
              <a:t>The same approach can also be done using recursion</a:t>
            </a:r>
          </a:p>
          <a:p>
            <a:r>
              <a:rPr lang="en-US" dirty="0" smtClean="0"/>
              <a:t>The run-time stack tracking method execution performs the same function</a:t>
            </a:r>
          </a:p>
          <a:p>
            <a:r>
              <a:rPr lang="en-US" dirty="0" smtClean="0"/>
              <a:t>As before, we mark a location as "visited" and try to continue along the path</a:t>
            </a:r>
          </a:p>
          <a:p>
            <a:r>
              <a:rPr lang="en-US" dirty="0" smtClean="0"/>
              <a:t>The base cases are:</a:t>
            </a:r>
          </a:p>
          <a:p>
            <a:pPr lvl="1"/>
            <a:r>
              <a:rPr lang="en-US" dirty="0" smtClean="0"/>
              <a:t>a blocked path</a:t>
            </a:r>
          </a:p>
          <a:p>
            <a:pPr lvl="1"/>
            <a:r>
              <a:rPr lang="en-US" dirty="0" smtClean="0"/>
              <a:t>finding a solution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Traversal</a:t>
            </a:r>
            <a:endParaRPr lang="en-US" dirty="0"/>
          </a:p>
        </p:txBody>
      </p:sp>
      <p:pic>
        <p:nvPicPr>
          <p:cNvPr id="7" name="Picture 6" descr="Fig17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65" y="1513946"/>
            <a:ext cx="6037027" cy="35491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MazeTester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uses recursion to determine if a maze can be traversed.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MazeTester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maze, prints its original form, attempts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solve it, and prints out its final form.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name of the file containing the maze: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filename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Maze labyrinth = new </a:t>
            </a:r>
            <a:r>
              <a:rPr lang="en-US" sz="1200" dirty="0" err="1" smtClean="0">
                <a:latin typeface="Courier New"/>
                <a:cs typeface="Courier New"/>
              </a:rPr>
              <a:t>Maze(filename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latin typeface="Courier New"/>
                <a:cs typeface="Courier New"/>
              </a:rPr>
              <a:t> solver = new </a:t>
            </a:r>
            <a:r>
              <a:rPr lang="en-US" sz="1200" dirty="0" err="1" smtClean="0">
                <a:latin typeface="Courier New"/>
                <a:cs typeface="Courier New"/>
              </a:rPr>
              <a:t>MazeSolver(labyrinth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recursion</a:t>
            </a:r>
          </a:p>
          <a:p>
            <a:r>
              <a:rPr lang="en-US" dirty="0" smtClean="0"/>
              <a:t>Recursive methods</a:t>
            </a:r>
          </a:p>
          <a:p>
            <a:r>
              <a:rPr lang="en-US" dirty="0" smtClean="0"/>
              <a:t>Infinite recursion</a:t>
            </a:r>
          </a:p>
          <a:p>
            <a:r>
              <a:rPr lang="en-US" dirty="0" smtClean="0"/>
              <a:t>When to use (and not use) recursion</a:t>
            </a:r>
          </a:p>
          <a:p>
            <a:r>
              <a:rPr lang="en-US" dirty="0" smtClean="0"/>
              <a:t>Using recursion to solve problems</a:t>
            </a:r>
          </a:p>
          <a:p>
            <a:pPr lvl="1"/>
            <a:r>
              <a:rPr lang="en-US" dirty="0" smtClean="0"/>
              <a:t>Solving a maze</a:t>
            </a:r>
          </a:p>
          <a:p>
            <a:pPr lvl="1"/>
            <a:r>
              <a:rPr lang="en-US" dirty="0" smtClean="0"/>
              <a:t>Towers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(solver.traverse(0, 0))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maze was successfully traversed!");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System.out.println("There</a:t>
            </a:r>
            <a:r>
              <a:rPr lang="en-US" sz="1200" dirty="0" smtClean="0">
                <a:latin typeface="Courier New"/>
                <a:cs typeface="Courier New"/>
              </a:rPr>
              <a:t> is no possible path.");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System.out.println(labyrinth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Maze represents a maze of characters. The goal is to get from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top left corner to the bottom right, following a path of 1's. Arbitrary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Maze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TRIED = 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PATH = 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numberRows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numberColumns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[][] grid;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Maze class. Loads a maze from the given file.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file to load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Maze(String</a:t>
            </a:r>
            <a:r>
              <a:rPr lang="en-US" sz="1100" dirty="0" smtClean="0">
                <a:latin typeface="Courier New"/>
                <a:cs typeface="Courier New"/>
              </a:rPr>
              <a:t> filename) throws </a:t>
            </a:r>
            <a:r>
              <a:rPr lang="en-US" sz="1100" dirty="0" err="1" smtClean="0">
                <a:latin typeface="Courier New"/>
                <a:cs typeface="Courier New"/>
              </a:rPr>
              <a:t>FileNotFoundException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File(filename</a:t>
            </a:r>
            <a:r>
              <a:rPr lang="en-US" sz="11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numberRows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numberColumns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grid = new </a:t>
            </a:r>
            <a:r>
              <a:rPr lang="en-US" sz="1100" dirty="0" err="1" smtClean="0">
                <a:latin typeface="Courier New"/>
                <a:cs typeface="Courier New"/>
              </a:rPr>
              <a:t>int[numberRows][numberColumns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 &lt; </a:t>
            </a:r>
            <a:r>
              <a:rPr lang="en-US" sz="1100" dirty="0" err="1" smtClean="0">
                <a:latin typeface="Courier New"/>
                <a:cs typeface="Courier New"/>
              </a:rPr>
              <a:t>numberRows</a:t>
            </a:r>
            <a:r>
              <a:rPr lang="en-US" sz="1100" dirty="0" smtClean="0">
                <a:latin typeface="Courier New"/>
                <a:cs typeface="Courier New"/>
              </a:rPr>
              <a:t>; </a:t>
            </a:r>
            <a:r>
              <a:rPr lang="en-US" sz="1100" dirty="0" err="1" smtClean="0">
                <a:latin typeface="Courier New"/>
                <a:cs typeface="Courier New"/>
              </a:rPr>
              <a:t>i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 = 0;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 &lt; </a:t>
            </a:r>
            <a:r>
              <a:rPr lang="en-US" sz="1100" dirty="0" err="1" smtClean="0">
                <a:latin typeface="Courier New"/>
                <a:cs typeface="Courier New"/>
              </a:rPr>
              <a:t>numberColumns</a:t>
            </a:r>
            <a:r>
              <a:rPr lang="en-US" sz="1100" dirty="0" smtClean="0">
                <a:latin typeface="Courier New"/>
                <a:cs typeface="Courier New"/>
              </a:rPr>
              <a:t>; </a:t>
            </a:r>
            <a:r>
              <a:rPr lang="en-US" sz="1100" dirty="0" err="1" smtClean="0">
                <a:latin typeface="Courier New"/>
                <a:cs typeface="Courier New"/>
              </a:rPr>
              <a:t>j</a:t>
            </a:r>
            <a:r>
              <a:rPr lang="en-US" sz="11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</a:t>
            </a:r>
            <a:r>
              <a:rPr lang="en-US" sz="1100" dirty="0" err="1" smtClean="0">
                <a:latin typeface="Courier New"/>
                <a:cs typeface="Courier New"/>
              </a:rPr>
              <a:t>grid[i][j</a:t>
            </a:r>
            <a:r>
              <a:rPr lang="en-US" sz="1100" dirty="0" smtClean="0">
                <a:latin typeface="Courier New"/>
                <a:cs typeface="Courier New"/>
              </a:rPr>
              <a:t>]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the specified position in the maze as TRIED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try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try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tryPosition(int</a:t>
            </a:r>
            <a:r>
              <a:rPr lang="en-US" sz="1100" dirty="0" smtClean="0">
                <a:latin typeface="Courier New"/>
                <a:cs typeface="Courier New"/>
              </a:rPr>
              <a:t> row,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col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grid[row][col</a:t>
            </a:r>
            <a:r>
              <a:rPr lang="en-US" sz="1100" dirty="0" smtClean="0">
                <a:latin typeface="Courier New"/>
                <a:cs typeface="Courier New"/>
              </a:rPr>
              <a:t>] = TRIED;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rows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rows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getRows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grid.length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columns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columns in this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getColumns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grid[0].length;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a given position in the maze as part of the PATH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mark as part of the PATH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mark as part of the PATH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markPath(int</a:t>
            </a:r>
            <a:r>
              <a:rPr lang="en-US" sz="1100" dirty="0" smtClean="0">
                <a:latin typeface="Courier New"/>
                <a:cs typeface="Courier New"/>
              </a:rPr>
              <a:t> row,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col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grid[row][col</a:t>
            </a:r>
            <a:r>
              <a:rPr lang="en-US" sz="1100" dirty="0" smtClean="0">
                <a:latin typeface="Courier New"/>
                <a:cs typeface="Courier New"/>
              </a:rPr>
              <a:t>] = PATH;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Determines if a specific location is valid. A valid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one that is on the grid, is not blocked, and has not been TRIED.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row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the column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location is valid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validPosition(int</a:t>
            </a:r>
            <a:r>
              <a:rPr lang="en-US" sz="1200" dirty="0" smtClean="0">
                <a:latin typeface="Courier New"/>
                <a:cs typeface="Courier New"/>
              </a:rPr>
              <a:t> row,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check if cell is in the bounds of the matrix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(row &gt;= 0 &amp;&amp; row &lt; </a:t>
            </a:r>
            <a:r>
              <a:rPr lang="en-US" sz="1200" dirty="0" err="1" smtClean="0">
                <a:latin typeface="Courier New"/>
                <a:cs typeface="Courier New"/>
              </a:rPr>
              <a:t>grid.length</a:t>
            </a:r>
            <a:r>
              <a:rPr lang="en-US" sz="1200" dirty="0" smtClean="0">
                <a:latin typeface="Courier New"/>
                <a:cs typeface="Courier New"/>
              </a:rPr>
              <a:t> &amp;&amp;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column &gt;= 0 &amp;&amp; column &lt; </a:t>
            </a:r>
            <a:r>
              <a:rPr lang="en-US" sz="1200" dirty="0" err="1" smtClean="0">
                <a:latin typeface="Courier New"/>
                <a:cs typeface="Courier New"/>
              </a:rPr>
              <a:t>grid[row].length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 check if cell is not blocked and not previously tried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grid[row][column</a:t>
            </a:r>
            <a:r>
              <a:rPr lang="en-US" sz="1200" dirty="0" smtClean="0">
                <a:latin typeface="Courier New"/>
                <a:cs typeface="Courier New"/>
              </a:rPr>
              <a:t>]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true;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maze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maze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result =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row=0; row &lt; </a:t>
            </a:r>
            <a:r>
              <a:rPr lang="en-US" sz="1200" dirty="0" err="1" smtClean="0">
                <a:latin typeface="Courier New"/>
                <a:cs typeface="Courier New"/>
              </a:rPr>
              <a:t>grid.length</a:t>
            </a:r>
            <a:r>
              <a:rPr lang="en-US" sz="120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column=0; column &lt; </a:t>
            </a:r>
            <a:r>
              <a:rPr lang="en-US" sz="1200" dirty="0" err="1" smtClean="0">
                <a:latin typeface="Courier New"/>
                <a:cs typeface="Courier New"/>
              </a:rPr>
              <a:t>grid[row].length</a:t>
            </a:r>
            <a:r>
              <a:rPr lang="en-US" sz="1200" dirty="0" smtClean="0">
                <a:latin typeface="Courier New"/>
                <a:cs typeface="Courier New"/>
              </a:rPr>
              <a:t>; column++)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+= </a:t>
            </a:r>
            <a:r>
              <a:rPr lang="en-US" sz="1200" dirty="0" err="1" smtClean="0">
                <a:latin typeface="Courier New"/>
                <a:cs typeface="Courier New"/>
              </a:rPr>
              <a:t>grid[row][column</a:t>
            </a:r>
            <a:r>
              <a:rPr lang="en-US" sz="1200" dirty="0" smtClean="0">
                <a:latin typeface="Courier New"/>
                <a:cs typeface="Courier New"/>
              </a:rPr>
              <a:t>]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+=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attempts to recursively traverse a Maze. The goal is to get from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given starting position to the bottom right, following a path of 1's. Arbitrary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MazeSolver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Maze maze;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MazeSolver(Maze</a:t>
            </a:r>
            <a:r>
              <a:rPr lang="en-US" sz="1200" dirty="0" smtClean="0">
                <a:latin typeface="Courier New"/>
                <a:cs typeface="Courier New"/>
              </a:rPr>
              <a:t> maze)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this.maze</a:t>
            </a:r>
            <a:r>
              <a:rPr lang="en-US" sz="1200" dirty="0" smtClean="0">
                <a:latin typeface="Courier New"/>
                <a:cs typeface="Courier New"/>
              </a:rPr>
              <a:t> = maze;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Attempts to recursively traverse the maze. Inserts special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characters indicating locations that have been TRIED and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eventually become part of the solution PATH.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row row index of current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column index of current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maze has been solved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traverse(int</a:t>
            </a:r>
            <a:r>
              <a:rPr lang="en-US" sz="1200" dirty="0" smtClean="0">
                <a:latin typeface="Courier New"/>
                <a:cs typeface="Courier New"/>
              </a:rPr>
              <a:t> row,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done = false;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maze.validPosition(row</a:t>
            </a:r>
            <a:r>
              <a:rPr lang="en-US" sz="1200" dirty="0" smtClean="0">
                <a:latin typeface="Courier New"/>
                <a:cs typeface="Courier New"/>
              </a:rPr>
              <a:t>, column))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maze.tryPosition(row</a:t>
            </a:r>
            <a:r>
              <a:rPr lang="en-US" sz="1200" dirty="0" smtClean="0">
                <a:latin typeface="Courier New"/>
                <a:cs typeface="Courier New"/>
              </a:rPr>
              <a:t>, column);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mark this cell as tried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(row == maze.getRows()-1 &amp;&amp; column == maze.getColumns()-1)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done = true;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maze is solved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done = traverse(row+1, column);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down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</a:t>
            </a:r>
            <a:r>
              <a:rPr lang="en-US" sz="1200" dirty="0" err="1" smtClean="0">
                <a:latin typeface="Courier New"/>
                <a:cs typeface="Courier New"/>
              </a:rPr>
              <a:t>traverse(row</a:t>
            </a:r>
            <a:r>
              <a:rPr lang="en-US" sz="1200" dirty="0" smtClean="0">
                <a:latin typeface="Courier New"/>
                <a:cs typeface="Courier New"/>
              </a:rPr>
              <a:t>, column+1);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traverse(row-1, column);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up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(!done)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done = </a:t>
            </a:r>
            <a:r>
              <a:rPr lang="en-US" sz="1200" dirty="0" err="1" smtClean="0">
                <a:latin typeface="Courier New"/>
                <a:cs typeface="Courier New"/>
              </a:rPr>
              <a:t>traverse(row</a:t>
            </a:r>
            <a:r>
              <a:rPr lang="en-US" sz="1200" dirty="0" smtClean="0">
                <a:latin typeface="Courier New"/>
                <a:cs typeface="Courier New"/>
              </a:rPr>
              <a:t>, column-1);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left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(done)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this location is part of the final path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maze.markPath(row</a:t>
            </a:r>
            <a:r>
              <a:rPr lang="en-US" sz="1200" dirty="0" smtClean="0">
                <a:latin typeface="Courier New"/>
                <a:cs typeface="Courier New"/>
              </a:rPr>
              <a:t>, column);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done;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Towers of Hanoi is a puzzle made up of three vertical pegs and several disks that slide onto the pegs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disks are of varying size, initially placed on one peg with the largest disk on the bottom and increasingly smaller disks on top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goal is to move all of the disks from one peg to another following these rules: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Only one disk can be moved at a time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 disk cannot be placed on top of a smaller disk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All disks must be on some peg (except for the one in transit)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Recursion</a:t>
            </a:r>
            <a:r>
              <a:rPr lang="en-US" dirty="0" smtClean="0"/>
              <a:t> is a programming technique in which a method can call itself to fulfill its purpose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recursive definition</a:t>
            </a:r>
            <a:r>
              <a:rPr lang="en-US" dirty="0" smtClean="0"/>
              <a:t> is one which uses the word or concept being defined in the definition itself</a:t>
            </a:r>
          </a:p>
          <a:p>
            <a:r>
              <a:rPr lang="en-US" dirty="0" smtClean="0"/>
              <a:t>In some situations, a recursive definition can be an appropriate way to express a concept</a:t>
            </a:r>
          </a:p>
          <a:p>
            <a:r>
              <a:rPr lang="en-US" dirty="0" smtClean="0"/>
              <a:t>Before applying recursion to programming, it is best to practice thinking recursively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initial state of the Towers of Hanoi puzzle:</a:t>
            </a:r>
            <a:endParaRPr lang="en-US" dirty="0"/>
          </a:p>
        </p:txBody>
      </p:sp>
      <p:pic>
        <p:nvPicPr>
          <p:cNvPr id="7" name="Picture 6" descr="Fig17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2628900"/>
            <a:ext cx="6205682" cy="15875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to the three-disk Towers of Hanoi puzzle:</a:t>
            </a:r>
            <a:endParaRPr lang="en-US" dirty="0"/>
          </a:p>
        </p:txBody>
      </p:sp>
      <p:pic>
        <p:nvPicPr>
          <p:cNvPr id="7" name="Picture 6" descr="Fig17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91" y="2078566"/>
            <a:ext cx="4867275" cy="39459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solution to </a:t>
            </a:r>
            <a:r>
              <a:rPr lang="en-US" dirty="0" err="1" smtClean="0"/>
              <a:t>ToH</a:t>
            </a:r>
            <a:r>
              <a:rPr lang="en-US" dirty="0" smtClean="0"/>
              <a:t> can be expressed recursively</a:t>
            </a:r>
          </a:p>
          <a:p>
            <a:r>
              <a:rPr lang="en-US" dirty="0" smtClean="0"/>
              <a:t>To move N disks from the original peg to the destination peg: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topmost N-1 disks from the original peg to the extra peg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largest disk from the original peg to the destination peg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Move the N-1 disks from the extra peg to the destination peg</a:t>
            </a:r>
          </a:p>
          <a:p>
            <a:r>
              <a:rPr lang="en-US" dirty="0" smtClean="0"/>
              <a:t>The base case occurs when a peg contains only one disk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number of moves increases exponentially as the number of disks increases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recursive solution is simple and elegant to express and program, but is very inefficient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an iterative solution to this problem is much more complex to define and program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pic>
        <p:nvPicPr>
          <p:cNvPr id="7" name="Picture 6" descr="Fig17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45" y="2056342"/>
            <a:ext cx="5015938" cy="20499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SolveTowers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uses recursion to solve the Towers of Hanoi puzzle.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SolveTowers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TowersOfHanoi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puzzle and solves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TowersOfHanoi</a:t>
            </a:r>
            <a:r>
              <a:rPr lang="en-US" sz="1200" dirty="0" smtClean="0">
                <a:latin typeface="Courier New"/>
                <a:cs typeface="Courier New"/>
              </a:rPr>
              <a:t> towers = new TowersOfHanoi(4);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towers.solve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TowersOfHanoi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the classic Towers of Hanoi puzzle.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TowersOfHanoi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totalDisks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the puzzle with the specified number of disks.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disks the number of disks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TowersOfHanoi(int</a:t>
            </a:r>
            <a:r>
              <a:rPr lang="en-US" sz="1100" dirty="0" smtClean="0">
                <a:latin typeface="Courier New"/>
                <a:cs typeface="Courier New"/>
              </a:rPr>
              <a:t> disks)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totalDisks</a:t>
            </a:r>
            <a:r>
              <a:rPr lang="en-US" sz="1100" dirty="0" smtClean="0">
                <a:latin typeface="Courier New"/>
                <a:cs typeface="Courier New"/>
              </a:rPr>
              <a:t> = disks;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the initial call to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moveTower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to solve the puzzle.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Moves the disks from tower 1 to tower 3 using tower 2.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solve()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moveTower(totalDisks</a:t>
            </a:r>
            <a:r>
              <a:rPr lang="en-US" sz="1100" dirty="0" smtClean="0">
                <a:latin typeface="Courier New"/>
                <a:cs typeface="Courier New"/>
              </a:rPr>
              <a:t>, 1, 3, 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Moves the specified number of disks from one tower to another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by moving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subtower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n-1 disks out of the way, moving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disk, then moving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subtower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back. Base case of 1 disk.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number of disks to move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start     the starting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end       the ending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temp      the temporary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moveTower(int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start,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end,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temp)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numDisks</a:t>
            </a:r>
            <a:r>
              <a:rPr lang="en-US" sz="1200" dirty="0" smtClean="0">
                <a:latin typeface="Courier New"/>
                <a:cs typeface="Courier New"/>
              </a:rPr>
              <a:t>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moveOneDisk(start</a:t>
            </a:r>
            <a:r>
              <a:rPr lang="en-US" sz="1200" dirty="0" smtClean="0">
                <a:latin typeface="Courier New"/>
                <a:cs typeface="Courier New"/>
              </a:rPr>
              <a:t>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moveTower(numDisks-1, start, temp,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moveOneDisk(start</a:t>
            </a:r>
            <a:r>
              <a:rPr lang="en-US" sz="1200" dirty="0" smtClean="0">
                <a:latin typeface="Courier New"/>
                <a:cs typeface="Courier New"/>
              </a:rPr>
              <a:t>,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moveTower(numDisks-1, temp, end, start);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Prints instructions to move one disk from the specified start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tower to the specified end tower.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start  the starting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end    the ending tower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moveOneDisk(int</a:t>
            </a:r>
            <a:r>
              <a:rPr lang="en-US" sz="1200" dirty="0" smtClean="0">
                <a:latin typeface="Courier New"/>
                <a:cs typeface="Courier New"/>
              </a:rPr>
              <a:t> start,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end)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System.out.println("Move</a:t>
            </a:r>
            <a:r>
              <a:rPr lang="en-US" sz="1200" dirty="0" smtClean="0">
                <a:latin typeface="Courier New"/>
                <a:cs typeface="Courier New"/>
              </a:rPr>
              <a:t> one disk from " + start + " to " + end);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To determine the order of a loop, we determined the order of the body of the loop multiplied by the number of loop executions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Similarly, to determine the order of a recursive method, we determine the the order of the body of the method multiplied by the number of times the recursive method is called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In our recursive solution to compute the sum of integers from 1 to N, the method is invoked N times and the method itself is O(1)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 smtClean="0"/>
              <a:t>So the order of the overall solution is </a:t>
            </a:r>
            <a:r>
              <a:rPr lang="en-US" sz="2800" dirty="0" err="1" smtClean="0"/>
              <a:t>O(n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Consider the following list of numbers:</a:t>
            </a:r>
          </a:p>
          <a:p>
            <a:pPr algn="ctr">
              <a:lnSpc>
                <a:spcPct val="85000"/>
              </a:lnSpc>
              <a:spcAft>
                <a:spcPct val="50000"/>
              </a:spcAft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sz="2800" b="1" dirty="0" smtClean="0">
                <a:latin typeface="Courier New" pitchFamily="-110" charset="0"/>
              </a:rPr>
              <a:t>24, 88, 40, 37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Such a list can be defined recursively:</a:t>
            </a:r>
          </a:p>
          <a:p>
            <a:pPr>
              <a:lnSpc>
                <a:spcPct val="85000"/>
              </a:lnSpc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		</a:t>
            </a:r>
            <a:r>
              <a:rPr lang="en-US" sz="2800" b="1" dirty="0" smtClean="0"/>
              <a:t>A</a:t>
            </a:r>
            <a:r>
              <a:rPr lang="en-US" dirty="0" smtClean="0"/>
              <a:t> </a:t>
            </a:r>
            <a:r>
              <a:rPr lang="en-US" sz="2800" b="1" dirty="0" smtClean="0"/>
              <a:t>LIST is a:	number</a:t>
            </a:r>
          </a:p>
          <a:p>
            <a:pPr>
              <a:lnSpc>
                <a:spcPct val="85000"/>
              </a:lnSpc>
              <a:spcAft>
                <a:spcPct val="50000"/>
              </a:spcAft>
              <a:buFontTx/>
              <a:buNone/>
              <a:tabLst>
                <a:tab pos="746125" algn="l"/>
                <a:tab pos="1719263" algn="l"/>
                <a:tab pos="3208338" algn="l"/>
              </a:tabLst>
            </a:pPr>
            <a:r>
              <a:rPr lang="en-US" sz="2800" b="1" dirty="0" smtClean="0"/>
              <a:t>			or a:	number comma LIST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That is, a LIST can be a number, or a number followed by a comma followed by a LIST</a:t>
            </a:r>
          </a:p>
          <a:p>
            <a:pPr>
              <a:lnSpc>
                <a:spcPct val="85000"/>
              </a:lnSpc>
              <a:tabLst>
                <a:tab pos="746125" algn="l"/>
                <a:tab pos="1719263" algn="l"/>
                <a:tab pos="3208338" algn="l"/>
              </a:tabLst>
            </a:pPr>
            <a:r>
              <a:rPr lang="en-US" dirty="0" smtClean="0"/>
              <a:t>The concept of a LIST is used to define itself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Towers of Hanoi puzzle, the step of moving one disk is O(1)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But each call results in calling itself twice more, so for N &gt; 1, the growth function is</a:t>
            </a:r>
          </a:p>
          <a:p>
            <a:pPr algn="ctr">
              <a:spcAft>
                <a:spcPts val="600"/>
              </a:spcAft>
              <a:buNone/>
            </a:pPr>
            <a:r>
              <a:rPr lang="en-US" dirty="0" err="1" smtClean="0"/>
              <a:t>f(n</a:t>
            </a:r>
            <a:r>
              <a:rPr lang="en-US" dirty="0" smtClean="0"/>
              <a:t>) = 2</a:t>
            </a:r>
            <a:r>
              <a:rPr lang="en-US" baseline="30000" dirty="0" smtClean="0"/>
              <a:t>n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This is </a:t>
            </a:r>
            <a:r>
              <a:rPr lang="en-US" i="1" dirty="0" smtClean="0"/>
              <a:t>exponential efficiency</a:t>
            </a:r>
            <a:r>
              <a:rPr lang="en-US" dirty="0" smtClean="0"/>
              <a:t>: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the number of disks increases, the number of required moves increases exponentially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4067" y="1481667"/>
            <a:ext cx="7018867" cy="41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LIST:</a:t>
            </a:r>
            <a:r>
              <a:rPr lang="en-US" sz="2400" b="1" dirty="0" smtClean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number		comma		LIST</a:t>
            </a: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24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 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	 	,			88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, 40, 37</a:t>
            </a: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		comma		LIST</a:t>
            </a:r>
            <a:endParaRPr lang="en-US" sz="2400" b="1" baseline="-25000" dirty="0"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88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 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    	,			40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, 37</a:t>
            </a: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		comma		LIST</a:t>
            </a: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40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 	  	,</a:t>
            </a:r>
            <a:r>
              <a:rPr lang="en-US" sz="2400" b="1" baseline="-25000" dirty="0">
                <a:solidFill>
                  <a:schemeClr val="hlink"/>
                </a:solidFill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 		37</a:t>
            </a: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>
                <a:latin typeface="Courier New" pitchFamily="-110" charset="0"/>
              </a:rPr>
              <a:t>	</a:t>
            </a:r>
            <a:r>
              <a:rPr lang="en-US" sz="2400" b="1" baseline="-25000" dirty="0" smtClean="0">
                <a:latin typeface="Courier New" pitchFamily="-110" charset="0"/>
              </a:rPr>
              <a:t>	number</a:t>
            </a:r>
            <a:endParaRPr lang="en-US" sz="2400" b="1" baseline="-25000" dirty="0">
              <a:latin typeface="Courier New" pitchFamily="-110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b="1" baseline="-25000" dirty="0" smtClean="0">
                <a:latin typeface="Courier New" pitchFamily="-110" charset="0"/>
              </a:rPr>
              <a:t>		</a:t>
            </a:r>
            <a:r>
              <a:rPr lang="en-US" sz="2400" b="1" baseline="-25000" dirty="0" smtClean="0">
                <a:solidFill>
                  <a:schemeClr val="hlink"/>
                </a:solidFill>
                <a:latin typeface="Courier New" pitchFamily="-110" charset="0"/>
              </a:rPr>
              <a:t>37</a:t>
            </a:r>
            <a:endParaRPr lang="en-US" sz="2400" b="1" baseline="-25000" dirty="0">
              <a:solidFill>
                <a:schemeClr val="hlink"/>
              </a:solidFill>
              <a:latin typeface="Courier New" pitchFamily="-110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All recursive definitions must have a non-recursive part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they don't, there is no way to terminate the recursive path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definition without a non-recursive part causes </a:t>
            </a:r>
            <a:r>
              <a:rPr lang="en-US" i="1" dirty="0" smtClean="0"/>
              <a:t>infinite recursion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problem is similar to an infinite loop -- with the definition itself causing the infinite “looping”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non-recursive part is called the </a:t>
            </a:r>
            <a:r>
              <a:rPr lang="en-US" i="1" dirty="0" smtClean="0"/>
              <a:t>base case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in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Mathematical formulas are often expressed recursively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N!, for any positive integer N, is defined to be the product of all integers between 1 and N inclusive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This definition can be expressed recursively:</a:t>
            </a:r>
          </a:p>
          <a:p>
            <a:pPr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z="2800" b="1" dirty="0" smtClean="0">
                <a:latin typeface="Courier New" pitchFamily="-110" charset="0"/>
              </a:rPr>
              <a:t>		1!  =  1</a:t>
            </a:r>
          </a:p>
          <a:p>
            <a:pPr>
              <a:lnSpc>
                <a:spcPct val="90000"/>
              </a:lnSpc>
              <a:spcAft>
                <a:spcPct val="50000"/>
              </a:spcAft>
              <a:buFontTx/>
              <a:buNone/>
              <a:tabLst>
                <a:tab pos="1828800" algn="l"/>
              </a:tabLst>
            </a:pPr>
            <a:r>
              <a:rPr lang="en-US" sz="2800" b="1" dirty="0" smtClean="0">
                <a:latin typeface="Courier New" pitchFamily="-110" charset="0"/>
              </a:rPr>
              <a:t>		N!  =  N * (N-1)!</a:t>
            </a:r>
          </a:p>
          <a:p>
            <a:pPr>
              <a:lnSpc>
                <a:spcPct val="90000"/>
              </a:lnSpc>
              <a:tabLst>
                <a:tab pos="1828800" algn="l"/>
              </a:tabLst>
            </a:pPr>
            <a:r>
              <a:rPr lang="en-US" dirty="0" smtClean="0"/>
              <a:t>A factorial is defined in terms of another factorial until the base case of 1! is reached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method in Java can invoke itself; if set up that way, it is called a </a:t>
            </a:r>
            <a:r>
              <a:rPr lang="en-US" i="1" dirty="0" smtClean="0"/>
              <a:t>recursive method</a:t>
            </a:r>
          </a:p>
          <a:p>
            <a:r>
              <a:rPr lang="en-US" dirty="0" smtClean="0"/>
              <a:t>The code of a recursive method must handle both the base case and the recursive case</a:t>
            </a:r>
          </a:p>
          <a:p>
            <a:r>
              <a:rPr lang="en-US" dirty="0" smtClean="0"/>
              <a:t>Each call sets up a new execution environment, with new parameters and new local variables</a:t>
            </a:r>
          </a:p>
          <a:p>
            <a:r>
              <a:rPr lang="en-US" dirty="0" smtClean="0"/>
              <a:t>As always, when the method completes, control returns to the method that invoked it (which may be another instance of itself)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79538" algn="l"/>
              </a:tabLst>
            </a:pPr>
            <a:r>
              <a:rPr lang="en-US" dirty="0" smtClean="0"/>
              <a:t>Consider the problem of computing the sum of all the integers between 1 and N, inclusive</a:t>
            </a:r>
          </a:p>
          <a:p>
            <a:pPr>
              <a:lnSpc>
                <a:spcPct val="90000"/>
              </a:lnSpc>
              <a:spcAft>
                <a:spcPts val="1200"/>
              </a:spcAft>
              <a:tabLst>
                <a:tab pos="1379538" algn="l"/>
              </a:tabLst>
            </a:pPr>
            <a:r>
              <a:rPr lang="en-US" dirty="0" smtClean="0"/>
              <a:t>If N is 5, the sum is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buFontTx/>
              <a:buNone/>
              <a:tabLst>
                <a:tab pos="1379538" algn="l"/>
              </a:tabLst>
            </a:pPr>
            <a:r>
              <a:rPr lang="en-US" dirty="0" smtClean="0"/>
              <a:t>1 + 2 + 3 + 4 + 5</a:t>
            </a:r>
          </a:p>
          <a:p>
            <a:pPr>
              <a:lnSpc>
                <a:spcPct val="90000"/>
              </a:lnSpc>
              <a:tabLst>
                <a:tab pos="1379538" algn="l"/>
              </a:tabLst>
            </a:pPr>
            <a:r>
              <a:rPr lang="en-US" dirty="0" smtClean="0"/>
              <a:t>This problem can be expressed recursively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  <a:tabLst>
                <a:tab pos="1379538" algn="l"/>
              </a:tabLst>
            </a:pPr>
            <a:r>
              <a:rPr lang="en-US" sz="2800" b="1" dirty="0" smtClean="0"/>
              <a:t>The sum of 1 to N is N plus the sum of 1 to N-1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3743</Words>
  <Application>Microsoft Macintosh PowerPoint</Application>
  <PresentationFormat>On-screen Show (4:3)</PresentationFormat>
  <Paragraphs>506</Paragraphs>
  <Slides>40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Chapter Scope</vt:lpstr>
      <vt:lpstr>Recursion</vt:lpstr>
      <vt:lpstr>Recursive Definitions</vt:lpstr>
      <vt:lpstr>Recursive Definitions</vt:lpstr>
      <vt:lpstr>Infinite Recursion</vt:lpstr>
      <vt:lpstr>Recursion in Math</vt:lpstr>
      <vt:lpstr>Recursive Programming</vt:lpstr>
      <vt:lpstr>Recursive Programming</vt:lpstr>
      <vt:lpstr>Recursive Programming</vt:lpstr>
      <vt:lpstr>Recursive Programming</vt:lpstr>
      <vt:lpstr>Recursive Programming</vt:lpstr>
      <vt:lpstr>Recursion vs. Iteration</vt:lpstr>
      <vt:lpstr>Recursion vs. Iteration</vt:lpstr>
      <vt:lpstr>Direct vs. Indirect Recursion</vt:lpstr>
      <vt:lpstr>Direct vs. Indirect Recursion</vt:lpstr>
      <vt:lpstr>Maze Traversal</vt:lpstr>
      <vt:lpstr>Maze Traversal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The Towers of Hanoi</vt:lpstr>
      <vt:lpstr>Towers of Hanoi</vt:lpstr>
      <vt:lpstr>Towers of Hanoi</vt:lpstr>
      <vt:lpstr>Towers of Hanoi</vt:lpstr>
      <vt:lpstr>Towers of Hanoi</vt:lpstr>
      <vt:lpstr>Towers of Hanoi</vt:lpstr>
      <vt:lpstr>Slide 35</vt:lpstr>
      <vt:lpstr>Slide 36</vt:lpstr>
      <vt:lpstr>Slide 37</vt:lpstr>
      <vt:lpstr>Slide 38</vt:lpstr>
      <vt:lpstr>Analyzing Recursive Algorithms</vt:lpstr>
      <vt:lpstr>Analyzing Recursive Algorithms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28</cp:revision>
  <dcterms:created xsi:type="dcterms:W3CDTF">2013-08-05T00:13:45Z</dcterms:created>
  <dcterms:modified xsi:type="dcterms:W3CDTF">2013-08-05T00:15:56Z</dcterms:modified>
</cp:coreProperties>
</file>