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335" r:id="rId4"/>
    <p:sldId id="336" r:id="rId5"/>
    <p:sldId id="337" r:id="rId6"/>
    <p:sldId id="289" r:id="rId7"/>
    <p:sldId id="338" r:id="rId8"/>
    <p:sldId id="290" r:id="rId9"/>
    <p:sldId id="339" r:id="rId10"/>
    <p:sldId id="340" r:id="rId11"/>
    <p:sldId id="341" r:id="rId12"/>
    <p:sldId id="292" r:id="rId13"/>
    <p:sldId id="342" r:id="rId14"/>
    <p:sldId id="343" r:id="rId15"/>
    <p:sldId id="293" r:id="rId16"/>
    <p:sldId id="344" r:id="rId17"/>
    <p:sldId id="294" r:id="rId18"/>
    <p:sldId id="345" r:id="rId19"/>
    <p:sldId id="346" r:id="rId20"/>
    <p:sldId id="295" r:id="rId21"/>
    <p:sldId id="347" r:id="rId22"/>
    <p:sldId id="348" r:id="rId23"/>
    <p:sldId id="296" r:id="rId24"/>
    <p:sldId id="297" r:id="rId25"/>
    <p:sldId id="281" r:id="rId26"/>
    <p:sldId id="303" r:id="rId27"/>
    <p:sldId id="304" r:id="rId28"/>
    <p:sldId id="305" r:id="rId29"/>
    <p:sldId id="298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49" r:id="rId41"/>
    <p:sldId id="299" r:id="rId42"/>
    <p:sldId id="316" r:id="rId43"/>
    <p:sldId id="317" r:id="rId44"/>
    <p:sldId id="318" r:id="rId45"/>
    <p:sldId id="319" r:id="rId46"/>
    <p:sldId id="320" r:id="rId47"/>
    <p:sldId id="300" r:id="rId48"/>
    <p:sldId id="350" r:id="rId49"/>
    <p:sldId id="301" r:id="rId50"/>
    <p:sldId id="321" r:id="rId51"/>
    <p:sldId id="302" r:id="rId52"/>
    <p:sldId id="322" r:id="rId53"/>
    <p:sldId id="323" r:id="rId54"/>
    <p:sldId id="324" r:id="rId55"/>
    <p:sldId id="351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Trees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6221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in which nodes may have at most two children are called </a:t>
            </a:r>
            <a:r>
              <a:rPr lang="en-US" i="1" dirty="0" smtClean="0"/>
              <a:t>binary trees</a:t>
            </a:r>
            <a:endParaRPr lang="en-US" dirty="0" smtClean="0"/>
          </a:p>
          <a:p>
            <a:r>
              <a:rPr lang="en-US" dirty="0" smtClean="0"/>
              <a:t>A tree is </a:t>
            </a:r>
            <a:r>
              <a:rPr lang="en-US" i="1" dirty="0" smtClean="0"/>
              <a:t>balanced</a:t>
            </a:r>
            <a:r>
              <a:rPr lang="en-US" dirty="0" smtClean="0"/>
              <a:t> if all of the leaves of the tree are on the same level or within one level of each other</a:t>
            </a:r>
          </a:p>
          <a:p>
            <a:endParaRPr lang="en-US" dirty="0"/>
          </a:p>
        </p:txBody>
      </p:sp>
      <p:pic>
        <p:nvPicPr>
          <p:cNvPr id="6" name="Picture 5" descr="Fig19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33" y="3573462"/>
            <a:ext cx="5727700" cy="24038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and Complete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balanced </a:t>
            </a:r>
            <a:r>
              <a:rPr lang="en-US" dirty="0" err="1" smtClean="0"/>
              <a:t>n-ary</a:t>
            </a:r>
            <a:r>
              <a:rPr lang="en-US" dirty="0" smtClean="0"/>
              <a:t> tree with </a:t>
            </a:r>
            <a:r>
              <a:rPr lang="en-US" dirty="0" err="1" smtClean="0"/>
              <a:t>m</a:t>
            </a:r>
            <a:r>
              <a:rPr lang="en-US" dirty="0" smtClean="0"/>
              <a:t> elements will have a height of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n</a:t>
            </a:r>
            <a:r>
              <a:rPr lang="en-US" dirty="0" err="1" smtClean="0"/>
              <a:t>m</a:t>
            </a:r>
            <a:endParaRPr lang="en-US" dirty="0" smtClean="0"/>
          </a:p>
          <a:p>
            <a:r>
              <a:rPr lang="en-US" dirty="0" smtClean="0"/>
              <a:t>A balanced binary tree with </a:t>
            </a:r>
            <a:r>
              <a:rPr lang="en-US" dirty="0" err="1" smtClean="0"/>
              <a:t>n</a:t>
            </a:r>
            <a:r>
              <a:rPr lang="en-US" dirty="0" smtClean="0"/>
              <a:t> nodes has a height of 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n-ary</a:t>
            </a:r>
            <a:r>
              <a:rPr lang="en-US" dirty="0" smtClean="0"/>
              <a:t> tree is </a:t>
            </a:r>
            <a:r>
              <a:rPr lang="en-US" i="1" dirty="0" smtClean="0"/>
              <a:t>full</a:t>
            </a:r>
            <a:r>
              <a:rPr lang="en-US" dirty="0" smtClean="0"/>
              <a:t> if all leaves of the tree are at the same height and every non-leaf node has exactly </a:t>
            </a:r>
            <a:r>
              <a:rPr lang="en-US" dirty="0" err="1" smtClean="0"/>
              <a:t>n</a:t>
            </a:r>
            <a:r>
              <a:rPr lang="en-US" dirty="0" smtClean="0"/>
              <a:t> children</a:t>
            </a:r>
          </a:p>
          <a:p>
            <a:r>
              <a:rPr lang="en-US" dirty="0" smtClean="0"/>
              <a:t>A tree is </a:t>
            </a:r>
            <a:r>
              <a:rPr lang="en-US" i="1" dirty="0" smtClean="0"/>
              <a:t>complete</a:t>
            </a:r>
            <a:r>
              <a:rPr lang="en-US" dirty="0" smtClean="0"/>
              <a:t> if it is full, or full to the next-to-last level with all leaves at the bottom level on the left side of the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and Complete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complete trees: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tree </a:t>
            </a:r>
            <a:r>
              <a:rPr lang="en-US" dirty="0" err="1" smtClean="0"/>
              <a:t>c</a:t>
            </a:r>
            <a:r>
              <a:rPr lang="en-US" dirty="0" smtClean="0"/>
              <a:t> is full</a:t>
            </a:r>
            <a:endParaRPr lang="en-US" dirty="0"/>
          </a:p>
        </p:txBody>
      </p:sp>
      <p:pic>
        <p:nvPicPr>
          <p:cNvPr id="7" name="Picture 6" descr="Fig19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5" y="2182813"/>
            <a:ext cx="6995637" cy="22960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obvious choice for implementing trees is a linked structure</a:t>
            </a:r>
          </a:p>
          <a:p>
            <a:r>
              <a:rPr lang="en-US" dirty="0" smtClean="0"/>
              <a:t>Array-based implementations are the less obvious choice, but are sometimes useful</a:t>
            </a:r>
          </a:p>
          <a:p>
            <a:r>
              <a:rPr lang="en-US" dirty="0" smtClean="0"/>
              <a:t>Let's first look at the strategy behind two array-based implementations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Child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full or complete binary trees, we can use an array to represent a tree</a:t>
            </a:r>
          </a:p>
          <a:p>
            <a:r>
              <a:rPr lang="en-US" dirty="0" smtClean="0"/>
              <a:t>For any element stored in position </a:t>
            </a:r>
            <a:r>
              <a:rPr lang="en-US" dirty="0" err="1" smtClean="0"/>
              <a:t>n</a:t>
            </a:r>
            <a:r>
              <a:rPr lang="en-US" dirty="0" smtClean="0"/>
              <a:t>,</a:t>
            </a:r>
          </a:p>
          <a:p>
            <a:pPr lvl="1"/>
            <a:r>
              <a:rPr lang="en-US" sz="2400" dirty="0" smtClean="0"/>
              <a:t>the element’s left child is stored in array position (2n+1)</a:t>
            </a:r>
          </a:p>
          <a:p>
            <a:pPr lvl="1"/>
            <a:r>
              <a:rPr lang="en-US" sz="2400" dirty="0" smtClean="0"/>
              <a:t>the element’s right child is stored in array position (2*(n+1))</a:t>
            </a:r>
          </a:p>
          <a:p>
            <a:r>
              <a:rPr lang="en-US" dirty="0" smtClean="0"/>
              <a:t>If the represented tree is not complete or relatively complete, this approach can waste large amounts of array 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Child Links</a:t>
            </a:r>
            <a:endParaRPr lang="en-US" dirty="0"/>
          </a:p>
        </p:txBody>
      </p:sp>
      <p:pic>
        <p:nvPicPr>
          <p:cNvPr id="7" name="Picture 6" descr="Fig19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48" y="1808163"/>
            <a:ext cx="6658938" cy="285697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Child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element of the array is an object that stores a reference to the tree element and the array index of each child</a:t>
            </a:r>
          </a:p>
          <a:p>
            <a:r>
              <a:rPr lang="en-US" dirty="0" smtClean="0"/>
              <a:t>This approach is modeled after the way operating systems manage memory</a:t>
            </a:r>
          </a:p>
          <a:p>
            <a:r>
              <a:rPr lang="en-US" dirty="0" smtClean="0"/>
              <a:t>Array positions are allocated on a first-come, first-served basis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Child Links</a:t>
            </a:r>
            <a:endParaRPr lang="en-US" dirty="0"/>
          </a:p>
        </p:txBody>
      </p:sp>
      <p:pic>
        <p:nvPicPr>
          <p:cNvPr id="7" name="Picture 6" descr="Fig19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29" y="1892300"/>
            <a:ext cx="6317211" cy="28490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linear structures, the process of iterating through the elements is fairly obvious (forwards or backwards)</a:t>
            </a:r>
          </a:p>
          <a:p>
            <a:r>
              <a:rPr lang="en-US" dirty="0" smtClean="0"/>
              <a:t>For non-linear structures like a tree, the possibilities are more interesting</a:t>
            </a:r>
          </a:p>
          <a:p>
            <a:r>
              <a:rPr lang="en-US" dirty="0" smtClean="0"/>
              <a:t>Let's look at four classic ways of </a:t>
            </a:r>
            <a:r>
              <a:rPr lang="en-US" i="1" dirty="0" smtClean="0"/>
              <a:t>traversing </a:t>
            </a:r>
            <a:r>
              <a:rPr lang="en-US" dirty="0" smtClean="0"/>
              <a:t>the nodes of a tree</a:t>
            </a:r>
          </a:p>
          <a:p>
            <a:r>
              <a:rPr lang="en-US" dirty="0" smtClean="0"/>
              <a:t>All traversals start at the root of the tree</a:t>
            </a:r>
          </a:p>
          <a:p>
            <a:r>
              <a:rPr lang="en-US" dirty="0" smtClean="0"/>
              <a:t>Each node can be thought of as the root of a </a:t>
            </a:r>
            <a:r>
              <a:rPr lang="en-US" dirty="0" err="1" smtClean="0"/>
              <a:t>subtree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Preorder</a:t>
            </a:r>
            <a:r>
              <a:rPr lang="en-US" dirty="0" smtClean="0"/>
              <a:t>: visit the root, then traverse the </a:t>
            </a:r>
            <a:r>
              <a:rPr lang="en-US" dirty="0" err="1" smtClean="0"/>
              <a:t>subtrees</a:t>
            </a:r>
            <a:r>
              <a:rPr lang="en-US" dirty="0" smtClean="0"/>
              <a:t> from left to right</a:t>
            </a:r>
          </a:p>
          <a:p>
            <a:r>
              <a:rPr lang="en-US" i="1" dirty="0" err="1" smtClean="0"/>
              <a:t>Inorder</a:t>
            </a:r>
            <a:r>
              <a:rPr lang="en-US" dirty="0" smtClean="0"/>
              <a:t>: traverse the left </a:t>
            </a:r>
            <a:r>
              <a:rPr lang="en-US" dirty="0" err="1" smtClean="0"/>
              <a:t>subtree</a:t>
            </a:r>
            <a:r>
              <a:rPr lang="en-US" dirty="0" smtClean="0"/>
              <a:t>, then visit the root, then traverse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i="1" dirty="0" err="1" smtClean="0"/>
              <a:t>Postorder</a:t>
            </a:r>
            <a:r>
              <a:rPr lang="en-US" dirty="0" smtClean="0"/>
              <a:t>: traverse the </a:t>
            </a:r>
            <a:r>
              <a:rPr lang="en-US" dirty="0" err="1" smtClean="0"/>
              <a:t>subtrees</a:t>
            </a:r>
            <a:r>
              <a:rPr lang="en-US" dirty="0" smtClean="0"/>
              <a:t> from left to right, then visit the root</a:t>
            </a:r>
          </a:p>
          <a:p>
            <a:r>
              <a:rPr lang="en-US" i="1" dirty="0" smtClean="0"/>
              <a:t>Level-order</a:t>
            </a:r>
            <a:r>
              <a:rPr lang="en-US" dirty="0" smtClean="0"/>
              <a:t>: visit each node at each level of the tree from top (root) to bottom and left to 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as data structures</a:t>
            </a:r>
          </a:p>
          <a:p>
            <a:r>
              <a:rPr lang="en-US" dirty="0" smtClean="0"/>
              <a:t>Tree terminology</a:t>
            </a:r>
          </a:p>
          <a:p>
            <a:r>
              <a:rPr lang="en-US" dirty="0" smtClean="0"/>
              <a:t>Tree implementations</a:t>
            </a:r>
          </a:p>
          <a:p>
            <a:r>
              <a:rPr lang="en-US" dirty="0" smtClean="0"/>
              <a:t>Analyzing tree efficiency</a:t>
            </a:r>
          </a:p>
          <a:p>
            <a:r>
              <a:rPr lang="en-US" dirty="0" smtClean="0"/>
              <a:t>Tree traversals</a:t>
            </a:r>
          </a:p>
          <a:p>
            <a:r>
              <a:rPr lang="en-US" dirty="0" smtClean="0"/>
              <a:t>Expression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Preorder:		A  B  D  E  C</a:t>
            </a:r>
          </a:p>
          <a:p>
            <a:pPr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:			D  B  E  A  C</a:t>
            </a:r>
          </a:p>
          <a:p>
            <a:pPr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:		D  E  B  C  A</a:t>
            </a:r>
          </a:p>
          <a:p>
            <a:pPr>
              <a:buNone/>
            </a:pPr>
            <a:r>
              <a:rPr lang="en-US" dirty="0" smtClean="0"/>
              <a:t>Level-Order:	A  B  C  D  E</a:t>
            </a:r>
            <a:endParaRPr lang="en-US" dirty="0"/>
          </a:p>
        </p:txBody>
      </p:sp>
      <p:pic>
        <p:nvPicPr>
          <p:cNvPr id="7" name="Picture 6" descr="Fig19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27" y="2384955"/>
            <a:ext cx="3106216" cy="239500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simplifies the implementation of tree traversals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Preorder (</a:t>
            </a:r>
            <a:r>
              <a:rPr lang="en-US" dirty="0" err="1" smtClean="0"/>
              <a:t>pseudocode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sz="1946" dirty="0" smtClean="0">
                <a:latin typeface="Courier New"/>
                <a:cs typeface="Courier New"/>
              </a:rPr>
              <a:t>				Visit node</a:t>
            </a:r>
          </a:p>
          <a:p>
            <a:pPr>
              <a:buNone/>
            </a:pPr>
            <a:r>
              <a:rPr lang="en-US" sz="1946" dirty="0" smtClean="0">
                <a:latin typeface="Courier New"/>
                <a:cs typeface="Courier New"/>
              </a:rPr>
              <a:t>				Traverse (left child)</a:t>
            </a:r>
          </a:p>
          <a:p>
            <a:pPr>
              <a:spcAft>
                <a:spcPts val="600"/>
              </a:spcAft>
              <a:buNone/>
            </a:pPr>
            <a:r>
              <a:rPr lang="en-US" sz="1946" dirty="0" smtClean="0">
                <a:latin typeface="Courier New"/>
                <a:cs typeface="Courier New"/>
              </a:rPr>
              <a:t>				Traverse (right child)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Inorder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	Traverse (left child)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	Visit node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	Traverse (right child)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	Traverse (left child)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	Traverse (right child)</a:t>
            </a:r>
          </a:p>
          <a:p>
            <a:pPr>
              <a:spcAft>
                <a:spcPts val="600"/>
              </a:spcAft>
              <a:buNone/>
            </a:pPr>
            <a:r>
              <a:rPr lang="en-US" sz="1800" dirty="0" smtClean="0">
                <a:latin typeface="Courier New"/>
                <a:cs typeface="Courier New"/>
              </a:rPr>
              <a:t>			Visit node</a:t>
            </a:r>
          </a:p>
          <a:p>
            <a:r>
              <a:rPr lang="en-US" dirty="0" smtClean="0"/>
              <a:t>A level-order traversal is more complicated</a:t>
            </a:r>
          </a:p>
          <a:p>
            <a:r>
              <a:rPr lang="en-US" dirty="0" smtClean="0"/>
              <a:t>It requires the use of extra structures (such as queues and/or lists) to create the necessary order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Binary Tree ADT</a:t>
            </a:r>
            <a:endParaRPr lang="en-US" dirty="0"/>
          </a:p>
        </p:txBody>
      </p:sp>
      <p:pic>
        <p:nvPicPr>
          <p:cNvPr id="7" name="Picture 6" descr="Fig19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1" y="1917699"/>
            <a:ext cx="7582285" cy="28236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Binary Tree ADT</a:t>
            </a:r>
            <a:endParaRPr lang="en-US" dirty="0"/>
          </a:p>
        </p:txBody>
      </p:sp>
      <p:pic>
        <p:nvPicPr>
          <p:cNvPr id="7" name="Picture 6" descr="Fig19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92" y="1336673"/>
            <a:ext cx="3516841" cy="4184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java.util.Iterator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binary tree data structure.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interface </a:t>
            </a:r>
            <a:r>
              <a:rPr lang="en-US" sz="1200" dirty="0" err="1" smtClean="0"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root element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root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getRootElement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binary tree is empty and false otherwise.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this binary tree is empty, false otherwise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number of elements in this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elements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size();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the binary tree contains an element that matches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specified element and false otherwise.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tree contains the target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contains(T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specified element if it is found in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this binary tree.  Throws an exception if the specified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is not found.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specified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find(T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string representation of this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that represents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 on this binary tree.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iteratorInOrder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that represents a preorder traversal on this binary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iteratorPreOrder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that represents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postorder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 on this binary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iteratorPostOrder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that represents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levelorder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 on the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iteratorLevelOrder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4695841" cy="5102594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expression tree </a:t>
            </a:r>
            <a:r>
              <a:rPr lang="en-US" dirty="0" smtClean="0"/>
              <a:t>is a tree that shows the relationships among operators and operands in an expression</a:t>
            </a:r>
          </a:p>
          <a:p>
            <a:r>
              <a:rPr lang="en-US" dirty="0" smtClean="0"/>
              <a:t>An expression tree is evaluated from the bottom up</a:t>
            </a:r>
            <a:endParaRPr lang="en-US" dirty="0"/>
          </a:p>
        </p:txBody>
      </p:sp>
      <p:pic>
        <p:nvPicPr>
          <p:cNvPr id="7" name="Picture 6" descr="Fig19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93" y="1831449"/>
            <a:ext cx="3976272" cy="296068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dirty="0" smtClean="0"/>
              <a:t>A </a:t>
            </a:r>
            <a:r>
              <a:rPr lang="en-US" i="1" dirty="0" smtClean="0"/>
              <a:t>tree </a:t>
            </a:r>
            <a:r>
              <a:rPr lang="en-US" dirty="0" smtClean="0"/>
              <a:t>is a non-linear structure in which elements are organized into a hierarchy</a:t>
            </a:r>
          </a:p>
          <a:p>
            <a:pPr eaLnBrk="0" hangingPunct="0"/>
            <a:r>
              <a:rPr lang="en-US" dirty="0" smtClean="0"/>
              <a:t>A tree is comprised of a set of </a:t>
            </a:r>
            <a:r>
              <a:rPr lang="en-US" i="1" dirty="0" smtClean="0"/>
              <a:t>nodes</a:t>
            </a:r>
            <a:r>
              <a:rPr lang="en-US" dirty="0" smtClean="0"/>
              <a:t> in which elements are stored and </a:t>
            </a:r>
            <a:r>
              <a:rPr lang="en-US" i="1" dirty="0" smtClean="0"/>
              <a:t>edges</a:t>
            </a:r>
            <a:r>
              <a:rPr lang="en-US" dirty="0" smtClean="0"/>
              <a:t> connect one node to another</a:t>
            </a:r>
            <a:endParaRPr lang="en-US" i="1" dirty="0" smtClean="0"/>
          </a:p>
          <a:p>
            <a:pPr eaLnBrk="0" hangingPunct="0"/>
            <a:r>
              <a:rPr lang="en-US" dirty="0" smtClean="0"/>
              <a:t>Each node is located on a particular </a:t>
            </a:r>
            <a:r>
              <a:rPr lang="en-US" i="1" dirty="0" smtClean="0"/>
              <a:t>level</a:t>
            </a:r>
          </a:p>
          <a:p>
            <a:r>
              <a:rPr lang="en-US" dirty="0" smtClean="0"/>
              <a:t>There is only one </a:t>
            </a:r>
            <a:r>
              <a:rPr lang="en-US" i="1" dirty="0" smtClean="0"/>
              <a:t>root</a:t>
            </a:r>
            <a:r>
              <a:rPr lang="en-US" dirty="0" smtClean="0"/>
              <a:t> node in the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expression tree of operators and operands.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expression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Constructs a expression tree from the two specified expression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trees.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     the expression tree for the center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leftSubtree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the expression tree for the left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rightSubtree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expression tree for the right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ExpressionTree(ExpressionTreeOp</a:t>
            </a:r>
            <a:r>
              <a:rPr lang="en-US" sz="1200" dirty="0" smtClean="0">
                <a:latin typeface="Courier New"/>
                <a:cs typeface="Courier New"/>
              </a:rPr>
              <a:t> element,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leftSubtree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rightSubtree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root = new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&gt;(element, </a:t>
            </a:r>
            <a:r>
              <a:rPr lang="en-US" sz="1200" dirty="0" err="1" smtClean="0">
                <a:latin typeface="Courier New"/>
                <a:cs typeface="Courier New"/>
              </a:rPr>
              <a:t>leftSubtree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rightSubtree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Evaluates the expression tree by calling the recursive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evaluateNode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evaluation of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evaluateTree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evaluateNode(root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Recursively evaluates each node of the tree.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root the root of the tree to be evaluated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evaluation of the tree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evaluateNode(BinaryTreeNode</a:t>
            </a:r>
            <a:r>
              <a:rPr lang="en-US" sz="1100" dirty="0" smtClean="0">
                <a:latin typeface="Courier New"/>
                <a:cs typeface="Courier New"/>
              </a:rPr>
              <a:t> root)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result, operand1, operand2;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ExpressionTreeOp</a:t>
            </a:r>
            <a:r>
              <a:rPr lang="en-US" sz="1100" dirty="0" smtClean="0">
                <a:latin typeface="Courier New"/>
                <a:cs typeface="Courier New"/>
              </a:rPr>
              <a:t> temp;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(root==null)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result =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temp = (</a:t>
            </a:r>
            <a:r>
              <a:rPr lang="en-US" sz="1100" dirty="0" err="1" smtClean="0">
                <a:latin typeface="Courier New"/>
                <a:cs typeface="Courier New"/>
              </a:rPr>
              <a:t>ExpressionTreeOp)root.getElement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if (</a:t>
            </a:r>
            <a:r>
              <a:rPr lang="en-US" sz="1100" dirty="0" err="1" smtClean="0">
                <a:latin typeface="Courier New"/>
                <a:cs typeface="Courier New"/>
              </a:rPr>
              <a:t>temp.isOperator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operand1 = </a:t>
            </a:r>
            <a:r>
              <a:rPr lang="en-US" sz="1100" dirty="0" err="1" smtClean="0">
                <a:latin typeface="Courier New"/>
                <a:cs typeface="Courier New"/>
              </a:rPr>
              <a:t>evaluateNode(root.getLeft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operand2 = </a:t>
            </a:r>
            <a:r>
              <a:rPr lang="en-US" sz="1100" dirty="0" err="1" smtClean="0">
                <a:latin typeface="Courier New"/>
                <a:cs typeface="Courier New"/>
              </a:rPr>
              <a:t>evaluateNode(root.getRight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result = </a:t>
            </a:r>
            <a:r>
              <a:rPr lang="en-US" sz="1100" dirty="0" err="1" smtClean="0">
                <a:latin typeface="Courier New"/>
                <a:cs typeface="Courier New"/>
              </a:rPr>
              <a:t>computeTerm(temp.getOperator</a:t>
            </a:r>
            <a:r>
              <a:rPr lang="en-US" sz="1100" dirty="0" smtClean="0">
                <a:latin typeface="Courier New"/>
                <a:cs typeface="Courier New"/>
              </a:rPr>
              <a:t>(), operand1, operand2);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result = </a:t>
            </a:r>
            <a:r>
              <a:rPr lang="en-US" sz="1100" dirty="0" err="1" smtClean="0">
                <a:latin typeface="Courier New"/>
                <a:cs typeface="Courier New"/>
              </a:rPr>
              <a:t>temp.getValue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Evaluates a term consisting of an operator and two operands.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operator  the operator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operand1  the first operand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operand2  the second operand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computeTerm(char</a:t>
            </a:r>
            <a:r>
              <a:rPr lang="en-US" sz="1200" dirty="0" smtClean="0">
                <a:latin typeface="Courier New"/>
                <a:cs typeface="Courier New"/>
              </a:rPr>
              <a:t> operator,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operand1,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operand2)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result=0;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(operator == '+')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operand1 + operand2;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(operator == '-')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operand1 - operand2;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(operator == '*')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operand1 * operand2;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operand1 / operand2;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Generates a structured string version of the tree by performing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levelorder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printTree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UnorderedListADT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&gt;&gt; nodes =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new </a:t>
            </a:r>
            <a:r>
              <a:rPr lang="en-US" sz="1200" dirty="0" err="1" smtClean="0">
                <a:latin typeface="Courier New"/>
                <a:cs typeface="Courier New"/>
              </a:rPr>
              <a:t>ArrayUnorderedList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UnorderedListADT</a:t>
            </a:r>
            <a:r>
              <a:rPr lang="en-US" sz="1200" dirty="0" smtClean="0">
                <a:latin typeface="Courier New"/>
                <a:cs typeface="Courier New"/>
              </a:rPr>
              <a:t>&lt;Integer&gt; </a:t>
            </a:r>
            <a:r>
              <a:rPr lang="en-US" sz="1200" dirty="0" err="1" smtClean="0">
                <a:latin typeface="Courier New"/>
                <a:cs typeface="Courier New"/>
              </a:rPr>
              <a:t>levelList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new </a:t>
            </a:r>
            <a:r>
              <a:rPr lang="en-US" sz="1200" dirty="0" err="1" smtClean="0">
                <a:latin typeface="Courier New"/>
                <a:cs typeface="Courier New"/>
              </a:rPr>
              <a:t>ArrayUnorderedList</a:t>
            </a:r>
            <a:r>
              <a:rPr lang="en-US" sz="1200" dirty="0" smtClean="0">
                <a:latin typeface="Courier New"/>
                <a:cs typeface="Courier New"/>
              </a:rPr>
              <a:t>&lt;Integer&gt;();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result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printDepth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this.getHeight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possibleNodes</a:t>
            </a:r>
            <a:r>
              <a:rPr lang="en-US" sz="1200" dirty="0" smtClean="0">
                <a:latin typeface="Courier New"/>
                <a:cs typeface="Courier New"/>
              </a:rPr>
              <a:t> = (int)Math.pow(2, </a:t>
            </a:r>
            <a:r>
              <a:rPr lang="en-US" sz="1200" dirty="0" err="1" smtClean="0">
                <a:latin typeface="Courier New"/>
                <a:cs typeface="Courier New"/>
              </a:rPr>
              <a:t>printDepth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countNodes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Integer 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Integer </a:t>
            </a:r>
            <a:r>
              <a:rPr lang="en-US" sz="1200" dirty="0" err="1" smtClean="0">
                <a:latin typeface="Courier New"/>
                <a:cs typeface="Courier New"/>
              </a:rPr>
              <a:t>previousLevel</a:t>
            </a:r>
            <a:r>
              <a:rPr lang="en-US" sz="1200" dirty="0" smtClean="0">
                <a:latin typeface="Courier New"/>
                <a:cs typeface="Courier New"/>
              </a:rPr>
              <a:t> = -1;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274638"/>
            <a:ext cx="8901413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countNodes</a:t>
            </a:r>
            <a:r>
              <a:rPr lang="en-US" sz="1200" dirty="0" smtClean="0">
                <a:latin typeface="Courier New"/>
                <a:cs typeface="Courier New"/>
              </a:rPr>
              <a:t> &lt; </a:t>
            </a:r>
            <a:r>
              <a:rPr lang="en-US" sz="1200" dirty="0" err="1" smtClean="0">
                <a:latin typeface="Courier New"/>
                <a:cs typeface="Courier New"/>
              </a:rPr>
              <a:t>possibleNodes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countNodes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countNodes</a:t>
            </a:r>
            <a:r>
              <a:rPr lang="en-US" sz="1200" dirty="0" smtClean="0">
                <a:latin typeface="Courier New"/>
                <a:cs typeface="Courier New"/>
              </a:rPr>
              <a:t> + 1;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nodes.removeFirst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levelList.removeFirst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 &gt; </a:t>
            </a:r>
            <a:r>
              <a:rPr lang="en-US" sz="1200" dirty="0" err="1" smtClean="0">
                <a:latin typeface="Courier New"/>
                <a:cs typeface="Courier New"/>
              </a:rPr>
              <a:t>previousLevel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result + "\</a:t>
            </a:r>
            <a:r>
              <a:rPr lang="en-US" sz="1200" dirty="0" err="1" smtClean="0">
                <a:latin typeface="Courier New"/>
                <a:cs typeface="Courier New"/>
              </a:rPr>
              <a:t>n\n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previousLevel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j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j</a:t>
            </a:r>
            <a:r>
              <a:rPr lang="en-US" sz="1200" dirty="0" smtClean="0">
                <a:latin typeface="Courier New"/>
                <a:cs typeface="Courier New"/>
              </a:rPr>
              <a:t> &lt; ((Math.pow(2, (</a:t>
            </a:r>
            <a:r>
              <a:rPr lang="en-US" sz="1200" dirty="0" err="1" smtClean="0">
                <a:latin typeface="Courier New"/>
                <a:cs typeface="Courier New"/>
              </a:rPr>
              <a:t>printDepth</a:t>
            </a:r>
            <a:r>
              <a:rPr lang="en-US" sz="1200" dirty="0" smtClean="0">
                <a:latin typeface="Courier New"/>
                <a:cs typeface="Courier New"/>
              </a:rPr>
              <a:t> - 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))) - 1); </a:t>
            </a:r>
            <a:r>
              <a:rPr lang="en-US" sz="1200" dirty="0" err="1" smtClean="0">
                <a:latin typeface="Courier New"/>
                <a:cs typeface="Courier New"/>
              </a:rPr>
              <a:t>j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result + "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 &lt; ((Math.pow(2, (</a:t>
            </a:r>
            <a:r>
              <a:rPr lang="en-US" sz="1200" dirty="0" err="1" smtClean="0">
                <a:latin typeface="Courier New"/>
                <a:cs typeface="Courier New"/>
              </a:rPr>
              <a:t>printDepth</a:t>
            </a:r>
            <a:r>
              <a:rPr lang="en-US" sz="1200" dirty="0" smtClean="0">
                <a:latin typeface="Courier New"/>
                <a:cs typeface="Courier New"/>
              </a:rPr>
              <a:t> - 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 + 1)) - 1)) ;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++)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result + "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(current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result + (</a:t>
            </a:r>
            <a:r>
              <a:rPr lang="en-US" sz="1200" dirty="0" err="1" smtClean="0">
                <a:latin typeface="Courier New"/>
                <a:cs typeface="Courier New"/>
              </a:rPr>
              <a:t>current.getElement()).toString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nodes.addToRear(current.getLeft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nodes.addToRear(current.getRight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 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result + "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element in an expression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termType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char operator;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value;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expression tree object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type the integer type of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op   the operand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val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the value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ExpressionTreeOp(int</a:t>
            </a:r>
            <a:r>
              <a:rPr lang="en-US" sz="1200" dirty="0" smtClean="0">
                <a:latin typeface="Courier New"/>
                <a:cs typeface="Courier New"/>
              </a:rPr>
              <a:t> type, char op,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val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termType</a:t>
            </a:r>
            <a:r>
              <a:rPr lang="en-US" sz="1200" dirty="0" smtClean="0">
                <a:latin typeface="Courier New"/>
                <a:cs typeface="Courier New"/>
              </a:rPr>
              <a:t> = type;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operator = op;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value = </a:t>
            </a:r>
            <a:r>
              <a:rPr lang="en-US" sz="1200" dirty="0" err="1" smtClean="0">
                <a:latin typeface="Courier New"/>
                <a:cs typeface="Courier New"/>
              </a:rPr>
              <a:t>val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object is an operator and false otherwise.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this object is an operator, false otherwise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isOperator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(</a:t>
            </a:r>
            <a:r>
              <a:rPr lang="en-US" sz="1100" dirty="0" err="1" smtClean="0">
                <a:latin typeface="Courier New"/>
                <a:cs typeface="Courier New"/>
              </a:rPr>
              <a:t>termType</a:t>
            </a:r>
            <a:r>
              <a:rPr lang="en-US" sz="1100" dirty="0" smtClean="0">
                <a:latin typeface="Courier New"/>
                <a:cs typeface="Courier New"/>
              </a:rPr>
              <a:t> == 1);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*Returns the operator of this expression tree object.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character representation of the operator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char </a:t>
            </a:r>
            <a:r>
              <a:rPr lang="en-US" sz="1100" dirty="0" err="1" smtClean="0">
                <a:latin typeface="Courier New"/>
                <a:cs typeface="Courier New"/>
              </a:rPr>
              <a:t>getOperator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operator;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value of this expression tree object.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value of this expression tree object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getValue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value;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termType</a:t>
            </a:r>
            <a:r>
              <a:rPr lang="en-US" sz="1200" dirty="0" smtClean="0">
                <a:latin typeface="Courier New"/>
                <a:cs typeface="Courier New"/>
              </a:rPr>
              <a:t> == 1)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return operator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return value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at the lower level of a tree are the </a:t>
            </a:r>
            <a:r>
              <a:rPr lang="en-US" i="1" dirty="0" smtClean="0"/>
              <a:t>children </a:t>
            </a:r>
            <a:r>
              <a:rPr lang="en-US" dirty="0" smtClean="0"/>
              <a:t>of nodes at the previous level</a:t>
            </a:r>
          </a:p>
          <a:p>
            <a:r>
              <a:rPr lang="en-US" dirty="0" smtClean="0"/>
              <a:t>A node can have only one </a:t>
            </a:r>
            <a:r>
              <a:rPr lang="en-US" i="1" dirty="0" smtClean="0"/>
              <a:t>parent</a:t>
            </a:r>
            <a:r>
              <a:rPr lang="en-US" dirty="0" smtClean="0"/>
              <a:t>, but may have multiple children</a:t>
            </a:r>
            <a:endParaRPr lang="en-US" i="1" dirty="0" smtClean="0"/>
          </a:p>
          <a:p>
            <a:r>
              <a:rPr lang="en-US" dirty="0" smtClean="0"/>
              <a:t>Nodes that have the same parent are </a:t>
            </a:r>
            <a:r>
              <a:rPr lang="en-US" i="1" dirty="0" smtClean="0"/>
              <a:t>siblings</a:t>
            </a:r>
          </a:p>
          <a:p>
            <a:r>
              <a:rPr lang="en-US" dirty="0" smtClean="0"/>
              <a:t>The root is the only node which has no parent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look at an example that creates an expression tree from a postfix expression and then evaluates it</a:t>
            </a:r>
          </a:p>
          <a:p>
            <a:r>
              <a:rPr lang="en-US" dirty="0" smtClean="0"/>
              <a:t>This is a modification of an earlier solution</a:t>
            </a:r>
          </a:p>
          <a:p>
            <a:r>
              <a:rPr lang="en-US" dirty="0" smtClean="0"/>
              <a:t>It uses a stack of expression trees to build the complete expression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pic>
        <p:nvPicPr>
          <p:cNvPr id="7" name="Picture 6" descr="Fig19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06" y="0"/>
            <a:ext cx="4539192" cy="642506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an expression tree to evaluate postfix expressions.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PostfixTester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Reads and evaluates multiple postfix expressions.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expression, again;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in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latin typeface="Courier New"/>
                <a:cs typeface="Courier New"/>
              </a:rPr>
              <a:t> evaluator = new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a valid post-fix expression one token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"at a time with a space between each token (e.g. 5 4 + 3 2 1 - + *)");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System.out.println("Each</a:t>
            </a:r>
            <a:r>
              <a:rPr lang="en-US" sz="1200" dirty="0" smtClean="0">
                <a:latin typeface="Courier New"/>
                <a:cs typeface="Courier New"/>
              </a:rPr>
              <a:t> token must be an integer or an operator (+,-,*,/)");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expression = </a:t>
            </a:r>
            <a:r>
              <a:rPr lang="en-US" sz="1200" dirty="0" err="1" smtClean="0">
                <a:latin typeface="Courier New"/>
                <a:cs typeface="Courier New"/>
              </a:rPr>
              <a:t>in.nextLine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evaluator.evaluate(expression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expression equals " + result);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Expression Tree for that expression is: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System.out.println(evaluator.getTree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System.out.print("Evaluate</a:t>
            </a:r>
            <a:r>
              <a:rPr lang="en-US" sz="1200" dirty="0" smtClean="0">
                <a:latin typeface="Courier New"/>
                <a:cs typeface="Courier New"/>
              </a:rPr>
              <a:t> another expression [Y/N]?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again = </a:t>
            </a:r>
            <a:r>
              <a:rPr lang="en-US" sz="1200" dirty="0" err="1" smtClean="0">
                <a:latin typeface="Courier New"/>
                <a:cs typeface="Courier New"/>
              </a:rPr>
              <a:t>in.nextLine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again.equalsIgnoreCase("y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this modification of our stack example uses a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stack to create an expression tree from a VALID integer postfix expression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then uses a recursive method from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 to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evaluate the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expression;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Stack&lt;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&gt; </a:t>
            </a:r>
            <a:r>
              <a:rPr lang="en-US" sz="1200" dirty="0" err="1" smtClean="0">
                <a:latin typeface="Courier New"/>
                <a:cs typeface="Courier New"/>
              </a:rPr>
              <a:t>treeStack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this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evalutor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by creating a new stack.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treeStack</a:t>
            </a:r>
            <a:r>
              <a:rPr lang="en-US" sz="1200" dirty="0" smtClean="0">
                <a:latin typeface="Courier New"/>
                <a:cs typeface="Courier New"/>
              </a:rPr>
              <a:t> = new Stack&lt;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Retrieves and returns the next operand off of this tree stack.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treeStack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the tree stack from which the operand will be returned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next operand off of this tree stack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</a:t>
            </a:r>
            <a:r>
              <a:rPr lang="en-US" sz="1100" dirty="0" err="1" smtClean="0">
                <a:latin typeface="Courier New"/>
                <a:cs typeface="Courier New"/>
              </a:rPr>
              <a:t>ExpressionTree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getOperand(Stack</a:t>
            </a:r>
            <a:r>
              <a:rPr lang="en-US" sz="1100" dirty="0" smtClean="0">
                <a:latin typeface="Courier New"/>
                <a:cs typeface="Courier New"/>
              </a:rPr>
              <a:t>&lt;</a:t>
            </a:r>
            <a:r>
              <a:rPr lang="en-US" sz="1100" dirty="0" err="1" smtClean="0">
                <a:latin typeface="Courier New"/>
                <a:cs typeface="Courier New"/>
              </a:rPr>
              <a:t>ExpressionTree</a:t>
            </a:r>
            <a:r>
              <a:rPr lang="en-US" sz="1100" dirty="0" smtClean="0">
                <a:latin typeface="Courier New"/>
                <a:cs typeface="Courier New"/>
              </a:rPr>
              <a:t>&gt; </a:t>
            </a:r>
            <a:r>
              <a:rPr lang="en-US" sz="1100" dirty="0" err="1" smtClean="0">
                <a:latin typeface="Courier New"/>
                <a:cs typeface="Courier New"/>
              </a:rPr>
              <a:t>treeStack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ExpressionTree</a:t>
            </a:r>
            <a:r>
              <a:rPr lang="en-US" sz="1100" dirty="0" smtClean="0">
                <a:latin typeface="Courier New"/>
                <a:cs typeface="Courier New"/>
              </a:rPr>
              <a:t> temp;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temp = </a:t>
            </a:r>
            <a:r>
              <a:rPr lang="en-US" sz="1100" dirty="0" err="1" smtClean="0">
                <a:latin typeface="Courier New"/>
                <a:cs typeface="Courier New"/>
              </a:rPr>
              <a:t>treeStack.pop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temp;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Evaluates the specified postfix expression by building and evaluating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an expression tree.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expression string representation of a postfix expression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value of the given expression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evaluate(String</a:t>
            </a:r>
            <a:r>
              <a:rPr lang="en-US" sz="1100" dirty="0" smtClean="0">
                <a:latin typeface="Courier New"/>
                <a:cs typeface="Courier New"/>
              </a:rPr>
              <a:t> expression)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ExpressionTree</a:t>
            </a:r>
            <a:r>
              <a:rPr lang="en-US" sz="1100" dirty="0" smtClean="0">
                <a:latin typeface="Courier New"/>
                <a:cs typeface="Courier New"/>
              </a:rPr>
              <a:t> operand1, operand2;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char operator;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</a:t>
            </a:r>
            <a:r>
              <a:rPr lang="en-US" sz="1100" dirty="0" err="1" smtClean="0">
                <a:latin typeface="Courier New"/>
                <a:cs typeface="Courier New"/>
              </a:rPr>
              <a:t>tempToken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Scanner parser = new </a:t>
            </a:r>
            <a:r>
              <a:rPr lang="en-US" sz="1100" dirty="0" err="1" smtClean="0">
                <a:latin typeface="Courier New"/>
                <a:cs typeface="Courier New"/>
              </a:rPr>
              <a:t>Scanner(expression</a:t>
            </a:r>
            <a:r>
              <a:rPr lang="en-US" sz="11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while (</a:t>
            </a:r>
            <a:r>
              <a:rPr lang="en-US" sz="1000" dirty="0" err="1" smtClean="0">
                <a:latin typeface="Courier New"/>
                <a:cs typeface="Courier New"/>
              </a:rPr>
              <a:t>parser.hasNext</a:t>
            </a:r>
            <a:r>
              <a:rPr lang="en-US" sz="1000" dirty="0" smtClean="0">
                <a:latin typeface="Courier New"/>
                <a:cs typeface="Courier New"/>
              </a:rPr>
              <a:t>())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tempToken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parser.next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operator = tempToken.charAt(0);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if ((operator == '+') || (operator == '-') || (operator == '*') ||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(operator == '/'))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operand1 = </a:t>
            </a:r>
            <a:r>
              <a:rPr lang="en-US" sz="1000" dirty="0" err="1" smtClean="0">
                <a:latin typeface="Courier New"/>
                <a:cs typeface="Courier New"/>
              </a:rPr>
              <a:t>getOperand(treeStack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operand2 = </a:t>
            </a:r>
            <a:r>
              <a:rPr lang="en-US" sz="1000" dirty="0" err="1" smtClean="0">
                <a:latin typeface="Courier New"/>
                <a:cs typeface="Courier New"/>
              </a:rPr>
              <a:t>getOperand(treeStack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</a:t>
            </a:r>
            <a:r>
              <a:rPr lang="en-US" sz="1000" dirty="0" err="1" smtClean="0">
                <a:latin typeface="Courier New"/>
                <a:cs typeface="Courier New"/>
              </a:rPr>
              <a:t>treeStack.push(new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ExpressionTree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        (new ExpressionTreeOp(1,operator,0), operand2, operand1));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</a:t>
            </a:r>
            <a:r>
              <a:rPr lang="en-US" sz="1000" dirty="0" err="1" smtClean="0">
                <a:latin typeface="Courier New"/>
                <a:cs typeface="Courier New"/>
              </a:rPr>
              <a:t>treeStack.push(new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ExpressionTree(new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ExpressionTreeOp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          (2,' ',</a:t>
            </a:r>
            <a:r>
              <a:rPr lang="en-US" sz="1000" dirty="0" err="1" smtClean="0">
                <a:latin typeface="Courier New"/>
                <a:cs typeface="Courier New"/>
              </a:rPr>
              <a:t>Integer.parseInt(tempToken</a:t>
            </a:r>
            <a:r>
              <a:rPr lang="en-US" sz="1000" dirty="0" smtClean="0">
                <a:latin typeface="Courier New"/>
                <a:cs typeface="Courier New"/>
              </a:rPr>
              <a:t>)), null, null));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(</a:t>
            </a:r>
            <a:r>
              <a:rPr lang="en-US" sz="1000" dirty="0" err="1" smtClean="0">
                <a:latin typeface="Courier New"/>
                <a:cs typeface="Courier New"/>
              </a:rPr>
              <a:t>treeStack.peek()).evaluateTree</a:t>
            </a:r>
            <a:r>
              <a:rPr lang="en-US" sz="1000" dirty="0" smtClean="0">
                <a:latin typeface="Courier New"/>
                <a:cs typeface="Courier New"/>
              </a:rPr>
              <a:t>();  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expression tree associated with this postfix evaluator.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string representing the expression tree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getTree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(</a:t>
            </a:r>
            <a:r>
              <a:rPr lang="en-US" sz="1000" dirty="0" err="1" smtClean="0">
                <a:latin typeface="Courier New"/>
                <a:cs typeface="Courier New"/>
              </a:rPr>
              <a:t>treeStack.peek()).printTree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pic>
        <p:nvPicPr>
          <p:cNvPr id="7" name="Picture 6" descr="Fig19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41" y="241830"/>
            <a:ext cx="4194305" cy="61145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decision tree</a:t>
            </a:r>
            <a:r>
              <a:rPr lang="en-US" dirty="0" smtClean="0"/>
              <a:t> is a tree whose nodes represent decision points, and whose children represent the options available</a:t>
            </a:r>
          </a:p>
          <a:p>
            <a:r>
              <a:rPr lang="en-US" dirty="0" smtClean="0"/>
              <a:t>The leaves of a decision tree represent the possible conclusions that might be drawn</a:t>
            </a:r>
          </a:p>
          <a:p>
            <a:r>
              <a:rPr lang="en-US" dirty="0" smtClean="0"/>
              <a:t>A simple decision tree, with yes/no questions, can be modeled by a binary tree</a:t>
            </a:r>
          </a:p>
          <a:p>
            <a:r>
              <a:rPr lang="en-US" dirty="0" smtClean="0"/>
              <a:t>Decision trees are useful in diagnostic situations (medical, car repair, etc.)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simplified decision tree for diagnosing back pain:</a:t>
            </a:r>
            <a:endParaRPr lang="en-US" dirty="0"/>
          </a:p>
        </p:txBody>
      </p:sp>
      <p:pic>
        <p:nvPicPr>
          <p:cNvPr id="7" name="Picture 6" descr="Fig19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2317754"/>
            <a:ext cx="7657096" cy="33125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node that has no children is a </a:t>
            </a:r>
            <a:r>
              <a:rPr lang="en-US" i="1" dirty="0" smtClean="0"/>
              <a:t>leaf</a:t>
            </a:r>
            <a:r>
              <a:rPr lang="en-US" dirty="0" smtClean="0"/>
              <a:t> node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note that is not the root and has at least one child is an </a:t>
            </a:r>
            <a:r>
              <a:rPr lang="en-US" i="1" dirty="0" smtClean="0"/>
              <a:t>internal node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err="1" smtClean="0"/>
              <a:t>subtree</a:t>
            </a:r>
            <a:r>
              <a:rPr lang="en-US" i="1" dirty="0" smtClean="0"/>
              <a:t> </a:t>
            </a:r>
            <a:r>
              <a:rPr lang="en-US" dirty="0" smtClean="0"/>
              <a:t>is a tree structure that makes up part of another tree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can follow a </a:t>
            </a:r>
            <a:r>
              <a:rPr lang="en-US" i="1" dirty="0" smtClean="0"/>
              <a:t>path</a:t>
            </a:r>
            <a:r>
              <a:rPr lang="en-US" dirty="0" smtClean="0"/>
              <a:t> through a tree from parent to child, starting at the root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node is an </a:t>
            </a:r>
            <a:r>
              <a:rPr lang="en-US" i="1" dirty="0" smtClean="0"/>
              <a:t>ancestor</a:t>
            </a:r>
            <a:r>
              <a:rPr lang="en-US" dirty="0" smtClean="0"/>
              <a:t> of another node if it is above it on the path from the root.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BackPainAnaylyzer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demonstrates the use of a binary decision tree to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diagnose back pain.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BackPainAnalyzer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Asks questions of the user to diagnose a medical problem.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main (String[]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FileNotFoundException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("So, you're having back pain.");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DecisionTree</a:t>
            </a:r>
            <a:r>
              <a:rPr lang="en-US" sz="1200" dirty="0" smtClean="0">
                <a:latin typeface="Courier New"/>
                <a:cs typeface="Courier New"/>
              </a:rPr>
              <a:t> expert = new </a:t>
            </a:r>
            <a:r>
              <a:rPr lang="en-US" sz="1200" dirty="0" err="1" smtClean="0">
                <a:latin typeface="Courier New"/>
                <a:cs typeface="Courier New"/>
              </a:rPr>
              <a:t>DecisionTree("input.txt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expert.evaluate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19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3" y="478366"/>
            <a:ext cx="4553722" cy="55473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DecisionTree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 uses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 to implement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a binary decision tree. Tree elements are read from a given file and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then the decision tree can be evaluated based on user input using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evaluate method.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DecisionTree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 tree;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Builds the decision tree based on the contents of the given file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filename the name of the input file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input file is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DecisionTree(String</a:t>
            </a:r>
            <a:r>
              <a:rPr lang="en-US" sz="1200" dirty="0" smtClean="0">
                <a:latin typeface="Courier New"/>
                <a:cs typeface="Courier New"/>
              </a:rPr>
              <a:t> filename) throws </a:t>
            </a:r>
            <a:r>
              <a:rPr lang="en-US" sz="1200" dirty="0" err="1" smtClean="0">
                <a:latin typeface="Courier New"/>
                <a:cs typeface="Courier New"/>
              </a:rPr>
              <a:t>FileNotFoundException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File </a:t>
            </a:r>
            <a:r>
              <a:rPr lang="en-US" sz="1200" dirty="0" err="1" smtClean="0">
                <a:latin typeface="Courier New"/>
                <a:cs typeface="Courier New"/>
              </a:rPr>
              <a:t>inputFile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File(filename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Scanner(inputFile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numberNodes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root = 0, left,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List&lt;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&lt;String&gt;&gt; nodes = new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java.util.ArrayList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 &lt; </a:t>
            </a:r>
            <a:r>
              <a:rPr lang="en-US" sz="1200" dirty="0" err="1" smtClean="0">
                <a:latin typeface="Courier New"/>
                <a:cs typeface="Courier New"/>
              </a:rPr>
              <a:t>numberNodes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nodes.add(i,new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&lt;String&gt;(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root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nodes.set(root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&lt;String&gt;((</a:t>
            </a:r>
            <a:r>
              <a:rPr lang="en-US" sz="1200" dirty="0" err="1" smtClean="0">
                <a:latin typeface="Courier New"/>
                <a:cs typeface="Courier New"/>
              </a:rPr>
              <a:t>nodes.get(root)).getRootElement</a:t>
            </a:r>
            <a:r>
              <a:rPr lang="en-US" sz="1200" dirty="0" smtClean="0">
                <a:latin typeface="Courier New"/>
                <a:cs typeface="Courier New"/>
              </a:rPr>
              <a:t>(),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nodes.get(left</a:t>
            </a:r>
            <a:r>
              <a:rPr lang="en-US" sz="1200" dirty="0" smtClean="0">
                <a:latin typeface="Courier New"/>
                <a:cs typeface="Courier New"/>
              </a:rPr>
              <a:t>), </a:t>
            </a:r>
            <a:r>
              <a:rPr lang="en-US" sz="1200" dirty="0" err="1" smtClean="0">
                <a:latin typeface="Courier New"/>
                <a:cs typeface="Courier New"/>
              </a:rPr>
              <a:t>nodes.get(right</a:t>
            </a:r>
            <a:r>
              <a:rPr lang="en-US" sz="1200" dirty="0" smtClean="0">
                <a:latin typeface="Courier New"/>
                <a:cs typeface="Courier New"/>
              </a:rPr>
              <a:t>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 = </a:t>
            </a:r>
            <a:r>
              <a:rPr lang="en-US" sz="1200" dirty="0" err="1" smtClean="0">
                <a:latin typeface="Courier New"/>
                <a:cs typeface="Courier New"/>
              </a:rPr>
              <a:t>nodes.get(root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Follows the decision tree based on user responses.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evaluate()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 current = tree;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current.size</a:t>
            </a:r>
            <a:r>
              <a:rPr lang="en-US" sz="1200" dirty="0" smtClean="0">
                <a:latin typeface="Courier New"/>
                <a:cs typeface="Courier New"/>
              </a:rPr>
              <a:t>() &gt;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err="1" smtClean="0">
                <a:latin typeface="Courier New"/>
                <a:cs typeface="Courier New"/>
              </a:rPr>
              <a:t>current.getRootElement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scan.nextLine().equalsIgnoreCase("N</a:t>
            </a:r>
            <a:r>
              <a:rPr lang="en-US" sz="1200" dirty="0" smtClean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current.getLeft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current.getRight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err="1" smtClean="0">
                <a:latin typeface="Courier New"/>
                <a:cs typeface="Courier New"/>
              </a:rPr>
              <a:t>current.getRootElement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Binary Trees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let's explore an implementation of a binary tree using links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LinkedBinaryTree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class holds a reference to the root node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BinaryTreeNode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class represents each node, with links to a possible left and/or right child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node in a binary tree with a left and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right child.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T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left, right;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tree node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that will become a part of the new tree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BinaryTreeNode(T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element =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left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right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tree node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that will become a part of the new tree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left the tree that will be the left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right the tree that will be the right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BinaryTreeNode(T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left,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right)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element =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(left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this.left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this.left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left.getRootNode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(right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this.right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this.right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right.getRootNode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number of non-null children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number of non-null children of this node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numChildren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children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(left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children = 1 + </a:t>
            </a:r>
            <a:r>
              <a:rPr lang="en-US" sz="1200" dirty="0" err="1" smtClean="0">
                <a:latin typeface="Courier New"/>
                <a:cs typeface="Courier New"/>
              </a:rPr>
              <a:t>left.numChildren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(right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children = children + 1 + </a:t>
            </a:r>
            <a:r>
              <a:rPr lang="en-US" sz="1200" dirty="0" err="1" smtClean="0">
                <a:latin typeface="Courier New"/>
                <a:cs typeface="Courier New"/>
              </a:rPr>
              <a:t>right.numChildren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children;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element at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stored at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getElement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right child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right child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getRight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right child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right child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setRight(BinaryTreeNode</a:t>
            </a:r>
            <a:r>
              <a:rPr lang="en-US" sz="12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right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7" name="Picture 6" descr="Fig19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97" y="1894945"/>
            <a:ext cx="6515252" cy="311732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left child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left child of the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getLeft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left child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left child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setLeft(BinaryTreeNode</a:t>
            </a:r>
            <a:r>
              <a:rPr lang="en-US" sz="12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left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interface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latin typeface="Courier New"/>
                <a:cs typeface="Courier New"/>
              </a:rPr>
              <a:t>&lt;T&gt;, </a:t>
            </a:r>
            <a:r>
              <a:rPr lang="en-US" sz="1200" dirty="0" err="1" smtClean="0">
                <a:latin typeface="Courier New"/>
                <a:cs typeface="Courier New"/>
              </a:rPr>
              <a:t>Iterable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root;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root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binary tree with the specified element as its root.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that will become the root of the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LinkedBinaryTree(T</a:t>
            </a:r>
            <a:r>
              <a:rPr lang="en-US" sz="1200" dirty="0" smtClean="0">
                <a:latin typeface="Courier New"/>
                <a:cs typeface="Courier New"/>
              </a:rPr>
              <a:t> element)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root = new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binary tree with the specified element as its root and the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given trees as its left child and right child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that will become the root of the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left the left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right the right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LinkedBinaryTree(T</a:t>
            </a:r>
            <a:r>
              <a:rPr lang="en-US" sz="1200" dirty="0" smtClean="0">
                <a:latin typeface="Courier New"/>
                <a:cs typeface="Courier New"/>
              </a:rPr>
              <a:t> element,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left,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right)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root = new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root.setLeft(left.root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root.setRight(right.root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specified target element if it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found in this binary tree.  Throws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specified target element is not found in the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element is not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find(T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current = </a:t>
            </a:r>
            <a:r>
              <a:rPr lang="en-US" sz="1200" dirty="0" err="1" smtClean="0">
                <a:latin typeface="Courier New"/>
                <a:cs typeface="Courier New"/>
              </a:rPr>
              <a:t>findNode(targetElement</a:t>
            </a:r>
            <a:r>
              <a:rPr lang="en-US" sz="1200" dirty="0" smtClean="0">
                <a:latin typeface="Courier New"/>
                <a:cs typeface="Courier New"/>
              </a:rPr>
              <a:t>, root);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(current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ElementNotFoundException("LinkedBinaryTree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(</a:t>
            </a:r>
            <a:r>
              <a:rPr lang="en-US" sz="1200" dirty="0" err="1" smtClean="0">
                <a:latin typeface="Courier New"/>
                <a:cs typeface="Courier New"/>
              </a:rPr>
              <a:t>current.getElement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specified target element if it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found in this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next the element to begin searching from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findNode(T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next)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(next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return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next.getElement().equals(targetElement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return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temp = </a:t>
            </a:r>
            <a:r>
              <a:rPr lang="en-US" sz="1200" dirty="0" err="1" smtClean="0">
                <a:latin typeface="Courier New"/>
                <a:cs typeface="Courier New"/>
              </a:rPr>
              <a:t>findNode(targetElement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next.getLeft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(temp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temp = </a:t>
            </a:r>
            <a:r>
              <a:rPr lang="en-US" sz="1200" dirty="0" err="1" smtClean="0">
                <a:latin typeface="Courier New"/>
                <a:cs typeface="Courier New"/>
              </a:rPr>
              <a:t>findNode(targetElement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next.getRight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Performs an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 on this binary tree by calling an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overloaded, recursive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method that starts with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root.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in order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over this binary tree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</a:t>
            </a:r>
            <a:r>
              <a:rPr lang="en-US" sz="1050" dirty="0" err="1" smtClean="0">
                <a:latin typeface="Courier New"/>
                <a:cs typeface="Courier New"/>
              </a:rPr>
              <a:t>Iterator</a:t>
            </a:r>
            <a:r>
              <a:rPr lang="en-US" sz="1050" dirty="0" smtClean="0">
                <a:latin typeface="Courier New"/>
                <a:cs typeface="Courier New"/>
              </a:rPr>
              <a:t>&lt;T&gt; </a:t>
            </a:r>
            <a:r>
              <a:rPr lang="en-US" sz="1050" dirty="0" err="1" smtClean="0">
                <a:latin typeface="Courier New"/>
                <a:cs typeface="Courier New"/>
              </a:rPr>
              <a:t>iteratorInOrder</a:t>
            </a:r>
            <a:r>
              <a:rPr lang="en-US" sz="105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ArrayUnorderedList</a:t>
            </a:r>
            <a:r>
              <a:rPr lang="en-US" sz="1050" dirty="0" smtClean="0">
                <a:latin typeface="Courier New"/>
                <a:cs typeface="Courier New"/>
              </a:rPr>
              <a:t>&lt;T&gt;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 = new </a:t>
            </a:r>
            <a:r>
              <a:rPr lang="en-US" sz="1050" dirty="0" err="1" smtClean="0">
                <a:latin typeface="Courier New"/>
                <a:cs typeface="Courier New"/>
              </a:rPr>
              <a:t>ArrayUnorderedList</a:t>
            </a:r>
            <a:r>
              <a:rPr lang="en-US" sz="1050" dirty="0" smtClean="0">
                <a:latin typeface="Courier New"/>
                <a:cs typeface="Courier New"/>
              </a:rPr>
              <a:t>&lt;T&gt;();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inOrder(root</a:t>
            </a:r>
            <a:r>
              <a:rPr lang="en-US" sz="1050" dirty="0" smtClean="0">
                <a:latin typeface="Courier New"/>
                <a:cs typeface="Courier New"/>
              </a:rPr>
              <a:t>,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new </a:t>
            </a:r>
            <a:r>
              <a:rPr lang="en-US" sz="1050" dirty="0" err="1" smtClean="0">
                <a:latin typeface="Courier New"/>
                <a:cs typeface="Courier New"/>
              </a:rPr>
              <a:t>TreeIterator(tempList.iterator</a:t>
            </a:r>
            <a:r>
              <a:rPr lang="en-US" sz="105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Performs a recursive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node to be used as the root for this traversal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the temporary list for use in this traversal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protected void </a:t>
            </a:r>
            <a:r>
              <a:rPr lang="en-US" sz="1050" dirty="0" err="1" smtClean="0">
                <a:latin typeface="Courier New"/>
                <a:cs typeface="Courier New"/>
              </a:rPr>
              <a:t>inOrder(BinaryTreeNode</a:t>
            </a:r>
            <a:r>
              <a:rPr lang="en-US" sz="1050" dirty="0" smtClean="0">
                <a:latin typeface="Courier New"/>
                <a:cs typeface="Courier New"/>
              </a:rPr>
              <a:t>&lt;T&gt; node,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               </a:t>
            </a:r>
            <a:r>
              <a:rPr lang="en-US" sz="1050" dirty="0" err="1" smtClean="0">
                <a:latin typeface="Courier New"/>
                <a:cs typeface="Courier New"/>
              </a:rPr>
              <a:t>ArrayUnorderedList</a:t>
            </a:r>
            <a:r>
              <a:rPr lang="en-US" sz="1050" dirty="0" smtClean="0">
                <a:latin typeface="Courier New"/>
                <a:cs typeface="Courier New"/>
              </a:rPr>
              <a:t>&lt;T&gt;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if (node != null)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inOrder(node.getLeft</a:t>
            </a:r>
            <a:r>
              <a:rPr lang="en-US" sz="1050" dirty="0" smtClean="0">
                <a:latin typeface="Courier New"/>
                <a:cs typeface="Courier New"/>
              </a:rPr>
              <a:t>(),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tempList.addToRear(node.getElement</a:t>
            </a:r>
            <a:r>
              <a:rPr lang="en-US" sz="105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inOrder(node.getRight</a:t>
            </a:r>
            <a:r>
              <a:rPr lang="en-US" sz="1050" dirty="0" smtClean="0">
                <a:latin typeface="Courier New"/>
                <a:cs typeface="Courier New"/>
              </a:rPr>
              <a:t>(),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that can be reached by following a path from a particular node are the </a:t>
            </a:r>
            <a:r>
              <a:rPr lang="en-US" i="1" dirty="0" smtClean="0"/>
              <a:t>descendants</a:t>
            </a:r>
            <a:r>
              <a:rPr lang="en-US" dirty="0" smtClean="0"/>
              <a:t> of that node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level </a:t>
            </a:r>
            <a:r>
              <a:rPr lang="en-US" dirty="0" smtClean="0"/>
              <a:t>of a node is the length of the path from the root to the node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path length</a:t>
            </a:r>
            <a:r>
              <a:rPr lang="en-US" dirty="0" smtClean="0"/>
              <a:t> is the number of edges followed to get from the root to the node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height</a:t>
            </a:r>
            <a:r>
              <a:rPr lang="en-US" dirty="0" smtClean="0"/>
              <a:t> of a tree is the length of the longest path from the root to a leaf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7" name="Picture 6" descr="Fig19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683" y="1655233"/>
            <a:ext cx="4210050" cy="314775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can be classified in many ways</a:t>
            </a:r>
          </a:p>
          <a:p>
            <a:r>
              <a:rPr lang="en-US" dirty="0" smtClean="0"/>
              <a:t>One important criterion is the maximum number of children any node in the tree may have</a:t>
            </a:r>
          </a:p>
          <a:p>
            <a:r>
              <a:rPr lang="en-US" dirty="0" smtClean="0"/>
              <a:t>This may be referred to as the </a:t>
            </a:r>
            <a:r>
              <a:rPr lang="en-US" i="1" dirty="0" smtClean="0"/>
              <a:t>order of the tree</a:t>
            </a:r>
            <a:endParaRPr lang="en-US" dirty="0" smtClean="0"/>
          </a:p>
          <a:p>
            <a:r>
              <a:rPr lang="en-US" i="1" dirty="0" smtClean="0"/>
              <a:t>General trees</a:t>
            </a:r>
            <a:r>
              <a:rPr lang="en-US" dirty="0" smtClean="0"/>
              <a:t> have no limit to the number of children a node may have</a:t>
            </a:r>
          </a:p>
          <a:p>
            <a:r>
              <a:rPr lang="en-US" dirty="0" smtClean="0"/>
              <a:t>A tree that limits each node to no more than </a:t>
            </a:r>
            <a:r>
              <a:rPr lang="en-US" i="1" dirty="0" err="1" smtClean="0"/>
              <a:t>n</a:t>
            </a:r>
            <a:r>
              <a:rPr lang="en-US" dirty="0" smtClean="0"/>
              <a:t> children is referred to as an </a:t>
            </a:r>
            <a:r>
              <a:rPr lang="en-US" i="1" dirty="0" err="1" smtClean="0"/>
              <a:t>n-ary</a:t>
            </a:r>
            <a:r>
              <a:rPr lang="en-US" dirty="0" smtClean="0"/>
              <a:t> tree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6595</Words>
  <Application>Microsoft Macintosh PowerPoint</Application>
  <PresentationFormat>On-screen Show (4:3)</PresentationFormat>
  <Paragraphs>1018</Paragraphs>
  <Slides>65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Slide 1</vt:lpstr>
      <vt:lpstr>Chapter Scope</vt:lpstr>
      <vt:lpstr>Trees</vt:lpstr>
      <vt:lpstr>Trees</vt:lpstr>
      <vt:lpstr>Trees</vt:lpstr>
      <vt:lpstr>Trees</vt:lpstr>
      <vt:lpstr>Trees</vt:lpstr>
      <vt:lpstr>Trees</vt:lpstr>
      <vt:lpstr>Classifying Trees</vt:lpstr>
      <vt:lpstr>Balanced Trees</vt:lpstr>
      <vt:lpstr>Full and Complete Trees</vt:lpstr>
      <vt:lpstr>Full and Complete Trees</vt:lpstr>
      <vt:lpstr>Implementing Trees</vt:lpstr>
      <vt:lpstr>Computed Child Links</vt:lpstr>
      <vt:lpstr>Computed Child Links</vt:lpstr>
      <vt:lpstr>Simulated Child Links</vt:lpstr>
      <vt:lpstr>Simulated Child Links</vt:lpstr>
      <vt:lpstr>Tree Traversals</vt:lpstr>
      <vt:lpstr>Tree Traversals</vt:lpstr>
      <vt:lpstr>Tree Traversals</vt:lpstr>
      <vt:lpstr>Tree Traversals</vt:lpstr>
      <vt:lpstr>Tree Traversals</vt:lpstr>
      <vt:lpstr>A Binary Tree ADT</vt:lpstr>
      <vt:lpstr>A Binary Tree ADT</vt:lpstr>
      <vt:lpstr>Slide 25</vt:lpstr>
      <vt:lpstr>Slide 26</vt:lpstr>
      <vt:lpstr>Slide 27</vt:lpstr>
      <vt:lpstr>Slide 28</vt:lpstr>
      <vt:lpstr>Expression Trees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Expression Tree Evaluation</vt:lpstr>
      <vt:lpstr>xxx</vt:lpstr>
      <vt:lpstr>Slide 42</vt:lpstr>
      <vt:lpstr>Slide 43</vt:lpstr>
      <vt:lpstr>Slide 44</vt:lpstr>
      <vt:lpstr>Slide 45</vt:lpstr>
      <vt:lpstr>Slide 46</vt:lpstr>
      <vt:lpstr>xxx</vt:lpstr>
      <vt:lpstr>Decision Trees</vt:lpstr>
      <vt:lpstr>Decision Trees</vt:lpstr>
      <vt:lpstr>Slide 50</vt:lpstr>
      <vt:lpstr>Slide 51</vt:lpstr>
      <vt:lpstr>Slide 52</vt:lpstr>
      <vt:lpstr>Slide 53</vt:lpstr>
      <vt:lpstr>Slide 54</vt:lpstr>
      <vt:lpstr>Implementing Binary Trees with Links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23</cp:revision>
  <dcterms:created xsi:type="dcterms:W3CDTF">2013-08-05T00:18:24Z</dcterms:created>
  <dcterms:modified xsi:type="dcterms:W3CDTF">2013-08-05T00:21:37Z</dcterms:modified>
</cp:coreProperties>
</file>