
<file path=[Content_Types].xml><?xml version="1.0" encoding="utf-8"?>
<Types xmlns="http://schemas.openxmlformats.org/package/2006/content-types">
  <Override PartName="/ppt/slides/slide45.xml" ContentType="application/vnd.openxmlformats-officedocument.presentationml.slide+xml"/>
  <Override PartName="/ppt/slides/slide53.xml" ContentType="application/vnd.openxmlformats-officedocument.presentationml.slid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Override PartName="/ppt/slides/slide46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s/slide54.xml" ContentType="application/vnd.openxmlformats-officedocument.presentationml.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50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47.xml" ContentType="application/vnd.openxmlformats-officedocument.presentationml.slide+xml"/>
  <Override PartName="/ppt/slides/slide55.xml" ContentType="application/vnd.openxmlformats-officedocument.presentationml.slide+xml"/>
  <Override PartName="/ppt/slides/slide43.xml" ContentType="application/vnd.openxmlformats-officedocument.presentationml.slide+xml"/>
  <Override PartName="/ppt/slides/slide5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48.xml" ContentType="application/vnd.openxmlformats-officedocument.presentationml.slide+xml"/>
  <Override PartName="/ppt/slides/slide20.xml" ContentType="application/vnd.openxmlformats-officedocument.presentationml.slide+xml"/>
  <Override PartName="/ppt/slides/slide44.xml" ContentType="application/vnd.openxmlformats-officedocument.presentationml.slide+xml"/>
  <Override PartName="/ppt/slides/slide52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9.xml" ContentType="application/vnd.openxmlformats-officedocument.presentationml.slide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8" r:id="rId3"/>
    <p:sldId id="327" r:id="rId4"/>
    <p:sldId id="328" r:id="rId5"/>
    <p:sldId id="329" r:id="rId6"/>
    <p:sldId id="330" r:id="rId7"/>
    <p:sldId id="331" r:id="rId8"/>
    <p:sldId id="291" r:id="rId9"/>
    <p:sldId id="289" r:id="rId10"/>
    <p:sldId id="281" r:id="rId11"/>
    <p:sldId id="308" r:id="rId12"/>
    <p:sldId id="309" r:id="rId13"/>
    <p:sldId id="290" r:id="rId14"/>
    <p:sldId id="310" r:id="rId15"/>
    <p:sldId id="311" r:id="rId16"/>
    <p:sldId id="312" r:id="rId17"/>
    <p:sldId id="313" r:id="rId18"/>
    <p:sldId id="314" r:id="rId19"/>
    <p:sldId id="332" r:id="rId20"/>
    <p:sldId id="333" r:id="rId21"/>
    <p:sldId id="334" r:id="rId22"/>
    <p:sldId id="315" r:id="rId23"/>
    <p:sldId id="316" r:id="rId24"/>
    <p:sldId id="317" r:id="rId25"/>
    <p:sldId id="318" r:id="rId26"/>
    <p:sldId id="319" r:id="rId27"/>
    <p:sldId id="320" r:id="rId28"/>
    <p:sldId id="292" r:id="rId29"/>
    <p:sldId id="321" r:id="rId30"/>
    <p:sldId id="322" r:id="rId31"/>
    <p:sldId id="323" r:id="rId32"/>
    <p:sldId id="293" r:id="rId33"/>
    <p:sldId id="294" r:id="rId34"/>
    <p:sldId id="324" r:id="rId35"/>
    <p:sldId id="325" r:id="rId36"/>
    <p:sldId id="326" r:id="rId37"/>
    <p:sldId id="296" r:id="rId38"/>
    <p:sldId id="335" r:id="rId39"/>
    <p:sldId id="297" r:id="rId40"/>
    <p:sldId id="336" r:id="rId41"/>
    <p:sldId id="298" r:id="rId42"/>
    <p:sldId id="337" r:id="rId43"/>
    <p:sldId id="299" r:id="rId44"/>
    <p:sldId id="338" r:id="rId45"/>
    <p:sldId id="300" r:id="rId46"/>
    <p:sldId id="339" r:id="rId47"/>
    <p:sldId id="301" r:id="rId48"/>
    <p:sldId id="340" r:id="rId49"/>
    <p:sldId id="302" r:id="rId50"/>
    <p:sldId id="303" r:id="rId51"/>
    <p:sldId id="341" r:id="rId52"/>
    <p:sldId id="304" r:id="rId53"/>
    <p:sldId id="305" r:id="rId54"/>
    <p:sldId id="306" r:id="rId55"/>
    <p:sldId id="307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8/4/13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8/4/13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11 -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11 -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</a:rPr>
              <a:t>Chapter 11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Binary Search Trees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JSS2 4e cover -Mediu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92" y="1445689"/>
            <a:ext cx="3048000" cy="3762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package </a:t>
            </a:r>
            <a:r>
              <a:rPr lang="en-US" sz="1200" dirty="0" err="1" smtClean="0">
                <a:latin typeface="Courier New"/>
                <a:cs typeface="Courier New"/>
              </a:rPr>
              <a:t>jsjf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BinarySearchTreeADT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defines the interface to a binary search tree.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interface </a:t>
            </a:r>
            <a:r>
              <a:rPr lang="en-US" sz="1200" dirty="0" err="1" smtClean="0">
                <a:latin typeface="Courier New"/>
                <a:cs typeface="Courier New"/>
              </a:rPr>
              <a:t>BinarySearchTreeADT</a:t>
            </a:r>
            <a:r>
              <a:rPr lang="en-US" sz="1200" dirty="0" smtClean="0">
                <a:latin typeface="Courier New"/>
                <a:cs typeface="Courier New"/>
              </a:rPr>
              <a:t>&lt;T&gt; extends </a:t>
            </a:r>
            <a:r>
              <a:rPr lang="en-US" sz="1200" dirty="0" err="1" smtClean="0">
                <a:latin typeface="Courier New"/>
                <a:cs typeface="Courier New"/>
              </a:rPr>
              <a:t>BinaryTreeADT</a:t>
            </a:r>
            <a:r>
              <a:rPr lang="en-US" sz="1200" dirty="0" smtClean="0">
                <a:latin typeface="Courier New"/>
                <a:cs typeface="Courier New"/>
              </a:rPr>
              <a:t>&lt;T&gt;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/**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Adds the specified element to the proper location in this tree.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element the element to be added to this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void </a:t>
            </a:r>
            <a:r>
              <a:rPr lang="en-US" sz="1200" dirty="0" err="1" smtClean="0">
                <a:latin typeface="Courier New"/>
                <a:cs typeface="Courier New"/>
              </a:rPr>
              <a:t>addElement(T</a:t>
            </a:r>
            <a:r>
              <a:rPr lang="en-US" sz="1200" dirty="0" smtClean="0">
                <a:latin typeface="Courier New"/>
                <a:cs typeface="Courier New"/>
              </a:rPr>
              <a:t> element);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Removes and returns the specified element from this tree.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targetElement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element to be removed from the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element to be removed from the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T </a:t>
            </a:r>
            <a:r>
              <a:rPr lang="en-US" sz="1200" dirty="0" err="1" smtClean="0">
                <a:latin typeface="Courier New"/>
                <a:cs typeface="Courier New"/>
              </a:rPr>
              <a:t>removeElement(T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targetElement</a:t>
            </a:r>
            <a:r>
              <a:rPr lang="en-US" sz="1200" dirty="0" smtClean="0">
                <a:latin typeface="Courier New"/>
                <a:cs typeface="Courier New"/>
              </a:rPr>
              <a:t>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Removes all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occurences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of the specified element from this tree.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targetElement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element to be removed from the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void </a:t>
            </a:r>
            <a:r>
              <a:rPr lang="en-US" sz="1200" dirty="0" err="1" smtClean="0">
                <a:latin typeface="Courier New"/>
                <a:cs typeface="Courier New"/>
              </a:rPr>
              <a:t>removeAllOccurrences(T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targetElement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/**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Removes and returns the smallest element from this tree.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smallest element from the tree.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T </a:t>
            </a:r>
            <a:r>
              <a:rPr lang="en-US" sz="1200" dirty="0" err="1" smtClean="0">
                <a:latin typeface="Courier New"/>
                <a:cs typeface="Courier New"/>
              </a:rPr>
              <a:t>removeMin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/**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Removes and returns the largest element from this tree.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largest element from the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T </a:t>
            </a:r>
            <a:r>
              <a:rPr lang="en-US" sz="1200" dirty="0" err="1" smtClean="0">
                <a:latin typeface="Courier New"/>
                <a:cs typeface="Courier New"/>
              </a:rPr>
              <a:t>removeMax</a:t>
            </a:r>
            <a:r>
              <a:rPr lang="en-US" sz="1200" dirty="0" smtClean="0">
                <a:latin typeface="Courier New"/>
                <a:cs typeface="Courier New"/>
              </a:rPr>
              <a:t>();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the smallest element in this tree without removing it.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smallest element in the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T </a:t>
            </a:r>
            <a:r>
              <a:rPr lang="en-US" sz="1200" dirty="0" err="1" smtClean="0">
                <a:latin typeface="Courier New"/>
                <a:cs typeface="Courier New"/>
              </a:rPr>
              <a:t>findMin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the largest element in this tree without removing it.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largest element in the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T </a:t>
            </a:r>
            <a:r>
              <a:rPr lang="en-US" sz="1200" dirty="0" err="1" smtClean="0">
                <a:latin typeface="Courier New"/>
                <a:cs typeface="Courier New"/>
              </a:rPr>
              <a:t>findMax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Trees</a:t>
            </a:r>
            <a:endParaRPr lang="en-US" dirty="0"/>
          </a:p>
        </p:txBody>
      </p:sp>
      <p:pic>
        <p:nvPicPr>
          <p:cNvPr id="7" name="Picture 6" descr="Fig20.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788" y="1661055"/>
            <a:ext cx="6135288" cy="319881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package </a:t>
            </a:r>
            <a:r>
              <a:rPr lang="en-US" sz="1200" dirty="0" err="1" smtClean="0">
                <a:latin typeface="Courier New"/>
                <a:cs typeface="Courier New"/>
              </a:rPr>
              <a:t>jsjf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jsjf.exceptions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jsjf</a:t>
            </a:r>
            <a:r>
              <a:rPr lang="en-US" sz="12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LinkedBinarySearchTree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implements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BinarySearchTreeADT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interface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with links.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LinkedBinarySearchTree</a:t>
            </a:r>
            <a:r>
              <a:rPr lang="en-US" sz="1200" dirty="0" smtClean="0">
                <a:latin typeface="Courier New"/>
                <a:cs typeface="Courier New"/>
              </a:rPr>
              <a:t>&lt;T&gt; extends </a:t>
            </a:r>
            <a:r>
              <a:rPr lang="en-US" sz="1200" dirty="0" err="1" smtClean="0">
                <a:latin typeface="Courier New"/>
                <a:cs typeface="Courier New"/>
              </a:rPr>
              <a:t>LinkedBinaryTree</a:t>
            </a:r>
            <a:r>
              <a:rPr lang="en-US" sz="1200" dirty="0" smtClean="0">
                <a:latin typeface="Courier New"/>
                <a:cs typeface="Courier New"/>
              </a:rPr>
              <a:t>&lt;T&gt;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                implements </a:t>
            </a:r>
            <a:r>
              <a:rPr lang="en-US" sz="1200" dirty="0" err="1" smtClean="0">
                <a:latin typeface="Courier New"/>
                <a:cs typeface="Courier New"/>
              </a:rPr>
              <a:t>BinarySearchTreeADT</a:t>
            </a:r>
            <a:r>
              <a:rPr lang="en-US" sz="1200" dirty="0" smtClean="0">
                <a:latin typeface="Courier New"/>
                <a:cs typeface="Courier New"/>
              </a:rPr>
              <a:t>&lt;T&gt;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an empty binary search tree.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LinkedBinarySearchTree</a:t>
            </a:r>
            <a:r>
              <a:rPr lang="en-US" sz="1200" dirty="0" smtClean="0">
                <a:latin typeface="Courier New"/>
                <a:cs typeface="Courier New"/>
              </a:rPr>
              <a:t>()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super();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 binary search with the specified element as its root.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element the element that will be the root of the new binary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       search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</a:t>
            </a:r>
            <a:r>
              <a:rPr lang="en-US" sz="1200" dirty="0" err="1" smtClean="0">
                <a:latin typeface="Courier New"/>
                <a:cs typeface="Courier New"/>
              </a:rPr>
              <a:t>LinkedBinarySearchTree(T</a:t>
            </a:r>
            <a:r>
              <a:rPr lang="en-US" sz="1200" dirty="0" smtClean="0">
                <a:latin typeface="Courier New"/>
                <a:cs typeface="Courier New"/>
              </a:rPr>
              <a:t> element)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super(element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(!(element </a:t>
            </a:r>
            <a:r>
              <a:rPr lang="en-US" sz="1200" dirty="0" err="1" smtClean="0">
                <a:latin typeface="Courier New"/>
                <a:cs typeface="Courier New"/>
              </a:rPr>
              <a:t>instanceof</a:t>
            </a:r>
            <a:r>
              <a:rPr lang="en-US" sz="1200" dirty="0" smtClean="0">
                <a:latin typeface="Courier New"/>
                <a:cs typeface="Courier New"/>
              </a:rPr>
              <a:t> Comparable))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throw new </a:t>
            </a:r>
            <a:r>
              <a:rPr lang="en-US" sz="1200" dirty="0" err="1" smtClean="0">
                <a:latin typeface="Courier New"/>
                <a:cs typeface="Courier New"/>
              </a:rPr>
              <a:t>NonComparableElementException("LinkedBinarySearchTree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Adds the specified object to the binary search tree in the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appropriate position according to its natural order.  Note that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equal elements are added to the right.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element the element to be added to the binary search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void </a:t>
            </a:r>
            <a:r>
              <a:rPr lang="en-US" sz="1200" dirty="0" err="1" smtClean="0">
                <a:latin typeface="Courier New"/>
                <a:cs typeface="Courier New"/>
              </a:rPr>
              <a:t>addElement(T</a:t>
            </a:r>
            <a:r>
              <a:rPr lang="en-US" sz="1200" dirty="0" smtClean="0">
                <a:latin typeface="Courier New"/>
                <a:cs typeface="Courier New"/>
              </a:rPr>
              <a:t> element)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(!(element </a:t>
            </a:r>
            <a:r>
              <a:rPr lang="en-US" sz="1200" dirty="0" err="1" smtClean="0">
                <a:latin typeface="Courier New"/>
                <a:cs typeface="Courier New"/>
              </a:rPr>
              <a:t>instanceof</a:t>
            </a:r>
            <a:r>
              <a:rPr lang="en-US" sz="1200" dirty="0" smtClean="0">
                <a:latin typeface="Courier New"/>
                <a:cs typeface="Courier New"/>
              </a:rPr>
              <a:t> Comparable))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throw new </a:t>
            </a:r>
            <a:r>
              <a:rPr lang="en-US" sz="1200" dirty="0" err="1" smtClean="0">
                <a:latin typeface="Courier New"/>
                <a:cs typeface="Courier New"/>
              </a:rPr>
              <a:t>NonComparableElementException("LinkedBinarySearchTree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Comparable&lt;T&gt; </a:t>
            </a:r>
            <a:r>
              <a:rPr lang="en-US" sz="1200" dirty="0" err="1" smtClean="0">
                <a:latin typeface="Courier New"/>
                <a:cs typeface="Courier New"/>
              </a:rPr>
              <a:t>comparableElement</a:t>
            </a:r>
            <a:r>
              <a:rPr lang="en-US" sz="1200" dirty="0" smtClean="0">
                <a:latin typeface="Courier New"/>
                <a:cs typeface="Courier New"/>
              </a:rPr>
              <a:t> = (Comparable&lt;T&gt;)element;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</a:t>
            </a:r>
            <a:r>
              <a:rPr lang="en-US" sz="1200" dirty="0" err="1" smtClean="0">
                <a:latin typeface="Courier New"/>
                <a:cs typeface="Courier New"/>
              </a:rPr>
              <a:t>isEmpty</a:t>
            </a:r>
            <a:r>
              <a:rPr lang="en-US" sz="12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root = new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&lt;T&gt;(element);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</a:t>
            </a:r>
            <a:r>
              <a:rPr lang="en-US" sz="1200" dirty="0" err="1" smtClean="0">
                <a:latin typeface="Courier New"/>
                <a:cs typeface="Courier New"/>
              </a:rPr>
              <a:t>comparableElement.compareTo(root.getElement</a:t>
            </a:r>
            <a:r>
              <a:rPr lang="en-US" sz="1200" dirty="0" smtClean="0">
                <a:latin typeface="Courier New"/>
                <a:cs typeface="Courier New"/>
              </a:rPr>
              <a:t>()) &lt; 0)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if (</a:t>
            </a:r>
            <a:r>
              <a:rPr lang="en-US" sz="1200" dirty="0" err="1" smtClean="0">
                <a:latin typeface="Courier New"/>
                <a:cs typeface="Courier New"/>
              </a:rPr>
              <a:t>root.getLeft</a:t>
            </a:r>
            <a:r>
              <a:rPr lang="en-US" sz="1200" dirty="0" smtClean="0">
                <a:latin typeface="Courier New"/>
                <a:cs typeface="Courier New"/>
              </a:rPr>
              <a:t>() == null)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</a:t>
            </a:r>
            <a:r>
              <a:rPr lang="en-US" sz="1200" dirty="0" err="1" smtClean="0">
                <a:latin typeface="Courier New"/>
                <a:cs typeface="Courier New"/>
              </a:rPr>
              <a:t>this.getRootNode().setLeft(new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&lt;T&gt;(element));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</a:t>
            </a:r>
            <a:r>
              <a:rPr lang="en-US" sz="1200" dirty="0" err="1" smtClean="0">
                <a:latin typeface="Courier New"/>
                <a:cs typeface="Courier New"/>
              </a:rPr>
              <a:t>addElement(element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root.getLeft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if (</a:t>
            </a:r>
            <a:r>
              <a:rPr lang="en-US" sz="1200" dirty="0" err="1" smtClean="0">
                <a:latin typeface="Courier New"/>
                <a:cs typeface="Courier New"/>
              </a:rPr>
              <a:t>root.getRight</a:t>
            </a:r>
            <a:r>
              <a:rPr lang="en-US" sz="1200" dirty="0" smtClean="0">
                <a:latin typeface="Courier New"/>
                <a:cs typeface="Courier New"/>
              </a:rPr>
              <a:t>() == null)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</a:t>
            </a:r>
            <a:r>
              <a:rPr lang="en-US" sz="1200" dirty="0" err="1" smtClean="0">
                <a:latin typeface="Courier New"/>
                <a:cs typeface="Courier New"/>
              </a:rPr>
              <a:t>this.getRootNode().setRight(new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&lt;T&gt;(element));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</a:t>
            </a:r>
            <a:r>
              <a:rPr lang="en-US" sz="1200" dirty="0" err="1" smtClean="0">
                <a:latin typeface="Courier New"/>
                <a:cs typeface="Courier New"/>
              </a:rPr>
              <a:t>addElement(element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root.getRight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modCount</a:t>
            </a:r>
            <a:r>
              <a:rPr lang="en-US" sz="1200" dirty="0" smtClean="0">
                <a:latin typeface="Courier New"/>
                <a:cs typeface="Courier New"/>
              </a:rPr>
              <a:t>++;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Adds the specified object to the binary search tree in the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appropriate position according to its natural order.  Note that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equal elements are added to the right.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element the element to be added to the binary search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void </a:t>
            </a:r>
            <a:r>
              <a:rPr lang="en-US" sz="1200" dirty="0" err="1" smtClean="0">
                <a:latin typeface="Courier New"/>
                <a:cs typeface="Courier New"/>
              </a:rPr>
              <a:t>addElement(T</a:t>
            </a:r>
            <a:r>
              <a:rPr lang="en-US" sz="1200" dirty="0" smtClean="0">
                <a:latin typeface="Courier New"/>
                <a:cs typeface="Courier New"/>
              </a:rPr>
              <a:t> element,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 node)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Comparable&lt;T&gt; </a:t>
            </a:r>
            <a:r>
              <a:rPr lang="en-US" sz="1200" dirty="0" err="1" smtClean="0">
                <a:latin typeface="Courier New"/>
                <a:cs typeface="Courier New"/>
              </a:rPr>
              <a:t>comparableElement</a:t>
            </a:r>
            <a:r>
              <a:rPr lang="en-US" sz="1200" dirty="0" smtClean="0">
                <a:latin typeface="Courier New"/>
                <a:cs typeface="Courier New"/>
              </a:rPr>
              <a:t> = (Comparable&lt;T&gt;)element;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</a:t>
            </a:r>
            <a:r>
              <a:rPr lang="en-US" sz="1200" dirty="0" err="1" smtClean="0">
                <a:latin typeface="Courier New"/>
                <a:cs typeface="Courier New"/>
              </a:rPr>
              <a:t>comparableElement.compareTo(node.getElement</a:t>
            </a:r>
            <a:r>
              <a:rPr lang="en-US" sz="1200" dirty="0" smtClean="0">
                <a:latin typeface="Courier New"/>
                <a:cs typeface="Courier New"/>
              </a:rPr>
              <a:t>()) &lt; 0)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</a:t>
            </a:r>
            <a:r>
              <a:rPr lang="en-US" sz="1200" dirty="0" err="1" smtClean="0">
                <a:latin typeface="Courier New"/>
                <a:cs typeface="Courier New"/>
              </a:rPr>
              <a:t>node.getLeft</a:t>
            </a:r>
            <a:r>
              <a:rPr lang="en-US" sz="1200" dirty="0" smtClean="0">
                <a:latin typeface="Courier New"/>
                <a:cs typeface="Courier New"/>
              </a:rPr>
              <a:t>() == null)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node.setLeft(new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&lt;T&gt;(element));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addElement(element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node.getLeft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</a:t>
            </a:r>
            <a:r>
              <a:rPr lang="en-US" sz="1200" dirty="0" err="1" smtClean="0">
                <a:latin typeface="Courier New"/>
                <a:cs typeface="Courier New"/>
              </a:rPr>
              <a:t>node.getRight</a:t>
            </a:r>
            <a:r>
              <a:rPr lang="en-US" sz="1200" dirty="0" smtClean="0">
                <a:latin typeface="Courier New"/>
                <a:cs typeface="Courier New"/>
              </a:rPr>
              <a:t>() == null)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node.setRight(new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&lt;T&gt;(element));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addElement(element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node.getRight</a:t>
            </a:r>
            <a:r>
              <a:rPr lang="en-US" sz="1200" dirty="0" smtClean="0">
                <a:latin typeface="Courier New"/>
                <a:cs typeface="Courier New"/>
              </a:rPr>
              <a:t>());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Element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Removing a target in a BST is not as simple as that for linear data structures</a:t>
            </a:r>
          </a:p>
          <a:p>
            <a:r>
              <a:rPr lang="en-US" sz="2800" dirty="0" smtClean="0"/>
              <a:t>After removing the element, the resulting tree must still be valid</a:t>
            </a:r>
          </a:p>
          <a:p>
            <a:r>
              <a:rPr lang="en-US" sz="2800" dirty="0" smtClean="0"/>
              <a:t>Three distinct situations must be considered when removing an element</a:t>
            </a:r>
          </a:p>
          <a:p>
            <a:pPr lvl="1"/>
            <a:r>
              <a:rPr lang="en-US" sz="2400" dirty="0" smtClean="0"/>
              <a:t>The node to remove is a leaf</a:t>
            </a:r>
          </a:p>
          <a:p>
            <a:pPr lvl="1"/>
            <a:r>
              <a:rPr lang="en-US" sz="2400" dirty="0" smtClean="0"/>
              <a:t>The node to remove has one child</a:t>
            </a:r>
          </a:p>
          <a:p>
            <a:pPr lvl="1"/>
            <a:r>
              <a:rPr lang="en-US" sz="2400" dirty="0" smtClean="0"/>
              <a:t>The node to remove has two children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search tree processing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BSTs</a:t>
            </a:r>
            <a:r>
              <a:rPr lang="en-US" dirty="0" smtClean="0"/>
              <a:t> to solve problems</a:t>
            </a:r>
          </a:p>
          <a:p>
            <a:r>
              <a:rPr lang="en-US" dirty="0" smtClean="0"/>
              <a:t>BST implementations</a:t>
            </a:r>
          </a:p>
          <a:p>
            <a:r>
              <a:rPr lang="en-US" dirty="0" smtClean="0"/>
              <a:t>Strategies for balancing </a:t>
            </a:r>
            <a:r>
              <a:rPr lang="en-US" dirty="0" err="1" smtClean="0"/>
              <a:t>BSTs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Element Removal</a:t>
            </a:r>
            <a:endParaRPr lang="en-US" dirty="0"/>
          </a:p>
        </p:txBody>
      </p:sp>
      <p:pic>
        <p:nvPicPr>
          <p:cNvPr id="6" name="Content Placeholder 5" descr="Figure1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544638" y="1565275"/>
            <a:ext cx="6056312" cy="3730625"/>
          </a:xfrm>
          <a:noFill/>
          <a:ln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Element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Dealing with the situations</a:t>
            </a:r>
          </a:p>
          <a:p>
            <a:pPr lvl="1"/>
            <a:r>
              <a:rPr lang="en-US" sz="2400" dirty="0" smtClean="0"/>
              <a:t>Node is a leaf: it can simply be deleted</a:t>
            </a:r>
          </a:p>
          <a:p>
            <a:pPr lvl="1">
              <a:spcBef>
                <a:spcPct val="40000"/>
              </a:spcBef>
            </a:pPr>
            <a:r>
              <a:rPr lang="en-US" sz="2400" dirty="0" smtClean="0"/>
              <a:t>Node has one child: the deleted node is replaced by the child</a:t>
            </a:r>
          </a:p>
          <a:p>
            <a:pPr lvl="1">
              <a:spcBef>
                <a:spcPct val="40000"/>
              </a:spcBef>
            </a:pPr>
            <a:r>
              <a:rPr lang="en-US" sz="2400" dirty="0" smtClean="0"/>
              <a:t>Node has two children: an appropriate node is found lower in the tree and used to replace the node</a:t>
            </a:r>
          </a:p>
          <a:p>
            <a:pPr lvl="2"/>
            <a:r>
              <a:rPr lang="en-US" sz="2000" dirty="0" smtClean="0"/>
              <a:t>Good choice: </a:t>
            </a:r>
            <a:r>
              <a:rPr lang="en-US" sz="2000" i="1" dirty="0" err="1" smtClean="0"/>
              <a:t>inorder</a:t>
            </a:r>
            <a:r>
              <a:rPr lang="en-US" sz="2000" i="1" dirty="0" smtClean="0"/>
              <a:t> successor</a:t>
            </a:r>
            <a:r>
              <a:rPr lang="en-US" sz="2000" dirty="0" smtClean="0"/>
              <a:t> (node that would follow the removed node in an </a:t>
            </a:r>
            <a:r>
              <a:rPr lang="en-US" sz="2000" dirty="0" err="1" smtClean="0"/>
              <a:t>inorder</a:t>
            </a:r>
            <a:r>
              <a:rPr lang="en-US" sz="2000" dirty="0" smtClean="0"/>
              <a:t> traversal)</a:t>
            </a:r>
          </a:p>
          <a:p>
            <a:pPr lvl="2"/>
            <a:r>
              <a:rPr lang="en-US" sz="2000" dirty="0" smtClean="0"/>
              <a:t>The </a:t>
            </a:r>
            <a:r>
              <a:rPr lang="en-US" sz="2000" dirty="0" err="1" smtClean="0"/>
              <a:t>inorder</a:t>
            </a:r>
            <a:r>
              <a:rPr lang="en-US" sz="2000" dirty="0" smtClean="0"/>
              <a:t> successor is guaranteed not to have a left child</a:t>
            </a:r>
          </a:p>
          <a:p>
            <a:pPr lvl="2"/>
            <a:r>
              <a:rPr lang="en-US" sz="2000" dirty="0" smtClean="0"/>
              <a:t>Thus, removing the </a:t>
            </a:r>
            <a:r>
              <a:rPr lang="en-US" sz="2000" dirty="0" err="1" smtClean="0"/>
              <a:t>inorder</a:t>
            </a:r>
            <a:r>
              <a:rPr lang="en-US" sz="2000" dirty="0" smtClean="0"/>
              <a:t> successor to replace the deleted node will result in one of the first two situations (it’s a leaf or has one child)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Removes the first element that matches the specified target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element from the binary search tree and returns a reference to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it.  Throws a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ElementNotFoundException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specified target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element is not found in the binary search tree.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targetElement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element being sought in the binary search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@throws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ElementNotFoundException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target element is not found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T </a:t>
            </a:r>
            <a:r>
              <a:rPr lang="en-US" sz="1200" dirty="0" err="1" smtClean="0">
                <a:latin typeface="Courier New"/>
                <a:cs typeface="Courier New"/>
              </a:rPr>
              <a:t>removeElement(T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targetElement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              throws </a:t>
            </a:r>
            <a:r>
              <a:rPr lang="en-US" sz="1200" dirty="0" err="1" smtClean="0">
                <a:latin typeface="Courier New"/>
                <a:cs typeface="Courier New"/>
              </a:rPr>
              <a:t>ElementNotFoundException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 result = null;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</a:t>
            </a:r>
            <a:r>
              <a:rPr lang="en-US" sz="1200" dirty="0" err="1" smtClean="0">
                <a:latin typeface="Courier New"/>
                <a:cs typeface="Courier New"/>
              </a:rPr>
              <a:t>isEmpty</a:t>
            </a:r>
            <a:r>
              <a:rPr lang="en-US" sz="12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throw new </a:t>
            </a:r>
            <a:r>
              <a:rPr lang="en-US" sz="1200" dirty="0" err="1" smtClean="0">
                <a:latin typeface="Courier New"/>
                <a:cs typeface="Courier New"/>
              </a:rPr>
              <a:t>ElementNotFoundException("LinkedBinarySearchTree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 parent = null;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(((Comparable&lt;T&gt;)</a:t>
            </a:r>
            <a:r>
              <a:rPr lang="en-US" sz="1200" dirty="0" err="1" smtClean="0">
                <a:latin typeface="Courier New"/>
                <a:cs typeface="Courier New"/>
              </a:rPr>
              <a:t>targetElement).equals(root.element</a:t>
            </a:r>
            <a:r>
              <a:rPr lang="en-US" sz="1200" dirty="0" smtClean="0">
                <a:latin typeface="Courier New"/>
                <a:cs typeface="Courier New"/>
              </a:rPr>
              <a:t>))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result =  </a:t>
            </a:r>
            <a:r>
              <a:rPr lang="en-US" sz="1200" dirty="0" err="1" smtClean="0">
                <a:latin typeface="Courier New"/>
                <a:cs typeface="Courier New"/>
              </a:rPr>
              <a:t>root.element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 temp = </a:t>
            </a:r>
            <a:r>
              <a:rPr lang="en-US" sz="1200" dirty="0" err="1" smtClean="0">
                <a:latin typeface="Courier New"/>
                <a:cs typeface="Courier New"/>
              </a:rPr>
              <a:t>replacement(root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if (temp ==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root = null;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else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</a:t>
            </a:r>
            <a:r>
              <a:rPr lang="en-US" sz="1200" dirty="0" err="1" smtClean="0">
                <a:latin typeface="Courier New"/>
                <a:cs typeface="Courier New"/>
              </a:rPr>
              <a:t>root.element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temp.element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</a:t>
            </a:r>
            <a:r>
              <a:rPr lang="en-US" sz="1200" dirty="0" err="1" smtClean="0">
                <a:latin typeface="Courier New"/>
                <a:cs typeface="Courier New"/>
              </a:rPr>
              <a:t>root.setRight(temp.right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</a:t>
            </a:r>
            <a:r>
              <a:rPr lang="en-US" sz="1200" dirty="0" err="1" smtClean="0">
                <a:latin typeface="Courier New"/>
                <a:cs typeface="Courier New"/>
              </a:rPr>
              <a:t>root.setLeft(temp.left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modCount</a:t>
            </a:r>
            <a:r>
              <a:rPr lang="en-US" sz="1200" dirty="0" smtClean="0">
                <a:latin typeface="Courier New"/>
                <a:cs typeface="Courier New"/>
              </a:rPr>
              <a:t>--;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else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{        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parent = root;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if (((</a:t>
            </a:r>
            <a:r>
              <a:rPr lang="en-US" sz="1200" dirty="0" err="1" smtClean="0">
                <a:latin typeface="Courier New"/>
                <a:cs typeface="Courier New"/>
              </a:rPr>
              <a:t>Comparable)targetElement).compareTo(root.element</a:t>
            </a:r>
            <a:r>
              <a:rPr lang="en-US" sz="1200" dirty="0" smtClean="0">
                <a:latin typeface="Courier New"/>
                <a:cs typeface="Courier New"/>
              </a:rPr>
              <a:t>) &lt; 0)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result = </a:t>
            </a:r>
            <a:r>
              <a:rPr lang="en-US" sz="1200" dirty="0" err="1" smtClean="0">
                <a:latin typeface="Courier New"/>
                <a:cs typeface="Courier New"/>
              </a:rPr>
              <a:t>removeElement(targetElement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root.getLeft</a:t>
            </a:r>
            <a:r>
              <a:rPr lang="en-US" sz="1200" dirty="0" smtClean="0">
                <a:latin typeface="Courier New"/>
                <a:cs typeface="Courier New"/>
              </a:rPr>
              <a:t>(), parent);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result = </a:t>
            </a:r>
            <a:r>
              <a:rPr lang="en-US" sz="1200" dirty="0" err="1" smtClean="0">
                <a:latin typeface="Courier New"/>
                <a:cs typeface="Courier New"/>
              </a:rPr>
              <a:t>removeElement(targetElement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root.getRight</a:t>
            </a:r>
            <a:r>
              <a:rPr lang="en-US" sz="1200" dirty="0" smtClean="0">
                <a:latin typeface="Courier New"/>
                <a:cs typeface="Courier New"/>
              </a:rPr>
              <a:t>(), parent);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result;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Removes the first element that matches the specified target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element from the binary search tree and returns a reference to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it.  Throws a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ElementNotFoundException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specified target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element is not found in the binary search tree.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targetElement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element being sought in the binary search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node the node from which to search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parent the parent of the node from which to search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@throws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ElementNotFoundException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target element is not found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T </a:t>
            </a:r>
            <a:r>
              <a:rPr lang="en-US" sz="1200" dirty="0" err="1" smtClean="0">
                <a:latin typeface="Courier New"/>
                <a:cs typeface="Courier New"/>
              </a:rPr>
              <a:t>removeElement(T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targetElement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 node,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 parent)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throws </a:t>
            </a:r>
            <a:r>
              <a:rPr lang="en-US" sz="1200" dirty="0" err="1" smtClean="0">
                <a:latin typeface="Courier New"/>
                <a:cs typeface="Courier New"/>
              </a:rPr>
              <a:t>ElementNotFoundException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 result = null;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(node ==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throw new </a:t>
            </a:r>
            <a:r>
              <a:rPr lang="en-US" sz="1200" dirty="0" err="1" smtClean="0">
                <a:latin typeface="Courier New"/>
                <a:cs typeface="Courier New"/>
              </a:rPr>
              <a:t>ElementNotFoundException("LinkedBinarySearchTree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(((Comparable&lt;T&gt;)</a:t>
            </a:r>
            <a:r>
              <a:rPr lang="en-US" sz="1200" dirty="0" err="1" smtClean="0">
                <a:latin typeface="Courier New"/>
                <a:cs typeface="Courier New"/>
              </a:rPr>
              <a:t>targetElement).equals(node.element</a:t>
            </a:r>
            <a:r>
              <a:rPr lang="en-US" sz="1200" dirty="0" smtClean="0">
                <a:latin typeface="Courier New"/>
                <a:cs typeface="Courier New"/>
              </a:rPr>
              <a:t>))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result =  </a:t>
            </a:r>
            <a:r>
              <a:rPr lang="en-US" sz="1200" dirty="0" err="1" smtClean="0">
                <a:latin typeface="Courier New"/>
                <a:cs typeface="Courier New"/>
              </a:rPr>
              <a:t>node.element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 temp = </a:t>
            </a:r>
            <a:r>
              <a:rPr lang="en-US" sz="1200" dirty="0" err="1" smtClean="0">
                <a:latin typeface="Courier New"/>
                <a:cs typeface="Courier New"/>
              </a:rPr>
              <a:t>replacement(node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if (</a:t>
            </a:r>
            <a:r>
              <a:rPr lang="en-US" sz="1200" dirty="0" err="1" smtClean="0">
                <a:latin typeface="Courier New"/>
                <a:cs typeface="Courier New"/>
              </a:rPr>
              <a:t>parent.right</a:t>
            </a:r>
            <a:r>
              <a:rPr lang="en-US" sz="1200" dirty="0" smtClean="0">
                <a:latin typeface="Courier New"/>
                <a:cs typeface="Courier New"/>
              </a:rPr>
              <a:t> == node)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</a:t>
            </a:r>
            <a:r>
              <a:rPr lang="en-US" sz="1200" dirty="0" err="1" smtClean="0">
                <a:latin typeface="Courier New"/>
                <a:cs typeface="Courier New"/>
              </a:rPr>
              <a:t>parent.right</a:t>
            </a:r>
            <a:r>
              <a:rPr lang="en-US" sz="1200" dirty="0" smtClean="0">
                <a:latin typeface="Courier New"/>
                <a:cs typeface="Courier New"/>
              </a:rPr>
              <a:t> = temp;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else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</a:t>
            </a:r>
            <a:r>
              <a:rPr lang="en-US" sz="1200" dirty="0" err="1" smtClean="0">
                <a:latin typeface="Courier New"/>
                <a:cs typeface="Courier New"/>
              </a:rPr>
              <a:t>parent.left</a:t>
            </a:r>
            <a:r>
              <a:rPr lang="en-US" sz="1200" dirty="0" smtClean="0">
                <a:latin typeface="Courier New"/>
                <a:cs typeface="Courier New"/>
              </a:rPr>
              <a:t> = temp;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modCount</a:t>
            </a:r>
            <a:r>
              <a:rPr lang="en-US" sz="1200" dirty="0" smtClean="0">
                <a:latin typeface="Courier New"/>
                <a:cs typeface="Courier New"/>
              </a:rPr>
              <a:t>--;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else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{        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parent = node;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if (((</a:t>
            </a:r>
            <a:r>
              <a:rPr lang="en-US" sz="1200" dirty="0" err="1" smtClean="0">
                <a:latin typeface="Courier New"/>
                <a:cs typeface="Courier New"/>
              </a:rPr>
              <a:t>Comparable)targetElement).compareTo(node.element</a:t>
            </a:r>
            <a:r>
              <a:rPr lang="en-US" sz="1200" dirty="0" smtClean="0">
                <a:latin typeface="Courier New"/>
                <a:cs typeface="Courier New"/>
              </a:rPr>
              <a:t>) &lt; 0)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result = </a:t>
            </a:r>
            <a:r>
              <a:rPr lang="en-US" sz="1200" dirty="0" err="1" smtClean="0">
                <a:latin typeface="Courier New"/>
                <a:cs typeface="Courier New"/>
              </a:rPr>
              <a:t>removeElement(targetElement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node.getLeft</a:t>
            </a:r>
            <a:r>
              <a:rPr lang="en-US" sz="1200" dirty="0" smtClean="0">
                <a:latin typeface="Courier New"/>
                <a:cs typeface="Courier New"/>
              </a:rPr>
              <a:t>(), parent);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result = </a:t>
            </a:r>
            <a:r>
              <a:rPr lang="en-US" sz="1200" dirty="0" err="1" smtClean="0">
                <a:latin typeface="Courier New"/>
                <a:cs typeface="Courier New"/>
              </a:rPr>
              <a:t>removeElement(targetElement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node.getRight</a:t>
            </a:r>
            <a:r>
              <a:rPr lang="en-US" sz="1200" dirty="0" smtClean="0">
                <a:latin typeface="Courier New"/>
                <a:cs typeface="Courier New"/>
              </a:rPr>
              <a:t>(), parent);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result;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Returns a reference to a node that will replace the one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specified for removal.  In the case where the removed node has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two children,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inorder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successor is used as its replacement.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node the node to be removed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 reference to the replacing node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private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 </a:t>
            </a:r>
            <a:r>
              <a:rPr lang="en-US" sz="1200" dirty="0" err="1" smtClean="0">
                <a:latin typeface="Courier New"/>
                <a:cs typeface="Courier New"/>
              </a:rPr>
              <a:t>replacement(BinaryTreeNode</a:t>
            </a:r>
            <a:r>
              <a:rPr lang="en-US" sz="1200" dirty="0" smtClean="0">
                <a:latin typeface="Courier New"/>
                <a:cs typeface="Courier New"/>
              </a:rPr>
              <a:t>&lt;T&gt; node)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 result = null;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((</a:t>
            </a:r>
            <a:r>
              <a:rPr lang="en-US" sz="1200" dirty="0" err="1" smtClean="0">
                <a:latin typeface="Courier New"/>
                <a:cs typeface="Courier New"/>
              </a:rPr>
              <a:t>node.left</a:t>
            </a:r>
            <a:r>
              <a:rPr lang="en-US" sz="1200" dirty="0" smtClean="0">
                <a:latin typeface="Courier New"/>
                <a:cs typeface="Courier New"/>
              </a:rPr>
              <a:t> == null) &amp;&amp; (</a:t>
            </a:r>
            <a:r>
              <a:rPr lang="en-US" sz="1200" dirty="0" err="1" smtClean="0">
                <a:latin typeface="Courier New"/>
                <a:cs typeface="Courier New"/>
              </a:rPr>
              <a:t>node.right</a:t>
            </a:r>
            <a:r>
              <a:rPr lang="en-US" sz="1200" dirty="0" smtClean="0">
                <a:latin typeface="Courier New"/>
                <a:cs typeface="Courier New"/>
              </a:rPr>
              <a:t> == null))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result = null;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 if ((</a:t>
            </a:r>
            <a:r>
              <a:rPr lang="en-US" sz="1200" dirty="0" err="1" smtClean="0">
                <a:latin typeface="Courier New"/>
                <a:cs typeface="Courier New"/>
              </a:rPr>
              <a:t>node.left</a:t>
            </a:r>
            <a:r>
              <a:rPr lang="en-US" sz="1200" dirty="0" smtClean="0">
                <a:latin typeface="Courier New"/>
                <a:cs typeface="Courier New"/>
              </a:rPr>
              <a:t> != null) &amp;&amp; (</a:t>
            </a:r>
            <a:r>
              <a:rPr lang="en-US" sz="1200" dirty="0" err="1" smtClean="0">
                <a:latin typeface="Courier New"/>
                <a:cs typeface="Courier New"/>
              </a:rPr>
              <a:t>node.right</a:t>
            </a:r>
            <a:r>
              <a:rPr lang="en-US" sz="1200" dirty="0" smtClean="0">
                <a:latin typeface="Courier New"/>
                <a:cs typeface="Courier New"/>
              </a:rPr>
              <a:t> == null))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result = </a:t>
            </a:r>
            <a:r>
              <a:rPr lang="en-US" sz="1200" dirty="0" err="1" smtClean="0">
                <a:latin typeface="Courier New"/>
                <a:cs typeface="Courier New"/>
              </a:rPr>
              <a:t>node.left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 if ((</a:t>
            </a:r>
            <a:r>
              <a:rPr lang="en-US" sz="1200" dirty="0" err="1" smtClean="0">
                <a:latin typeface="Courier New"/>
                <a:cs typeface="Courier New"/>
              </a:rPr>
              <a:t>node.left</a:t>
            </a:r>
            <a:r>
              <a:rPr lang="en-US" sz="1200" dirty="0" smtClean="0">
                <a:latin typeface="Courier New"/>
                <a:cs typeface="Courier New"/>
              </a:rPr>
              <a:t> == null) &amp;&amp; (</a:t>
            </a:r>
            <a:r>
              <a:rPr lang="en-US" sz="1200" dirty="0" err="1" smtClean="0">
                <a:latin typeface="Courier New"/>
                <a:cs typeface="Courier New"/>
              </a:rPr>
              <a:t>node.right</a:t>
            </a:r>
            <a:r>
              <a:rPr lang="en-US" sz="1200" dirty="0" smtClean="0">
                <a:latin typeface="Courier New"/>
                <a:cs typeface="Courier New"/>
              </a:rPr>
              <a:t> != null))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result = </a:t>
            </a:r>
            <a:r>
              <a:rPr lang="en-US" sz="1200" dirty="0" err="1" smtClean="0">
                <a:latin typeface="Courier New"/>
                <a:cs typeface="Courier New"/>
              </a:rPr>
              <a:t>node.right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 current = </a:t>
            </a:r>
            <a:r>
              <a:rPr lang="en-US" sz="1200" dirty="0" err="1" smtClean="0">
                <a:latin typeface="Courier New"/>
                <a:cs typeface="Courier New"/>
              </a:rPr>
              <a:t>node.right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 parent = node;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while (</a:t>
            </a:r>
            <a:r>
              <a:rPr lang="en-US" sz="1200" dirty="0" err="1" smtClean="0">
                <a:latin typeface="Courier New"/>
                <a:cs typeface="Courier New"/>
              </a:rPr>
              <a:t>current.left</a:t>
            </a:r>
            <a:r>
              <a:rPr lang="en-US" sz="1200" dirty="0" smtClean="0">
                <a:latin typeface="Courier New"/>
                <a:cs typeface="Courier New"/>
              </a:rPr>
              <a:t> !=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parent = current;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current = </a:t>
            </a:r>
            <a:r>
              <a:rPr lang="en-US" sz="1200" dirty="0" err="1" smtClean="0">
                <a:latin typeface="Courier New"/>
                <a:cs typeface="Courier New"/>
              </a:rPr>
              <a:t>current.left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current.left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node.left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</a:t>
            </a:r>
            <a:r>
              <a:rPr lang="en-US" sz="1200" dirty="0" err="1" smtClean="0">
                <a:latin typeface="Courier New"/>
                <a:cs typeface="Courier New"/>
              </a:rPr>
              <a:t>node.right</a:t>
            </a:r>
            <a:r>
              <a:rPr lang="en-US" sz="1200" dirty="0" smtClean="0">
                <a:latin typeface="Courier New"/>
                <a:cs typeface="Courier New"/>
              </a:rPr>
              <a:t> != current)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parent.left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current.right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current.right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node.right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result = current;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result;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Element Removal</a:t>
            </a:r>
            <a:endParaRPr lang="en-US" dirty="0"/>
          </a:p>
        </p:txBody>
      </p:sp>
      <p:pic>
        <p:nvPicPr>
          <p:cNvPr id="7" name="Picture 6" descr="Fig20.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16" y="2017184"/>
            <a:ext cx="7383978" cy="210608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Removes elements that match the specified target element from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the binary search tree. Throws a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ElementNotFoundException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if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the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sepcified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target element is not found in this tree.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targetElement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element being sought in the binary search tree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@throws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ElementNotFoundException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target element is not found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void </a:t>
            </a:r>
            <a:r>
              <a:rPr lang="en-US" sz="1200" dirty="0" err="1" smtClean="0">
                <a:latin typeface="Courier New"/>
                <a:cs typeface="Courier New"/>
              </a:rPr>
              <a:t>removeAllOccurrences(T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targetElement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throws </a:t>
            </a:r>
            <a:r>
              <a:rPr lang="en-US" sz="1200" dirty="0" err="1" smtClean="0">
                <a:latin typeface="Courier New"/>
                <a:cs typeface="Courier New"/>
              </a:rPr>
              <a:t>ElementNotFoundException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removeElement(targetElement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try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while (</a:t>
            </a:r>
            <a:r>
              <a:rPr lang="en-US" sz="1200" dirty="0" err="1" smtClean="0">
                <a:latin typeface="Courier New"/>
                <a:cs typeface="Courier New"/>
              </a:rPr>
              <a:t>contains((T)targetElement</a:t>
            </a:r>
            <a:r>
              <a:rPr lang="en-US" sz="1200" dirty="0" smtClean="0">
                <a:latin typeface="Courier New"/>
                <a:cs typeface="Courier New"/>
              </a:rPr>
              <a:t>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removeElement(targetElement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catch (Exception </a:t>
            </a:r>
            <a:r>
              <a:rPr lang="en-US" sz="1200" dirty="0" err="1" smtClean="0">
                <a:latin typeface="Courier New"/>
                <a:cs typeface="Courier New"/>
              </a:rPr>
              <a:t>ElementNotFoundException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A </a:t>
            </a:r>
            <a:r>
              <a:rPr lang="en-US" sz="2800" i="1" dirty="0" smtClean="0"/>
              <a:t>search tree</a:t>
            </a:r>
            <a:r>
              <a:rPr lang="en-US" sz="2800" dirty="0" smtClean="0"/>
              <a:t> is a tree whose elements are organized to facilitate finding a particular element when needed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 </a:t>
            </a:r>
            <a:r>
              <a:rPr lang="en-US" sz="2800" i="1" dirty="0" smtClean="0"/>
              <a:t>binary search tree</a:t>
            </a:r>
            <a:r>
              <a:rPr lang="en-US" sz="2800" dirty="0" smtClean="0"/>
              <a:t> is a binary tree that, for each node </a:t>
            </a:r>
            <a:r>
              <a:rPr lang="en-US" sz="2800" i="1" dirty="0" err="1" smtClean="0"/>
              <a:t>n</a:t>
            </a:r>
            <a:endParaRPr lang="en-US" sz="2800" i="1" dirty="0" smtClean="0"/>
          </a:p>
          <a:p>
            <a:pPr lvl="1">
              <a:spcBef>
                <a:spcPct val="50000"/>
              </a:spcBef>
            </a:pPr>
            <a:r>
              <a:rPr lang="en-US" sz="2400" dirty="0" smtClean="0"/>
              <a:t>the left </a:t>
            </a:r>
            <a:r>
              <a:rPr lang="en-US" sz="2400" dirty="0" err="1" smtClean="0"/>
              <a:t>subtree</a:t>
            </a:r>
            <a:r>
              <a:rPr lang="en-US" sz="2400" dirty="0" smtClean="0"/>
              <a:t> of </a:t>
            </a:r>
            <a:r>
              <a:rPr lang="en-US" sz="2400" i="1" dirty="0" err="1" smtClean="0"/>
              <a:t>n</a:t>
            </a:r>
            <a:r>
              <a:rPr lang="en-US" sz="2400" dirty="0" smtClean="0"/>
              <a:t> contains elements less than the element stored in </a:t>
            </a:r>
            <a:r>
              <a:rPr lang="en-US" sz="2400" i="1" dirty="0" err="1" smtClean="0"/>
              <a:t>n</a:t>
            </a:r>
            <a:endParaRPr lang="en-US" sz="2400" i="1" dirty="0" smtClean="0"/>
          </a:p>
          <a:p>
            <a:pPr lvl="1">
              <a:spcBef>
                <a:spcPct val="50000"/>
              </a:spcBef>
            </a:pPr>
            <a:r>
              <a:rPr lang="en-US" sz="2400" dirty="0" smtClean="0"/>
              <a:t>the right </a:t>
            </a:r>
            <a:r>
              <a:rPr lang="en-US" sz="2400" dirty="0" err="1" smtClean="0"/>
              <a:t>subtree</a:t>
            </a:r>
            <a:r>
              <a:rPr lang="en-US" sz="2400" dirty="0" smtClean="0"/>
              <a:t> of </a:t>
            </a:r>
            <a:r>
              <a:rPr lang="en-US" sz="2400" i="1" dirty="0" err="1" smtClean="0"/>
              <a:t>n</a:t>
            </a:r>
            <a:r>
              <a:rPr lang="en-US" sz="2400" dirty="0" smtClean="0"/>
              <a:t> contains elements greater than or equal to the element stored in </a:t>
            </a:r>
            <a:r>
              <a:rPr lang="en-US" sz="2400" i="1" dirty="0" err="1" smtClean="0"/>
              <a:t>n</a:t>
            </a:r>
            <a:endParaRPr lang="en-US" sz="2400" i="1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Removes the node with the least value from the binary search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tree and returns a reference to its element.  Throws an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EmptyCollectionException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if this tree is empty.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a reference to the node with the least value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@throws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EmptyCollectionException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tree is empty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T </a:t>
            </a:r>
            <a:r>
              <a:rPr lang="en-US" sz="1200" dirty="0" err="1" smtClean="0">
                <a:latin typeface="Courier New"/>
                <a:cs typeface="Courier New"/>
              </a:rPr>
              <a:t>removeMin</a:t>
            </a:r>
            <a:r>
              <a:rPr lang="en-US" sz="1200" dirty="0" smtClean="0">
                <a:latin typeface="Courier New"/>
                <a:cs typeface="Courier New"/>
              </a:rPr>
              <a:t>() throws </a:t>
            </a:r>
            <a:r>
              <a:rPr lang="en-US" sz="1200" dirty="0" err="1" smtClean="0">
                <a:latin typeface="Courier New"/>
                <a:cs typeface="Courier New"/>
              </a:rPr>
              <a:t>EmptyCollectionException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T result = null;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if (</a:t>
            </a:r>
            <a:r>
              <a:rPr lang="en-US" sz="1200" dirty="0" err="1" smtClean="0">
                <a:latin typeface="Courier New"/>
                <a:cs typeface="Courier New"/>
              </a:rPr>
              <a:t>isEmpty</a:t>
            </a:r>
            <a:r>
              <a:rPr lang="en-US" sz="12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throw new </a:t>
            </a:r>
            <a:r>
              <a:rPr lang="en-US" sz="1200" dirty="0" err="1" smtClean="0">
                <a:latin typeface="Courier New"/>
                <a:cs typeface="Courier New"/>
              </a:rPr>
              <a:t>EmptyCollectionException("LinkedBinarySearchTree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else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</a:t>
            </a:r>
            <a:r>
              <a:rPr lang="en-US" sz="1200" dirty="0" err="1" smtClean="0">
                <a:latin typeface="Courier New"/>
                <a:cs typeface="Courier New"/>
              </a:rPr>
              <a:t>root.left</a:t>
            </a:r>
            <a:r>
              <a:rPr lang="en-US" sz="1200" dirty="0" smtClean="0">
                <a:latin typeface="Courier New"/>
                <a:cs typeface="Courier New"/>
              </a:rPr>
              <a:t> == null)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result = </a:t>
            </a:r>
            <a:r>
              <a:rPr lang="en-US" sz="1200" dirty="0" err="1" smtClean="0">
                <a:latin typeface="Courier New"/>
                <a:cs typeface="Courier New"/>
              </a:rPr>
              <a:t>root.element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root = </a:t>
            </a:r>
            <a:r>
              <a:rPr lang="en-US" sz="1200" dirty="0" err="1" smtClean="0">
                <a:latin typeface="Courier New"/>
                <a:cs typeface="Courier New"/>
              </a:rPr>
              <a:t>root.right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else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 parent = root;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BinaryTreeNode</a:t>
            </a:r>
            <a:r>
              <a:rPr lang="en-US" sz="1200" dirty="0" smtClean="0">
                <a:latin typeface="Courier New"/>
                <a:cs typeface="Courier New"/>
              </a:rPr>
              <a:t>&lt;T&gt; current = </a:t>
            </a:r>
            <a:r>
              <a:rPr lang="en-US" sz="1200" dirty="0" err="1" smtClean="0">
                <a:latin typeface="Courier New"/>
                <a:cs typeface="Courier New"/>
              </a:rPr>
              <a:t>root.left</a:t>
            </a:r>
            <a:r>
              <a:rPr lang="en-US" sz="1200" dirty="0" smtClean="0">
                <a:latin typeface="Courier New"/>
                <a:cs typeface="Courier New"/>
              </a:rPr>
              <a:t>;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while (</a:t>
            </a:r>
            <a:r>
              <a:rPr lang="en-US" sz="1200" dirty="0" err="1" smtClean="0">
                <a:latin typeface="Courier New"/>
                <a:cs typeface="Courier New"/>
              </a:rPr>
              <a:t>current.left</a:t>
            </a:r>
            <a:r>
              <a:rPr lang="en-US" sz="1200" dirty="0" smtClean="0">
                <a:latin typeface="Courier New"/>
                <a:cs typeface="Courier New"/>
              </a:rPr>
              <a:t> != null)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parent = current;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    current = </a:t>
            </a:r>
            <a:r>
              <a:rPr lang="en-US" sz="1200" dirty="0" err="1" smtClean="0">
                <a:latin typeface="Courier New"/>
                <a:cs typeface="Courier New"/>
              </a:rPr>
              <a:t>current.left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result =  </a:t>
            </a:r>
            <a:r>
              <a:rPr lang="en-US" sz="1200" dirty="0" err="1" smtClean="0">
                <a:latin typeface="Courier New"/>
                <a:cs typeface="Courier New"/>
              </a:rPr>
              <a:t>current.element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parent.left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current.right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</a:t>
            </a:r>
            <a:r>
              <a:rPr lang="en-US" sz="1200" dirty="0" err="1" smtClean="0">
                <a:latin typeface="Courier New"/>
                <a:cs typeface="Courier New"/>
              </a:rPr>
              <a:t>modCount</a:t>
            </a:r>
            <a:r>
              <a:rPr lang="en-US" sz="1200" dirty="0" smtClean="0">
                <a:latin typeface="Courier New"/>
                <a:cs typeface="Courier New"/>
              </a:rPr>
              <a:t>--;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return result;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Element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Removing the minimum element:</a:t>
            </a:r>
            <a:endParaRPr lang="en-US" dirty="0"/>
          </a:p>
        </p:txBody>
      </p:sp>
      <p:pic>
        <p:nvPicPr>
          <p:cNvPr id="7" name="Picture 6" descr="Fig20.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255" y="2216680"/>
            <a:ext cx="6171364" cy="255005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BSTs</a:t>
            </a:r>
            <a:r>
              <a:rPr lang="en-US" dirty="0" smtClean="0"/>
              <a:t> to Implement Ordered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the list operations: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And specifically for ordered lists:</a:t>
            </a:r>
            <a:endParaRPr lang="en-US" dirty="0"/>
          </a:p>
        </p:txBody>
      </p:sp>
      <p:pic>
        <p:nvPicPr>
          <p:cNvPr id="7" name="Picture 6" descr="Fig20.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873" y="1863723"/>
            <a:ext cx="5643450" cy="2301877"/>
          </a:xfrm>
          <a:prstGeom prst="rect">
            <a:avLst/>
          </a:prstGeom>
        </p:spPr>
      </p:pic>
      <p:pic>
        <p:nvPicPr>
          <p:cNvPr id="8" name="Picture 7" descr="Fig20.7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873" y="4920457"/>
            <a:ext cx="5681375" cy="72904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package </a:t>
            </a:r>
            <a:r>
              <a:rPr lang="en-US" sz="1000" dirty="0" err="1" smtClean="0">
                <a:latin typeface="Courier New"/>
                <a:cs typeface="Courier New"/>
              </a:rPr>
              <a:t>jsjf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import </a:t>
            </a:r>
            <a:r>
              <a:rPr lang="en-US" sz="1000" dirty="0" err="1" smtClean="0">
                <a:latin typeface="Courier New"/>
                <a:cs typeface="Courier New"/>
              </a:rPr>
              <a:t>jsjf.exceptions</a:t>
            </a:r>
            <a:r>
              <a:rPr lang="en-US" sz="1000" dirty="0" smtClean="0">
                <a:latin typeface="Courier New"/>
                <a:cs typeface="Courier New"/>
              </a:rPr>
              <a:t>.*;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import </a:t>
            </a:r>
            <a:r>
              <a:rPr lang="en-US" sz="1000" dirty="0" err="1" smtClean="0">
                <a:latin typeface="Courier New"/>
                <a:cs typeface="Courier New"/>
              </a:rPr>
              <a:t>java.util.Iterator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BinarySearchTreeList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represents an ordered list implemented using a binary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search tree.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public class </a:t>
            </a:r>
            <a:r>
              <a:rPr lang="en-US" sz="1000" dirty="0" err="1" smtClean="0">
                <a:latin typeface="Courier New"/>
                <a:cs typeface="Courier New"/>
              </a:rPr>
              <a:t>BinarySearchTreeList</a:t>
            </a:r>
            <a:r>
              <a:rPr lang="en-US" sz="1000" dirty="0" smtClean="0">
                <a:latin typeface="Courier New"/>
                <a:cs typeface="Courier New"/>
              </a:rPr>
              <a:t>&lt;T&gt; extends </a:t>
            </a:r>
            <a:r>
              <a:rPr lang="en-US" sz="1000" dirty="0" err="1" smtClean="0">
                <a:latin typeface="Courier New"/>
                <a:cs typeface="Courier New"/>
              </a:rPr>
              <a:t>LinkedBinarySearchTree</a:t>
            </a:r>
            <a:r>
              <a:rPr lang="en-US" sz="1000" dirty="0" smtClean="0">
                <a:latin typeface="Courier New"/>
                <a:cs typeface="Courier New"/>
              </a:rPr>
              <a:t>&lt;T&gt;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              implements </a:t>
            </a:r>
            <a:r>
              <a:rPr lang="en-US" sz="1000" dirty="0" err="1" smtClean="0">
                <a:latin typeface="Courier New"/>
                <a:cs typeface="Courier New"/>
              </a:rPr>
              <a:t>ListADT</a:t>
            </a:r>
            <a:r>
              <a:rPr lang="en-US" sz="1000" dirty="0" smtClean="0">
                <a:latin typeface="Courier New"/>
                <a:cs typeface="Courier New"/>
              </a:rPr>
              <a:t>&lt;T&gt;, </a:t>
            </a:r>
            <a:r>
              <a:rPr lang="en-US" sz="1000" dirty="0" err="1" smtClean="0">
                <a:latin typeface="Courier New"/>
                <a:cs typeface="Courier New"/>
              </a:rPr>
              <a:t>OrderedListADT</a:t>
            </a:r>
            <a:r>
              <a:rPr lang="en-US" sz="1000" dirty="0" smtClean="0">
                <a:latin typeface="Courier New"/>
                <a:cs typeface="Courier New"/>
              </a:rPr>
              <a:t>&lt;T&gt;, </a:t>
            </a:r>
            <a:r>
              <a:rPr lang="en-US" sz="1000" dirty="0" err="1" smtClean="0">
                <a:latin typeface="Courier New"/>
                <a:cs typeface="Courier New"/>
              </a:rPr>
              <a:t>Iterable</a:t>
            </a:r>
            <a:r>
              <a:rPr lang="en-US" sz="1000" dirty="0" smtClean="0">
                <a:latin typeface="Courier New"/>
                <a:cs typeface="Courier New"/>
              </a:rPr>
              <a:t>&lt;T&gt;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Creates an empty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BinarySearchTreeList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public </a:t>
            </a:r>
            <a:r>
              <a:rPr lang="en-US" sz="1000" dirty="0" err="1" smtClean="0">
                <a:latin typeface="Courier New"/>
                <a:cs typeface="Courier New"/>
              </a:rPr>
              <a:t>BinarySearchTreeList</a:t>
            </a:r>
            <a:r>
              <a:rPr lang="en-US" sz="1000" dirty="0" smtClean="0">
                <a:latin typeface="Courier New"/>
                <a:cs typeface="Courier New"/>
              </a:rPr>
              <a:t>() 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super();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Adds the given element to this list.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 @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element the element to be added to the list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public void </a:t>
            </a:r>
            <a:r>
              <a:rPr lang="en-US" sz="1000" dirty="0" err="1" smtClean="0">
                <a:latin typeface="Courier New"/>
                <a:cs typeface="Courier New"/>
              </a:rPr>
              <a:t>add(T</a:t>
            </a:r>
            <a:r>
              <a:rPr lang="en-US" sz="1000" dirty="0" smtClean="0">
                <a:latin typeface="Courier New"/>
                <a:cs typeface="Courier New"/>
              </a:rPr>
              <a:t> element)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    </a:t>
            </a:r>
            <a:r>
              <a:rPr lang="en-US" sz="1000" dirty="0" err="1" smtClean="0">
                <a:latin typeface="Courier New"/>
                <a:cs typeface="Courier New"/>
              </a:rPr>
              <a:t>addElement(element</a:t>
            </a:r>
            <a:r>
              <a:rPr lang="en-US" sz="10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    }		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Removes and returns the first element from this list.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first element in the list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public T </a:t>
            </a:r>
            <a:r>
              <a:rPr lang="en-US" sz="1050" dirty="0" err="1" smtClean="0">
                <a:latin typeface="Courier New"/>
                <a:cs typeface="Courier New"/>
              </a:rPr>
              <a:t>removeFirst</a:t>
            </a:r>
            <a:r>
              <a:rPr lang="en-US" sz="105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return </a:t>
            </a:r>
            <a:r>
              <a:rPr lang="en-US" sz="1050" dirty="0" err="1" smtClean="0">
                <a:latin typeface="Courier New"/>
                <a:cs typeface="Courier New"/>
              </a:rPr>
              <a:t>removeMin</a:t>
            </a:r>
            <a:r>
              <a:rPr lang="en-US" sz="105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/**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Removes and returns the last element from this list.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 @return the last element from the list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public T </a:t>
            </a:r>
            <a:r>
              <a:rPr lang="en-US" sz="1050" dirty="0" err="1" smtClean="0">
                <a:latin typeface="Courier New"/>
                <a:cs typeface="Courier New"/>
              </a:rPr>
              <a:t>removeLast</a:t>
            </a:r>
            <a:r>
              <a:rPr lang="en-US" sz="105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return </a:t>
            </a:r>
            <a:r>
              <a:rPr lang="en-US" sz="1050" dirty="0" err="1" smtClean="0">
                <a:latin typeface="Courier New"/>
                <a:cs typeface="Courier New"/>
              </a:rPr>
              <a:t>removeMax</a:t>
            </a:r>
            <a:r>
              <a:rPr lang="en-US" sz="105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/**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* Removes and returns the specified element from this list.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*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* @</a:t>
            </a:r>
            <a:r>
              <a:rPr lang="en-US" sz="105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element the element being sought in the list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* @return the element from the list that matches the target</a:t>
            </a:r>
          </a:p>
          <a:p>
            <a:pPr>
              <a:buNone/>
            </a:pPr>
            <a:r>
              <a:rPr lang="en-US" sz="1050" dirty="0" smtClean="0">
                <a:solidFill>
                  <a:srgbClr val="3366FF"/>
                </a:solidFill>
                <a:latin typeface="Courier New"/>
                <a:cs typeface="Courier New"/>
              </a:rPr>
              <a:t>    */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public T </a:t>
            </a:r>
            <a:r>
              <a:rPr lang="en-US" sz="1050" dirty="0" err="1" smtClean="0">
                <a:latin typeface="Courier New"/>
                <a:cs typeface="Courier New"/>
              </a:rPr>
              <a:t>remove(T</a:t>
            </a:r>
            <a:r>
              <a:rPr lang="en-US" sz="1050" dirty="0" smtClean="0">
                <a:latin typeface="Courier New"/>
                <a:cs typeface="Courier New"/>
              </a:rPr>
              <a:t> element)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    return </a:t>
            </a:r>
            <a:r>
              <a:rPr lang="en-US" sz="1050" dirty="0" err="1" smtClean="0">
                <a:latin typeface="Courier New"/>
                <a:cs typeface="Courier New"/>
              </a:rPr>
              <a:t>removeElement(element</a:t>
            </a:r>
            <a:r>
              <a:rPr lang="en-US" sz="105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05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05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* Returns a reference to the first element on this list.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* @return a reference to the first element in the list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T first()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return </a:t>
            </a:r>
            <a:r>
              <a:rPr lang="en-US" sz="1100" dirty="0" err="1" smtClean="0">
                <a:latin typeface="Courier New"/>
                <a:cs typeface="Courier New"/>
              </a:rPr>
              <a:t>findMin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* Returns a reference to the last element on this list.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* @return a reference to the last element in the list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T last()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return </a:t>
            </a:r>
            <a:r>
              <a:rPr lang="en-US" sz="1100" dirty="0" err="1" smtClean="0">
                <a:latin typeface="Courier New"/>
                <a:cs typeface="Courier New"/>
              </a:rPr>
              <a:t>findMax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* Returns an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iterator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for the list.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* @return an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iterator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over the elements in the list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  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public </a:t>
            </a:r>
            <a:r>
              <a:rPr lang="en-US" sz="1100" dirty="0" err="1" smtClean="0">
                <a:latin typeface="Courier New"/>
                <a:cs typeface="Courier New"/>
              </a:rPr>
              <a:t>Iterator</a:t>
            </a:r>
            <a:r>
              <a:rPr lang="en-US" sz="1100" dirty="0" smtClean="0">
                <a:latin typeface="Courier New"/>
                <a:cs typeface="Courier New"/>
              </a:rPr>
              <a:t>&lt;T&gt; </a:t>
            </a:r>
            <a:r>
              <a:rPr lang="en-US" sz="1100" dirty="0" err="1" smtClean="0">
                <a:latin typeface="Courier New"/>
                <a:cs typeface="Courier New"/>
              </a:rPr>
              <a:t>iterator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    return </a:t>
            </a:r>
            <a:r>
              <a:rPr lang="en-US" sz="1100" dirty="0" err="1" smtClean="0">
                <a:latin typeface="Courier New"/>
                <a:cs typeface="Courier New"/>
              </a:rPr>
              <a:t>iteratorInOrder</a:t>
            </a:r>
            <a:r>
              <a:rPr lang="en-US" sz="11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List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Comparing operations for both implementations of ordered lists:</a:t>
            </a:r>
            <a:endParaRPr lang="en-US" dirty="0"/>
          </a:p>
        </p:txBody>
      </p:sp>
      <p:pic>
        <p:nvPicPr>
          <p:cNvPr id="7" name="Picture 6" descr="Fig20.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058" y="2377016"/>
            <a:ext cx="6326166" cy="334645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</a:t>
            </a:r>
            <a:r>
              <a:rPr lang="en-US" dirty="0" err="1" smtClean="0"/>
              <a:t>BSTs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operations are performed on a BST, it could become highly unbalanced (a </a:t>
            </a:r>
            <a:r>
              <a:rPr lang="en-US" i="1" dirty="0" smtClean="0"/>
              <a:t>degenerate tree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 descr="Fig20.9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924" y="2555875"/>
            <a:ext cx="4130675" cy="308386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</a:t>
            </a:r>
            <a:r>
              <a:rPr lang="en-US" dirty="0" err="1" smtClean="0"/>
              <a:t>BSTs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Our implementation does not ensure the BST stays balanced</a:t>
            </a:r>
          </a:p>
          <a:p>
            <a:r>
              <a:rPr lang="en-US" dirty="0" smtClean="0"/>
              <a:t>Other approaches do, such as AVL trees and red/black trees</a:t>
            </a:r>
          </a:p>
          <a:p>
            <a:r>
              <a:rPr lang="en-US" dirty="0" smtClean="0"/>
              <a:t>We will explore </a:t>
            </a:r>
            <a:r>
              <a:rPr lang="en-US" i="1" dirty="0" smtClean="0"/>
              <a:t>rotations</a:t>
            </a:r>
            <a:r>
              <a:rPr lang="en-US" dirty="0" smtClean="0"/>
              <a:t> – operations on binary search trees to assist in the process of keeping a tree balanced</a:t>
            </a:r>
          </a:p>
          <a:p>
            <a:r>
              <a:rPr lang="en-US" dirty="0" smtClean="0"/>
              <a:t>Rotations do not solve all problems created by unbalanced trees, but show the basic algorithmic processes that are used to manipulate trees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Trees</a:t>
            </a:r>
            <a:endParaRPr lang="en-US" dirty="0"/>
          </a:p>
        </p:txBody>
      </p:sp>
      <p:pic>
        <p:nvPicPr>
          <p:cNvPr id="6" name="Content Placeholder 5" descr="Figure1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593975" y="1352550"/>
            <a:ext cx="3956050" cy="4157663"/>
          </a:xfrm>
          <a:noFill/>
          <a:ln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</a:t>
            </a:r>
            <a:r>
              <a:rPr lang="en-US" dirty="0" err="1" smtClean="0"/>
              <a:t>BSTs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A </a:t>
            </a:r>
            <a:r>
              <a:rPr lang="en-US" sz="2800" i="1" dirty="0" smtClean="0"/>
              <a:t>right rotation </a:t>
            </a:r>
            <a:r>
              <a:rPr lang="en-US" sz="2800" dirty="0" smtClean="0"/>
              <a:t>can be performed at any level of a tree, around the root of any </a:t>
            </a:r>
            <a:r>
              <a:rPr lang="en-US" sz="2800" dirty="0" err="1" smtClean="0"/>
              <a:t>subtree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Corrects an imbalance caused by a long path in the left </a:t>
            </a:r>
            <a:r>
              <a:rPr lang="en-US" sz="2800" dirty="0" err="1" smtClean="0"/>
              <a:t>subtree</a:t>
            </a:r>
            <a:r>
              <a:rPr lang="en-US" sz="2800" dirty="0" smtClean="0"/>
              <a:t> of the left child of the root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To correct the imbalance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make the left child element of the root the new root element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make the former root element the right child element of the new root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make the right child of what was the left child of the former root the new left child of the former root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</a:t>
            </a:r>
            <a:r>
              <a:rPr lang="en-US" dirty="0" err="1" smtClean="0"/>
              <a:t>BSTs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right rotation:</a:t>
            </a:r>
            <a:endParaRPr lang="en-US" dirty="0"/>
          </a:p>
        </p:txBody>
      </p:sp>
      <p:pic>
        <p:nvPicPr>
          <p:cNvPr id="7" name="Picture 6" descr="Fig20.1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271" y="2155825"/>
            <a:ext cx="6585695" cy="259397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</a:t>
            </a:r>
            <a:r>
              <a:rPr lang="en-US" dirty="0" err="1" smtClean="0"/>
              <a:t>BSTs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A </a:t>
            </a:r>
            <a:r>
              <a:rPr lang="en-US" sz="2800" i="1" dirty="0" smtClean="0"/>
              <a:t>left rotation </a:t>
            </a:r>
            <a:r>
              <a:rPr lang="en-US" sz="2800" dirty="0" smtClean="0"/>
              <a:t>can be performed at any level of a tree, around the root of any </a:t>
            </a:r>
            <a:r>
              <a:rPr lang="en-US" sz="2800" dirty="0" err="1" smtClean="0"/>
              <a:t>subtree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Corrects an imbalance caused by a long path in the right </a:t>
            </a:r>
            <a:r>
              <a:rPr lang="en-US" sz="2800" dirty="0" err="1" smtClean="0"/>
              <a:t>subtree</a:t>
            </a:r>
            <a:r>
              <a:rPr lang="en-US" sz="2800" dirty="0" smtClean="0"/>
              <a:t> of the left child of the root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To correct the imbalance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make the right child element of the root the new root element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make the former root element the left child element of the new root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make the left child of what was the right child of the former root the new right child of the former root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</a:t>
            </a:r>
            <a:r>
              <a:rPr lang="en-US" dirty="0" err="1" smtClean="0"/>
              <a:t>BSTs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left rotation:</a:t>
            </a:r>
            <a:endParaRPr lang="en-US" dirty="0"/>
          </a:p>
        </p:txBody>
      </p:sp>
      <p:pic>
        <p:nvPicPr>
          <p:cNvPr id="7" name="Picture 6" descr="Fig20.1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745" y="2211387"/>
            <a:ext cx="6761303" cy="269928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</a:t>
            </a:r>
            <a:r>
              <a:rPr lang="en-US" dirty="0" err="1" smtClean="0"/>
              <a:t>BSTs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If the imbalance is caused by a long path in the left </a:t>
            </a:r>
            <a:r>
              <a:rPr lang="en-US" sz="2800" dirty="0" err="1" smtClean="0"/>
              <a:t>subtree</a:t>
            </a:r>
            <a:r>
              <a:rPr lang="en-US" sz="2800" dirty="0" smtClean="0"/>
              <a:t> of the right child of the root we can address it by performing a </a:t>
            </a:r>
            <a:r>
              <a:rPr lang="en-US" sz="2800" i="1" dirty="0" err="1" smtClean="0"/>
              <a:t>rightleft</a:t>
            </a:r>
            <a:r>
              <a:rPr lang="en-US" sz="2800" i="1" dirty="0" smtClean="0"/>
              <a:t> rotation: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performing a right rotation around the offending </a:t>
            </a:r>
            <a:r>
              <a:rPr lang="en-US" sz="2400" dirty="0" err="1" smtClean="0"/>
              <a:t>subtree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and then performing a left rotation around the root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</a:t>
            </a:r>
            <a:r>
              <a:rPr lang="en-US" dirty="0" err="1" smtClean="0"/>
              <a:t>BSTs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rightleft</a:t>
            </a:r>
            <a:r>
              <a:rPr lang="en-US" dirty="0" smtClean="0"/>
              <a:t> rotation:</a:t>
            </a:r>
            <a:endParaRPr lang="en-US" dirty="0"/>
          </a:p>
        </p:txBody>
      </p:sp>
      <p:pic>
        <p:nvPicPr>
          <p:cNvPr id="7" name="Picture 6" descr="Fig20.1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59" y="2179637"/>
            <a:ext cx="6349778" cy="281569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</a:t>
            </a:r>
            <a:r>
              <a:rPr lang="en-US" dirty="0" err="1" smtClean="0"/>
              <a:t>BSTs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If the imbalance is caused by a long path in the right </a:t>
            </a:r>
            <a:r>
              <a:rPr lang="en-US" sz="2800" dirty="0" err="1" smtClean="0"/>
              <a:t>subtree</a:t>
            </a:r>
            <a:r>
              <a:rPr lang="en-US" sz="2800" dirty="0" smtClean="0"/>
              <a:t> of the left child of the root we can address it by performing a </a:t>
            </a:r>
            <a:r>
              <a:rPr lang="en-US" sz="2800" i="1" dirty="0" err="1" smtClean="0"/>
              <a:t>leftright</a:t>
            </a:r>
            <a:r>
              <a:rPr lang="en-US" sz="2800" i="1" dirty="0" smtClean="0"/>
              <a:t> rotation</a:t>
            </a:r>
            <a:r>
              <a:rPr lang="en-US" sz="28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performing a left rotation around the offending </a:t>
            </a:r>
            <a:r>
              <a:rPr lang="en-US" sz="2400" dirty="0" err="1" smtClean="0"/>
              <a:t>subtree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and then performing a right rotation around the root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</a:t>
            </a:r>
            <a:r>
              <a:rPr lang="en-US" dirty="0" err="1" smtClean="0"/>
              <a:t>BSTs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leftright</a:t>
            </a:r>
            <a:r>
              <a:rPr lang="en-US" dirty="0" smtClean="0"/>
              <a:t> rotation:</a:t>
            </a:r>
            <a:endParaRPr lang="en-US" dirty="0"/>
          </a:p>
        </p:txBody>
      </p:sp>
      <p:pic>
        <p:nvPicPr>
          <p:cNvPr id="7" name="Picture 6" descr="Fig20.1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2264832"/>
            <a:ext cx="5878475" cy="256963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AVL tree (named after the creators) ensures a BST stays balanced</a:t>
            </a:r>
          </a:p>
          <a:p>
            <a:r>
              <a:rPr lang="en-US" dirty="0" smtClean="0"/>
              <a:t>For each node in the tree, there is a numeric </a:t>
            </a:r>
            <a:r>
              <a:rPr lang="en-US" i="1" dirty="0" smtClean="0"/>
              <a:t>balance factor </a:t>
            </a:r>
            <a:r>
              <a:rPr lang="en-US" dirty="0" smtClean="0"/>
              <a:t>– the difference between the heights of its </a:t>
            </a:r>
            <a:r>
              <a:rPr lang="en-US" dirty="0" err="1" smtClean="0"/>
              <a:t>subtrees</a:t>
            </a:r>
            <a:endParaRPr lang="en-US" dirty="0" smtClean="0"/>
          </a:p>
          <a:p>
            <a:r>
              <a:rPr lang="en-US" dirty="0" smtClean="0"/>
              <a:t>After each add or removal, the balance factors are checked, and rotations performed as needed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right rotation in an AVL tree:</a:t>
            </a:r>
            <a:endParaRPr lang="en-US" dirty="0"/>
          </a:p>
        </p:txBody>
      </p:sp>
      <p:pic>
        <p:nvPicPr>
          <p:cNvPr id="7" name="Picture 6" descr="Fig20.1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979612"/>
            <a:ext cx="6536267" cy="390304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To determine if a particular value exists in a tree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start at the root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compare target to element at current node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move left from current node if target is less than element in the current node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move right from current node if target is greater than element in the current node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We eventually find the target or encounter the end of a path (target is not found)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1253756"/>
            <a:ext cx="2678411" cy="5102594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rightleft</a:t>
            </a:r>
            <a:r>
              <a:rPr lang="en-US" dirty="0" smtClean="0"/>
              <a:t> rotation in an ALV tree:</a:t>
            </a:r>
            <a:endParaRPr lang="en-US" dirty="0"/>
          </a:p>
        </p:txBody>
      </p:sp>
      <p:pic>
        <p:nvPicPr>
          <p:cNvPr id="7" name="Picture 6" descr="Fig20.1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825" y="514350"/>
            <a:ext cx="4613275" cy="565785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Red/Black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balanced BST approach is a red/black tree</a:t>
            </a:r>
          </a:p>
          <a:p>
            <a:r>
              <a:rPr lang="en-US" dirty="0" smtClean="0"/>
              <a:t>Each node has a color, usually implemented as a </a:t>
            </a:r>
            <a:r>
              <a:rPr lang="en-US" dirty="0" err="1" smtClean="0"/>
              <a:t>boolean</a:t>
            </a:r>
            <a:r>
              <a:rPr lang="en-US" dirty="0" smtClean="0"/>
              <a:t> value</a:t>
            </a:r>
          </a:p>
          <a:p>
            <a:r>
              <a:rPr lang="en-US" dirty="0" smtClean="0"/>
              <a:t>The following rules govern the color of a node:</a:t>
            </a:r>
          </a:p>
          <a:p>
            <a:pPr lvl="1"/>
            <a:r>
              <a:rPr lang="en-US" dirty="0" smtClean="0"/>
              <a:t>the root is black</a:t>
            </a:r>
          </a:p>
          <a:p>
            <a:pPr lvl="1"/>
            <a:r>
              <a:rPr lang="en-US" dirty="0" smtClean="0"/>
              <a:t>all children of red nodes are black</a:t>
            </a:r>
          </a:p>
          <a:p>
            <a:pPr lvl="1"/>
            <a:r>
              <a:rPr lang="en-US" dirty="0" smtClean="0"/>
              <a:t>every path from the root to a leaf contains the same number of black nodes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Red/Black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of red/black trees (light shading = red)</a:t>
            </a:r>
            <a:endParaRPr lang="en-US" dirty="0"/>
          </a:p>
        </p:txBody>
      </p:sp>
      <p:pic>
        <p:nvPicPr>
          <p:cNvPr id="7" name="Picture 6" descr="Fig20.1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283" y="2230437"/>
            <a:ext cx="6676238" cy="281569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Red/Black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red/black tree after an insertion:</a:t>
            </a:r>
            <a:endParaRPr lang="en-US" dirty="0"/>
          </a:p>
        </p:txBody>
      </p:sp>
      <p:pic>
        <p:nvPicPr>
          <p:cNvPr id="8" name="Picture 7" descr="Fig20.1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517" y="2141008"/>
            <a:ext cx="5894700" cy="291359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Red/Black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red/black tree after insertion:</a:t>
            </a:r>
            <a:endParaRPr lang="en-US" dirty="0"/>
          </a:p>
        </p:txBody>
      </p:sp>
      <p:pic>
        <p:nvPicPr>
          <p:cNvPr id="7" name="Picture 6" descr="Fig20.1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780" y="2185988"/>
            <a:ext cx="5771620" cy="323681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Red/Black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red/black tree removal:</a:t>
            </a:r>
            <a:endParaRPr lang="en-US" dirty="0"/>
          </a:p>
        </p:txBody>
      </p:sp>
      <p:pic>
        <p:nvPicPr>
          <p:cNvPr id="7" name="Picture 6" descr="Fig20.19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308" y="1964792"/>
            <a:ext cx="4475692" cy="444389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particular shape of a binary search tree depends on the order in which the elements are added</a:t>
            </a:r>
          </a:p>
          <a:p>
            <a:r>
              <a:rPr lang="en-US" dirty="0" smtClean="0"/>
              <a:t>The shape may also be dependant on any additional processing performed on the tree to reshape it</a:t>
            </a:r>
          </a:p>
          <a:p>
            <a:r>
              <a:rPr lang="en-US" dirty="0" smtClean="0"/>
              <a:t>Binary search trees can hold any type of data, so long as we have a way to determine relative ordering</a:t>
            </a:r>
          </a:p>
          <a:p>
            <a:r>
              <a:rPr lang="en-US" dirty="0" smtClean="0"/>
              <a:t>Objects implementing the </a:t>
            </a:r>
            <a:r>
              <a:rPr lang="en-US" sz="2800" dirty="0" smtClean="0">
                <a:latin typeface="Courier New" pitchFamily="-110" charset="0"/>
              </a:rPr>
              <a:t>Comparable</a:t>
            </a:r>
            <a:r>
              <a:rPr lang="en-US" dirty="0" smtClean="0"/>
              <a:t> interface provide such capability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of adding an element is similar to finding an element</a:t>
            </a:r>
          </a:p>
          <a:p>
            <a:r>
              <a:rPr lang="en-US" dirty="0" smtClean="0"/>
              <a:t>New elements are added as leaf nodes</a:t>
            </a:r>
          </a:p>
          <a:p>
            <a:r>
              <a:rPr lang="en-US" dirty="0" smtClean="0"/>
              <a:t>Start at the root, follow path dictated by existing elements until you find no child in the desired direction</a:t>
            </a:r>
          </a:p>
          <a:p>
            <a:r>
              <a:rPr lang="en-US" dirty="0" smtClean="0"/>
              <a:t>Then add the new element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elements to a BST:</a:t>
            </a:r>
            <a:endParaRPr lang="en-US" dirty="0"/>
          </a:p>
        </p:txBody>
      </p:sp>
      <p:pic>
        <p:nvPicPr>
          <p:cNvPr id="7" name="Picture 6" descr="Fig20.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067" y="2345797"/>
            <a:ext cx="5345699" cy="244633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BST operations:</a:t>
            </a:r>
            <a:endParaRPr lang="en-US" dirty="0"/>
          </a:p>
        </p:txBody>
      </p:sp>
      <p:pic>
        <p:nvPicPr>
          <p:cNvPr id="7" name="Picture 6" descr="Fig20.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3" y="2275416"/>
            <a:ext cx="6401342" cy="217805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4380</Words>
  <Application>Microsoft Macintosh PowerPoint</Application>
  <PresentationFormat>On-screen Show (4:3)</PresentationFormat>
  <Paragraphs>670</Paragraphs>
  <Slides>55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Slide 1</vt:lpstr>
      <vt:lpstr>Chapter Scope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Slide 10</vt:lpstr>
      <vt:lpstr>Slide 11</vt:lpstr>
      <vt:lpstr>Slide 12</vt:lpstr>
      <vt:lpstr>Binary Search Trees</vt:lpstr>
      <vt:lpstr>Slide 14</vt:lpstr>
      <vt:lpstr>Slide 15</vt:lpstr>
      <vt:lpstr>Slide 16</vt:lpstr>
      <vt:lpstr>Slide 17</vt:lpstr>
      <vt:lpstr>Slide 18</vt:lpstr>
      <vt:lpstr>BST Element Removal</vt:lpstr>
      <vt:lpstr>BST Element Removal</vt:lpstr>
      <vt:lpstr>BST Element Removal</vt:lpstr>
      <vt:lpstr>Slide 22</vt:lpstr>
      <vt:lpstr>Slide 23</vt:lpstr>
      <vt:lpstr>Slide 24</vt:lpstr>
      <vt:lpstr>Slide 25</vt:lpstr>
      <vt:lpstr>Slide 26</vt:lpstr>
      <vt:lpstr>Slide 27</vt:lpstr>
      <vt:lpstr>BST Element Removal</vt:lpstr>
      <vt:lpstr>Slide 29</vt:lpstr>
      <vt:lpstr>Slide 30</vt:lpstr>
      <vt:lpstr>Slide 31</vt:lpstr>
      <vt:lpstr>BST Element Removal</vt:lpstr>
      <vt:lpstr>Using BSTs to Implement Ordered Lists</vt:lpstr>
      <vt:lpstr>Slide 34</vt:lpstr>
      <vt:lpstr>Slide 35</vt:lpstr>
      <vt:lpstr>Slide 36</vt:lpstr>
      <vt:lpstr>Ordered List Analysis</vt:lpstr>
      <vt:lpstr>Balancing BSTs</vt:lpstr>
      <vt:lpstr>Balancing BSTs</vt:lpstr>
      <vt:lpstr>Balancing BSTs</vt:lpstr>
      <vt:lpstr>Balancing BSTs</vt:lpstr>
      <vt:lpstr>Balancing BSTs</vt:lpstr>
      <vt:lpstr>Balancing BSTs</vt:lpstr>
      <vt:lpstr>Balancing BSTs</vt:lpstr>
      <vt:lpstr>Balancing BSTs</vt:lpstr>
      <vt:lpstr>Balancing BSTs</vt:lpstr>
      <vt:lpstr>Balancing BSTs</vt:lpstr>
      <vt:lpstr>AVL Trees</vt:lpstr>
      <vt:lpstr>AVL Trees</vt:lpstr>
      <vt:lpstr>Slide 50</vt:lpstr>
      <vt:lpstr>Red/Black Trees</vt:lpstr>
      <vt:lpstr>Red/Black Trees</vt:lpstr>
      <vt:lpstr>Red/Black Trees</vt:lpstr>
      <vt:lpstr>Red/Black Trees</vt:lpstr>
      <vt:lpstr>Red/Black Trees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John Lewis</cp:lastModifiedBy>
  <cp:revision>24</cp:revision>
  <dcterms:created xsi:type="dcterms:W3CDTF">2013-08-05T00:21:41Z</dcterms:created>
  <dcterms:modified xsi:type="dcterms:W3CDTF">2013-08-05T00:24:11Z</dcterms:modified>
</cp:coreProperties>
</file>