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308" r:id="rId4"/>
    <p:sldId id="289" r:id="rId5"/>
    <p:sldId id="290" r:id="rId6"/>
    <p:sldId id="309" r:id="rId7"/>
    <p:sldId id="291" r:id="rId8"/>
    <p:sldId id="292" r:id="rId9"/>
    <p:sldId id="310" r:id="rId10"/>
    <p:sldId id="281" r:id="rId11"/>
    <p:sldId id="294" r:id="rId12"/>
    <p:sldId id="295" r:id="rId13"/>
    <p:sldId id="296" r:id="rId14"/>
    <p:sldId id="311" r:id="rId15"/>
    <p:sldId id="297" r:id="rId16"/>
    <p:sldId id="298" r:id="rId17"/>
    <p:sldId id="299" r:id="rId18"/>
    <p:sldId id="300" r:id="rId19"/>
    <p:sldId id="301" r:id="rId20"/>
    <p:sldId id="312" r:id="rId21"/>
    <p:sldId id="302" r:id="rId22"/>
    <p:sldId id="303" r:id="rId23"/>
    <p:sldId id="304" r:id="rId24"/>
    <p:sldId id="305" r:id="rId25"/>
    <p:sldId id="306" r:id="rId26"/>
    <p:sldId id="307" r:id="rId27"/>
    <p:sldId id="313" r:id="rId28"/>
    <p:sldId id="314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Sets and Maps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29815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java.io.File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java.util.Scanner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java.util.TreeSet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A URL domain blocker.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DomainBlocker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</a:t>
            </a:r>
            <a:r>
              <a:rPr lang="en-US" sz="1000" dirty="0" err="1" smtClean="0">
                <a:latin typeface="Courier New"/>
                <a:cs typeface="Courier New"/>
              </a:rPr>
              <a:t>TreeSet</a:t>
            </a:r>
            <a:r>
              <a:rPr lang="en-US" sz="1000" dirty="0" smtClean="0">
                <a:latin typeface="Courier New"/>
                <a:cs typeface="Courier New"/>
              </a:rPr>
              <a:t>&lt;String&gt; </a:t>
            </a:r>
            <a:r>
              <a:rPr lang="en-US" sz="1000" dirty="0" err="1" smtClean="0">
                <a:latin typeface="Courier New"/>
                <a:cs typeface="Courier New"/>
              </a:rPr>
              <a:t>blockedSet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Sets up the domain blocker by reading in the blocked domain names from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a file and storing them in a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TreeSet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endParaRPr lang="en-US" sz="1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DomainBlocker</a:t>
            </a:r>
            <a:r>
              <a:rPr lang="en-US" sz="1000" dirty="0" smtClean="0">
                <a:latin typeface="Courier New"/>
                <a:cs typeface="Courier New"/>
              </a:rPr>
              <a:t>() throws </a:t>
            </a:r>
            <a:r>
              <a:rPr lang="en-US" sz="1000" dirty="0" err="1" smtClean="0">
                <a:latin typeface="Courier New"/>
                <a:cs typeface="Courier New"/>
              </a:rPr>
              <a:t>FileNotFoundException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blockedSet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TreeSet</a:t>
            </a:r>
            <a:r>
              <a:rPr lang="en-US" sz="1000" dirty="0" smtClean="0">
                <a:latin typeface="Courier New"/>
                <a:cs typeface="Courier New"/>
              </a:rPr>
              <a:t>&lt;String&gt;();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File </a:t>
            </a:r>
            <a:r>
              <a:rPr lang="en-US" sz="1000" dirty="0" err="1" smtClean="0">
                <a:latin typeface="Courier New"/>
                <a:cs typeface="Courier New"/>
              </a:rPr>
              <a:t>inputFile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File("blockedDomains.txt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Scanner scan = new </a:t>
            </a:r>
            <a:r>
              <a:rPr lang="en-US" sz="1000" dirty="0" err="1" smtClean="0">
                <a:latin typeface="Courier New"/>
                <a:cs typeface="Courier New"/>
              </a:rPr>
              <a:t>Scanner(inputFile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</a:t>
            </a:r>
            <a:r>
              <a:rPr lang="en-US" sz="1000" dirty="0" err="1" smtClean="0">
                <a:latin typeface="Courier New"/>
                <a:cs typeface="Courier New"/>
              </a:rPr>
              <a:t>scan.hasNextLine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blockedSet.add(scan.nextLine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Checks to see if the specified domain has been blocked.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domain the domain to be checked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true if the domain is blocked and false otherwise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domainIsBlocked(String</a:t>
            </a:r>
            <a:r>
              <a:rPr lang="en-US" sz="1200" dirty="0" smtClean="0">
                <a:latin typeface="Courier New"/>
                <a:cs typeface="Courier New"/>
              </a:rPr>
              <a:t> domain)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blockedSet.contains(domain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Domain checking driver.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DomainChecker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Repeatedly reads a domain interactively from the user and checks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see if that domain has been blocked.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DomainBlocker</a:t>
            </a:r>
            <a:r>
              <a:rPr lang="en-US" sz="1200" dirty="0" smtClean="0">
                <a:latin typeface="Courier New"/>
                <a:cs typeface="Courier New"/>
              </a:rPr>
              <a:t> blocker = new </a:t>
            </a:r>
            <a:r>
              <a:rPr lang="en-US" sz="1200" dirty="0" err="1" smtClean="0">
                <a:latin typeface="Courier New"/>
                <a:cs typeface="Courier New"/>
              </a:rPr>
              <a:t>DomainBlocker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domain;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domain (DONE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domain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(!</a:t>
            </a:r>
            <a:r>
              <a:rPr lang="en-US" sz="1200" dirty="0" err="1" smtClean="0">
                <a:latin typeface="Courier New"/>
                <a:cs typeface="Courier New"/>
              </a:rPr>
              <a:t>domain.equalsIgnoreCase("DONE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blocker.domainIsBlocked(domain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domain is blocked.");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domain is fine.");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while (!</a:t>
            </a:r>
            <a:r>
              <a:rPr lang="en-US" sz="1200" dirty="0" err="1" smtClean="0">
                <a:latin typeface="Courier New"/>
                <a:cs typeface="Courier New"/>
              </a:rPr>
              <a:t>domain.equalsIgnoreCase("DONE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look at an example using maps to keep track of product sales</a:t>
            </a:r>
          </a:p>
          <a:p>
            <a:r>
              <a:rPr lang="en-US" dirty="0" smtClean="0"/>
              <a:t>Suppose that each time a product is sold, its product code is entered into a sales file</a:t>
            </a:r>
          </a:p>
          <a:p>
            <a:r>
              <a:rPr lang="en-US" dirty="0" smtClean="0"/>
              <a:t>Our example will read the sales file and update product sales summary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urier New"/>
                <a:cs typeface="Courier New"/>
              </a:rPr>
              <a:t>TreeMap</a:t>
            </a:r>
            <a:r>
              <a:rPr lang="en-US" dirty="0" smtClean="0"/>
              <a:t> will be used to map the product code to the </a:t>
            </a:r>
            <a:r>
              <a:rPr lang="en-US" dirty="0" smtClean="0">
                <a:latin typeface="Courier New"/>
                <a:cs typeface="Courier New"/>
              </a:rPr>
              <a:t>Product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product for sale.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Product implements Comparable&lt;Product&gt;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sales;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the product with the specified code.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a unique code for this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Product(String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this.productCode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this.sales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product code for this product.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product code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getProductCode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Increments the sales of this product.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incrementSales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sales++;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Compares this product to the specified product based on the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other the other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integer code result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compareTo(Product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productCode.compareTo(obj.getProductCode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product.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(" + sales + ")";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java.io.File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java.io.IOException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java.util.TreeMap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TreeMap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to store a sorted group of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ProductSales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Processes product sales data and prints a summary sorted by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product code.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TreeMap</a:t>
            </a:r>
            <a:r>
              <a:rPr lang="en-US" sz="1200" dirty="0" smtClean="0">
                <a:latin typeface="Courier New"/>
                <a:cs typeface="Courier New"/>
              </a:rPr>
              <a:t>&lt;String, Product&gt; sales = new </a:t>
            </a:r>
            <a:r>
              <a:rPr lang="en-US" sz="1200" dirty="0" err="1" smtClean="0">
                <a:latin typeface="Courier New"/>
                <a:cs typeface="Courier New"/>
              </a:rPr>
              <a:t>TreeMap</a:t>
            </a:r>
            <a:r>
              <a:rPr lang="en-US" sz="1200" dirty="0" smtClean="0">
                <a:latin typeface="Courier New"/>
                <a:cs typeface="Courier New"/>
              </a:rPr>
              <a:t>&lt;String, Product&gt;();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File("salesData.txt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code;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Product product;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code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product = </a:t>
            </a:r>
            <a:r>
              <a:rPr lang="en-US" sz="1200" dirty="0" err="1" smtClean="0">
                <a:latin typeface="Courier New"/>
                <a:cs typeface="Courier New"/>
              </a:rPr>
              <a:t>sales.get(code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(product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sales.put(code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Product(code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product.incrementSales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System.out.println("Products</a:t>
            </a:r>
            <a:r>
              <a:rPr lang="en-US" sz="1200" dirty="0" smtClean="0">
                <a:latin typeface="Courier New"/>
                <a:cs typeface="Courier New"/>
              </a:rPr>
              <a:t> sold this period:");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(Product prod : </a:t>
            </a:r>
            <a:r>
              <a:rPr lang="en-US" sz="1200" dirty="0" err="1" smtClean="0">
                <a:latin typeface="Courier New"/>
                <a:cs typeface="Courier New"/>
              </a:rPr>
              <a:t>sales.values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System.out.println(prod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API set and map collections</a:t>
            </a:r>
          </a:p>
          <a:p>
            <a:r>
              <a:rPr lang="en-US" dirty="0" smtClean="0"/>
              <a:t>Using sets and maps to solve problems</a:t>
            </a:r>
          </a:p>
          <a:p>
            <a:r>
              <a:rPr lang="en-US" dirty="0" smtClean="0"/>
              <a:t>How the Java API implements sets and maps</a:t>
            </a:r>
          </a:p>
          <a:p>
            <a:r>
              <a:rPr lang="en-US" dirty="0" smtClean="0"/>
              <a:t>Hashing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 using maps stores user information which can be retrieved by a user id</a:t>
            </a:r>
          </a:p>
          <a:p>
            <a:r>
              <a:rPr lang="en-US" dirty="0" smtClean="0"/>
              <a:t>This time, a </a:t>
            </a:r>
            <a:r>
              <a:rPr lang="en-US" dirty="0" err="1" smtClean="0">
                <a:latin typeface="Courier New"/>
                <a:cs typeface="Courier New"/>
              </a:rPr>
              <a:t>HashMap</a:t>
            </a:r>
            <a:r>
              <a:rPr lang="en-US" dirty="0" smtClean="0"/>
              <a:t> is used to store the users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user with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userid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User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user with the specified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userId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a user identification string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user's first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user's last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User(String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this.userId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this.firstName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this.lastName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user id of this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user id of the user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getUserId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user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 + ":\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 + ", " +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java.util.HashMap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java.util.Set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Stores and manages a map of users.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Users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HashMap</a:t>
            </a:r>
            <a:r>
              <a:rPr lang="en-US" sz="1100" dirty="0" smtClean="0">
                <a:latin typeface="Courier New"/>
                <a:cs typeface="Courier New"/>
              </a:rPr>
              <a:t>&lt;String, User&gt; </a:t>
            </a:r>
            <a:r>
              <a:rPr lang="en-US" sz="1100" dirty="0" err="1" smtClean="0">
                <a:latin typeface="Courier New"/>
                <a:cs typeface="Courier New"/>
              </a:rPr>
              <a:t>userMap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user map to track users.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Users()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userMap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HashMap</a:t>
            </a:r>
            <a:r>
              <a:rPr lang="en-US" sz="1100" dirty="0" smtClean="0">
                <a:latin typeface="Courier New"/>
                <a:cs typeface="Courier New"/>
              </a:rPr>
              <a:t>&lt;String, User&gt;();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a new user to the user map.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user the user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addUser(User</a:t>
            </a:r>
            <a:r>
              <a:rPr lang="en-US" sz="1100" dirty="0" smtClean="0">
                <a:latin typeface="Courier New"/>
                <a:cs typeface="Courier New"/>
              </a:rPr>
              <a:t> user)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userMap.put(user.getUserId</a:t>
            </a:r>
            <a:r>
              <a:rPr lang="en-US" sz="1100" dirty="0" smtClean="0">
                <a:latin typeface="Courier New"/>
                <a:cs typeface="Courier New"/>
              </a:rPr>
              <a:t>(), user);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Retrieves and returns the specified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userId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user id of the target user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target user, or null if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User </a:t>
            </a:r>
            <a:r>
              <a:rPr lang="en-US" sz="1200" dirty="0" err="1" smtClean="0">
                <a:latin typeface="Courier New"/>
                <a:cs typeface="Courier New"/>
              </a:rPr>
              <a:t>getUser(String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userMap.get(userId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set of all user ids.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set of all user ids in the map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Set&lt;String&gt; </a:t>
            </a:r>
            <a:r>
              <a:rPr lang="en-US" sz="1200" dirty="0" err="1" smtClean="0">
                <a:latin typeface="Courier New"/>
                <a:cs typeface="Courier New"/>
              </a:rPr>
              <a:t>getUserIds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userMap.keySet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java.io.IOException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 map to manage a set of objects.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UserManagement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and populates a group of users. Then prompts for interactive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searches, and finally prints all users.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 throws </a:t>
            </a:r>
            <a:r>
              <a:rPr lang="en-US" sz="1100" dirty="0" err="1" smtClean="0">
                <a:latin typeface="Courier New"/>
                <a:cs typeface="Courier New"/>
              </a:rPr>
              <a:t>IOException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Users users = new Users();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User("fziffle</a:t>
            </a:r>
            <a:r>
              <a:rPr lang="en-US" sz="1100" dirty="0" smtClean="0">
                <a:latin typeface="Courier New"/>
                <a:cs typeface="Courier New"/>
              </a:rPr>
              <a:t>", "Fred", "</a:t>
            </a:r>
            <a:r>
              <a:rPr lang="en-US" sz="1100" dirty="0" err="1" smtClean="0">
                <a:latin typeface="Courier New"/>
                <a:cs typeface="Courier New"/>
              </a:rPr>
              <a:t>Ziffle</a:t>
            </a:r>
            <a:r>
              <a:rPr lang="en-US" sz="11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User("geoman57", "Marco", "Kane"));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User("rover322", "Kathy", "Shear"));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User("appleseed</a:t>
            </a:r>
            <a:r>
              <a:rPr lang="en-US" sz="1100" dirty="0" smtClean="0">
                <a:latin typeface="Courier New"/>
                <a:cs typeface="Courier New"/>
              </a:rPr>
              <a:t>", "Sam", "Geary"));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User("mon2016", "Monica", "Blankenship"));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</a:t>
            </a:r>
            <a:r>
              <a:rPr lang="en-US" sz="1100" dirty="0" err="1" smtClean="0">
                <a:latin typeface="Courier New"/>
                <a:cs typeface="Courier New"/>
              </a:rPr>
              <a:t>uid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User user;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User Id (DONE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uid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(!</a:t>
            </a:r>
            <a:r>
              <a:rPr lang="en-US" sz="1200" dirty="0" err="1" smtClean="0">
                <a:latin typeface="Courier New"/>
                <a:cs typeface="Courier New"/>
              </a:rPr>
              <a:t>uid.equalsIgnoreCase("DONE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user = </a:t>
            </a:r>
            <a:r>
              <a:rPr lang="en-US" sz="1200" dirty="0" err="1" smtClean="0">
                <a:latin typeface="Courier New"/>
                <a:cs typeface="Courier New"/>
              </a:rPr>
              <a:t>users.getUser(uid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(user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System.out.println("User</a:t>
            </a:r>
            <a:r>
              <a:rPr lang="en-US" sz="1200" dirty="0" smtClean="0">
                <a:latin typeface="Courier New"/>
                <a:cs typeface="Courier New"/>
              </a:rPr>
              <a:t> not found.");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System.out.println(user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while (!</a:t>
            </a:r>
            <a:r>
              <a:rPr lang="en-US" sz="1200" dirty="0" err="1" smtClean="0">
                <a:latin typeface="Courier New"/>
                <a:cs typeface="Courier New"/>
              </a:rPr>
              <a:t>uid.equalsIgnoreCase("DONE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print all users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System.out.println("\nAll</a:t>
            </a:r>
            <a:r>
              <a:rPr lang="en-US" sz="1200" dirty="0" smtClean="0">
                <a:latin typeface="Courier New"/>
                <a:cs typeface="Courier New"/>
              </a:rPr>
              <a:t> Users:\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(String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 : </a:t>
            </a:r>
            <a:r>
              <a:rPr lang="en-US" sz="1200" dirty="0" err="1" smtClean="0">
                <a:latin typeface="Courier New"/>
                <a:cs typeface="Courier New"/>
              </a:rPr>
              <a:t>users.getUserIds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System.out.println(users.getUser(userId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Sets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TreeSet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TreeMap</a:t>
            </a:r>
            <a:r>
              <a:rPr lang="en-US" dirty="0" smtClean="0"/>
              <a:t> classes use an underlying tree to hold the elements of the set or map</a:t>
            </a:r>
          </a:p>
          <a:p>
            <a:r>
              <a:rPr lang="en-US" dirty="0" smtClean="0"/>
              <a:t>These trees are binary search trees, and in particular are red-black balanced trees</a:t>
            </a:r>
          </a:p>
          <a:p>
            <a:r>
              <a:rPr lang="en-US" dirty="0" smtClean="0"/>
              <a:t>All of the basic operations are performed with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Sets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HashSet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HashMap</a:t>
            </a:r>
            <a:r>
              <a:rPr lang="en-US" dirty="0" smtClean="0"/>
              <a:t> classes are implemented using a technique called </a:t>
            </a:r>
            <a:r>
              <a:rPr lang="en-US" i="1" dirty="0" smtClean="0"/>
              <a:t>hashing</a:t>
            </a:r>
          </a:p>
          <a:p>
            <a:r>
              <a:rPr lang="en-US" dirty="0" smtClean="0"/>
              <a:t>An element in a </a:t>
            </a:r>
            <a:r>
              <a:rPr lang="en-US" i="1" dirty="0" smtClean="0"/>
              <a:t>hash table </a:t>
            </a:r>
            <a:r>
              <a:rPr lang="en-US" dirty="0" smtClean="0"/>
              <a:t>is stored in a location based on a </a:t>
            </a:r>
            <a:r>
              <a:rPr lang="en-US" i="1" dirty="0" smtClean="0"/>
              <a:t>hash function</a:t>
            </a:r>
          </a:p>
          <a:p>
            <a:r>
              <a:rPr lang="en-US" dirty="0" smtClean="0"/>
              <a:t>A hash function makes some calculation based on the element itself</a:t>
            </a:r>
          </a:p>
          <a:p>
            <a:r>
              <a:rPr lang="en-US" dirty="0" smtClean="0"/>
              <a:t>Multiple elements may be stored in the same location (which is called a </a:t>
            </a:r>
            <a:r>
              <a:rPr lang="en-US" i="1" dirty="0" smtClean="0"/>
              <a:t>collision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function that maps each element to a unique location is called a </a:t>
            </a:r>
            <a:r>
              <a:rPr lang="en-US" i="1" dirty="0" smtClean="0"/>
              <a:t>perfect hashing function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6268278" cy="5102594"/>
          </a:xfrm>
        </p:spPr>
        <p:txBody>
          <a:bodyPr/>
          <a:lstStyle/>
          <a:p>
            <a:r>
              <a:rPr lang="en-US" dirty="0" smtClean="0"/>
              <a:t>A hash table with a simple hash function based on the first letter of the string:</a:t>
            </a:r>
          </a:p>
          <a:p>
            <a:r>
              <a:rPr lang="en-US" dirty="0" smtClean="0"/>
              <a:t>Collisions would be managed using a list of A names, a list of B names, etc.</a:t>
            </a:r>
            <a:endParaRPr lang="en-US" dirty="0"/>
          </a:p>
        </p:txBody>
      </p:sp>
      <p:pic>
        <p:nvPicPr>
          <p:cNvPr id="7" name="Picture 6" descr="Fig22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34" y="1253756"/>
            <a:ext cx="849598" cy="46988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set </a:t>
            </a:r>
            <a:r>
              <a:rPr lang="en-US" dirty="0" smtClean="0"/>
              <a:t>is a collection of elements with no duplicates</a:t>
            </a:r>
          </a:p>
          <a:p>
            <a:r>
              <a:rPr lang="en-US" dirty="0" smtClean="0"/>
              <a:t>No other relationship among the elements should be assumed</a:t>
            </a:r>
          </a:p>
          <a:p>
            <a:r>
              <a:rPr lang="en-US" dirty="0" smtClean="0"/>
              <a:t>A primary purpose of a set is to determine whether a particular element is a member</a:t>
            </a:r>
          </a:p>
          <a:p>
            <a:r>
              <a:rPr lang="en-US" dirty="0" smtClean="0"/>
              <a:t>Other collections (such as lists) can test for containment, but if that operation is important, consider using 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1" y="1253756"/>
            <a:ext cx="2568345" cy="5102594"/>
          </a:xfrm>
        </p:spPr>
        <p:txBody>
          <a:bodyPr/>
          <a:lstStyle/>
          <a:p>
            <a:r>
              <a:rPr lang="en-US" dirty="0" smtClean="0"/>
              <a:t>Operations on a set:</a:t>
            </a:r>
            <a:endParaRPr lang="en-US" dirty="0"/>
          </a:p>
        </p:txBody>
      </p:sp>
      <p:pic>
        <p:nvPicPr>
          <p:cNvPr id="9" name="Picture 8" descr="Fig22.1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72" y="465138"/>
            <a:ext cx="4546600" cy="5638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a set, continued:</a:t>
            </a:r>
            <a:endParaRPr lang="en-US" dirty="0"/>
          </a:p>
        </p:txBody>
      </p:sp>
      <p:pic>
        <p:nvPicPr>
          <p:cNvPr id="9" name="Picture 8" descr="Fig22.1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17" y="2496080"/>
            <a:ext cx="5507671" cy="14324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map is a collection that establishes a relationship between keys and values</a:t>
            </a:r>
          </a:p>
          <a:p>
            <a:r>
              <a:rPr lang="en-US" dirty="0" smtClean="0"/>
              <a:t>The goal is to have an efficient way of obtaining a value given its key</a:t>
            </a:r>
          </a:p>
          <a:p>
            <a:r>
              <a:rPr lang="en-US" dirty="0" smtClean="0"/>
              <a:t>Keys of a map must be unique, but multiple keys could map to the same object</a:t>
            </a:r>
          </a:p>
          <a:p>
            <a:r>
              <a:rPr lang="en-US" dirty="0" smtClean="0"/>
              <a:t>For example, a membership id (a </a:t>
            </a:r>
            <a:r>
              <a:rPr lang="en-US" dirty="0" smtClean="0">
                <a:latin typeface="Courier New"/>
                <a:cs typeface="Courier New"/>
              </a:rPr>
              <a:t>String</a:t>
            </a:r>
            <a:r>
              <a:rPr lang="en-US" dirty="0" smtClean="0"/>
              <a:t>) could be the key used to retrieve a member (a </a:t>
            </a:r>
            <a:r>
              <a:rPr lang="en-US" dirty="0" smtClean="0">
                <a:latin typeface="Courier New"/>
                <a:cs typeface="Courier New"/>
              </a:rPr>
              <a:t>Member </a:t>
            </a:r>
            <a:r>
              <a:rPr lang="en-US" dirty="0" smtClean="0"/>
              <a:t>object)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3037716" cy="5102594"/>
          </a:xfrm>
        </p:spPr>
        <p:txBody>
          <a:bodyPr/>
          <a:lstStyle/>
          <a:p>
            <a:r>
              <a:rPr lang="en-US" dirty="0" smtClean="0"/>
              <a:t>Operations on a map:</a:t>
            </a:r>
            <a:endParaRPr lang="en-US" dirty="0"/>
          </a:p>
        </p:txBody>
      </p:sp>
      <p:pic>
        <p:nvPicPr>
          <p:cNvPr id="8" name="Picture 7" descr="Fig22.2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39" y="1459971"/>
            <a:ext cx="5249186" cy="44497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a map, continued:</a:t>
            </a:r>
            <a:endParaRPr lang="en-US" dirty="0"/>
          </a:p>
        </p:txBody>
      </p:sp>
      <p:pic>
        <p:nvPicPr>
          <p:cNvPr id="9" name="Picture 8" descr="Fig22.2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21" y="2125663"/>
            <a:ext cx="5651906" cy="32760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use a set to test for containment</a:t>
            </a:r>
          </a:p>
          <a:p>
            <a:r>
              <a:rPr lang="en-US" dirty="0" smtClean="0"/>
              <a:t>In particular, we'll create a set of web domains that will be blocked</a:t>
            </a:r>
          </a:p>
          <a:p>
            <a:r>
              <a:rPr lang="en-US" dirty="0" smtClean="0"/>
              <a:t>The blocked domains will be held in an input file</a:t>
            </a:r>
          </a:p>
          <a:p>
            <a:r>
              <a:rPr lang="en-US" dirty="0" smtClean="0"/>
              <a:t>The set is represented using a </a:t>
            </a:r>
            <a:r>
              <a:rPr lang="en-US" dirty="0" err="1" smtClean="0">
                <a:latin typeface="Courier New"/>
                <a:cs typeface="Courier New"/>
              </a:rPr>
              <a:t>TreeSet</a:t>
            </a:r>
            <a:r>
              <a:rPr lang="en-US" dirty="0" smtClean="0"/>
              <a:t> object from the Java 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2659</Words>
  <Application>Microsoft Macintosh PowerPoint</Application>
  <PresentationFormat>On-screen Show (4:3)</PresentationFormat>
  <Paragraphs>433</Paragraphs>
  <Slides>29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Chapter Scope</vt:lpstr>
      <vt:lpstr>Sets</vt:lpstr>
      <vt:lpstr>xxx</vt:lpstr>
      <vt:lpstr>Sets</vt:lpstr>
      <vt:lpstr>Maps</vt:lpstr>
      <vt:lpstr>Maps</vt:lpstr>
      <vt:lpstr>Maps</vt:lpstr>
      <vt:lpstr>Using Sets</vt:lpstr>
      <vt:lpstr>Slide 10</vt:lpstr>
      <vt:lpstr>Slide 11</vt:lpstr>
      <vt:lpstr>Slide 12</vt:lpstr>
      <vt:lpstr>Slide 13</vt:lpstr>
      <vt:lpstr>Using Maps</vt:lpstr>
      <vt:lpstr>Slide 15</vt:lpstr>
      <vt:lpstr>Slide 16</vt:lpstr>
      <vt:lpstr>Slide 17</vt:lpstr>
      <vt:lpstr>Slide 18</vt:lpstr>
      <vt:lpstr>Slide 19</vt:lpstr>
      <vt:lpstr>Using Maps</vt:lpstr>
      <vt:lpstr>Slide 21</vt:lpstr>
      <vt:lpstr>Slide 22</vt:lpstr>
      <vt:lpstr>Slide 23</vt:lpstr>
      <vt:lpstr>Slide 24</vt:lpstr>
      <vt:lpstr>Slide 25</vt:lpstr>
      <vt:lpstr>Slide 26</vt:lpstr>
      <vt:lpstr>Implementing Sets and Maps</vt:lpstr>
      <vt:lpstr>Implementing Sets and Maps</vt:lpstr>
      <vt:lpstr>Hashing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25</cp:revision>
  <dcterms:created xsi:type="dcterms:W3CDTF">2013-08-05T00:26:28Z</dcterms:created>
  <dcterms:modified xsi:type="dcterms:W3CDTF">2013-08-05T00:28:13Z</dcterms:modified>
</cp:coreProperties>
</file>