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61" r:id="rId9"/>
    <p:sldId id="275" r:id="rId10"/>
    <p:sldId id="262" r:id="rId11"/>
    <p:sldId id="276" r:id="rId12"/>
    <p:sldId id="263" r:id="rId13"/>
    <p:sldId id="264" r:id="rId14"/>
    <p:sldId id="265" r:id="rId15"/>
    <p:sldId id="277" r:id="rId16"/>
    <p:sldId id="278" r:id="rId17"/>
    <p:sldId id="279" r:id="rId18"/>
    <p:sldId id="266" r:id="rId19"/>
    <p:sldId id="267" r:id="rId20"/>
    <p:sldId id="268" r:id="rId21"/>
    <p:sldId id="280" r:id="rId22"/>
    <p:sldId id="269" r:id="rId23"/>
    <p:sldId id="281" r:id="rId24"/>
    <p:sldId id="282" r:id="rId25"/>
    <p:sldId id="283" r:id="rId26"/>
    <p:sldId id="284" r:id="rId27"/>
    <p:sldId id="270" r:id="rId28"/>
    <p:sldId id="285" r:id="rId29"/>
    <p:sldId id="286" r:id="rId30"/>
    <p:sldId id="271" r:id="rId31"/>
    <p:sldId id="287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4B8820-BA2D-442E-9CED-B2D8993D0A1E}">
          <p14:sldIdLst>
            <p14:sldId id="256"/>
            <p14:sldId id="257"/>
            <p14:sldId id="258"/>
            <p14:sldId id="273"/>
            <p14:sldId id="259"/>
            <p14:sldId id="274"/>
            <p14:sldId id="260"/>
            <p14:sldId id="261"/>
            <p14:sldId id="275"/>
            <p14:sldId id="262"/>
            <p14:sldId id="276"/>
            <p14:sldId id="263"/>
            <p14:sldId id="264"/>
            <p14:sldId id="265"/>
            <p14:sldId id="277"/>
            <p14:sldId id="278"/>
            <p14:sldId id="279"/>
            <p14:sldId id="266"/>
            <p14:sldId id="267"/>
          </p14:sldIdLst>
        </p14:section>
        <p14:section name="Untitled Section" id="{457AEB66-A228-49B9-A054-9BB0BF091C2D}">
          <p14:sldIdLst>
            <p14:sldId id="268"/>
            <p14:sldId id="280"/>
            <p14:sldId id="269"/>
            <p14:sldId id="281"/>
            <p14:sldId id="282"/>
            <p14:sldId id="283"/>
            <p14:sldId id="284"/>
            <p14:sldId id="270"/>
            <p14:sldId id="285"/>
            <p14:sldId id="286"/>
            <p14:sldId id="27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F2BBB-DFFA-4730-9D5A-99FC9861DC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A597-C30E-45BD-AFED-388828A8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3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8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7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4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939" y="274638"/>
            <a:ext cx="11744264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97" y="1253756"/>
            <a:ext cx="11592305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897" y="6356351"/>
            <a:ext cx="8737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51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3 -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5E69-C068-46F3-B4AF-E8809B39A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1ED69-2C7B-4911-879E-13AE59D29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Object-Oriented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07F63-003A-4FD9-8890-CCCE2C2D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11F5D-3CD6-4A88-A9FB-52E70966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9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598B-C6C5-4006-9D22-1CC48A64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8" y="107584"/>
            <a:ext cx="11744264" cy="856998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8673-F686-408C-ACB0-F39BD0A5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7" y="964582"/>
            <a:ext cx="11592305" cy="5391768"/>
          </a:xfrm>
        </p:spPr>
        <p:txBody>
          <a:bodyPr>
            <a:normAutofit/>
          </a:bodyPr>
          <a:lstStyle/>
          <a:p>
            <a:r>
              <a:rPr lang="en-US" dirty="0" smtClean="0"/>
              <a:t>Objects should be encapsulated.</a:t>
            </a:r>
          </a:p>
          <a:p>
            <a:r>
              <a:rPr lang="en-US" dirty="0" smtClean="0"/>
              <a:t>The rest of a program should interact with an object only through a well-defined interface.</a:t>
            </a:r>
          </a:p>
          <a:p>
            <a:r>
              <a:rPr lang="en-US" dirty="0" smtClean="0"/>
              <a:t>Visibility modifiers</a:t>
            </a:r>
          </a:p>
          <a:p>
            <a:pPr lvl="1"/>
            <a:r>
              <a:rPr lang="en-US" dirty="0" smtClean="0"/>
              <a:t>public: can be directly reference outside of the object</a:t>
            </a:r>
          </a:p>
          <a:p>
            <a:pPr lvl="1"/>
            <a:r>
              <a:rPr lang="en-US" dirty="0" smtClean="0"/>
              <a:t>private: can only be referenced inside the object</a:t>
            </a:r>
          </a:p>
          <a:p>
            <a:pPr lvl="1"/>
            <a:r>
              <a:rPr lang="en-US" dirty="0" smtClean="0"/>
              <a:t>protected: used in inheritance to create private-like members that can be referenced by child classes</a:t>
            </a:r>
          </a:p>
          <a:p>
            <a:r>
              <a:rPr lang="en-US" dirty="0" smtClean="0"/>
              <a:t>A variable declared in a method is local to that method and cannot be used outside of it.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DB2F-B002-4740-A298-1A2E1357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C5A6-E73E-4017-A8AE-4F4F161D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3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97" y="1688123"/>
            <a:ext cx="7216688" cy="38170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3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AA3F-598C-4D17-B1FF-CC73A643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" y="91758"/>
            <a:ext cx="11744264" cy="73120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ADF3-3616-470E-8E5F-14D990B8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7" y="822960"/>
            <a:ext cx="11592305" cy="53700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constructor is used to initialize an object.</a:t>
            </a:r>
          </a:p>
          <a:p>
            <a:r>
              <a:rPr lang="en-US" dirty="0" smtClean="0"/>
              <a:t>The name of the constructor is the same as the name of the class.</a:t>
            </a:r>
          </a:p>
          <a:p>
            <a:r>
              <a:rPr lang="en-US" dirty="0" smtClean="0"/>
              <a:t>A constructor cannot have a return type, not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 constructor is defined, then a default constructor is provided.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Java does not have a destructor like C++ does.</a:t>
            </a:r>
          </a:p>
          <a:p>
            <a:pPr lvl="1"/>
            <a:r>
              <a:rPr lang="en-US" dirty="0" smtClean="0"/>
              <a:t>While constructors can be overloaded, the C++ destructor cannot be overloaded</a:t>
            </a:r>
          </a:p>
          <a:p>
            <a:pPr lvl="1"/>
            <a:r>
              <a:rPr lang="en-US" dirty="0" smtClean="0"/>
              <a:t>The name of the destructor is the class name with a tilde (~) in front.</a:t>
            </a:r>
          </a:p>
          <a:p>
            <a:pPr lvl="1"/>
            <a:r>
              <a:rPr lang="en-US" dirty="0" smtClean="0"/>
              <a:t>Java does not have a destructor but it does have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en-US" dirty="0" smtClean="0"/>
              <a:t> method that can be overloaded.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1382D-2980-4127-B4C6-6A452082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579B0-55FB-49CA-BE98-E759811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7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3892-77BA-4157-960C-C1B43DDF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9A37-CF7C-43BE-8E3A-00B2FF3A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versions of an overloaded method are distinguished by their signatures.</a:t>
            </a:r>
          </a:p>
          <a:p>
            <a:r>
              <a:rPr lang="en-US" dirty="0" smtClean="0"/>
              <a:t>The number, type, or order of the parameters must be distinct.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BC0F-2D72-4CB1-B6E8-00D7A5E8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0A654-09F0-4C95-AE4E-3DE15C04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9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FD36-9AF1-4F2B-81E2-B17244E9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8" y="66820"/>
            <a:ext cx="11744264" cy="856998"/>
          </a:xfrm>
        </p:spPr>
        <p:txBody>
          <a:bodyPr/>
          <a:lstStyle/>
          <a:p>
            <a:r>
              <a:rPr lang="en-US" dirty="0"/>
              <a:t>References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A2F2-9E6F-4967-998E-0F3B5FBB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7" y="923818"/>
            <a:ext cx="11592305" cy="54325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Java: An object reference variable stores the address of an object.</a:t>
            </a:r>
          </a:p>
          <a:p>
            <a:r>
              <a:rPr lang="en-US" dirty="0" smtClean="0"/>
              <a:t>C++: A pointer variable stores the address of an object.</a:t>
            </a:r>
          </a:p>
          <a:p>
            <a:r>
              <a:rPr lang="en-US" dirty="0" smtClean="0"/>
              <a:t>With a few exceptions, we can treat Java object reference variables and C++ pointer variables the same</a:t>
            </a:r>
          </a:p>
          <a:p>
            <a:pPr lvl="1"/>
            <a:r>
              <a:rPr lang="en-US" dirty="0" smtClean="0"/>
              <a:t>There are some syntax differences</a:t>
            </a:r>
          </a:p>
          <a:p>
            <a:r>
              <a:rPr lang="en-US" dirty="0" smtClean="0"/>
              <a:t>A reference variable that does not currently point to an object is called a null reference</a:t>
            </a:r>
          </a:p>
          <a:p>
            <a:pPr lvl="1"/>
            <a:r>
              <a:rPr lang="en-US" dirty="0" smtClean="0"/>
              <a:t>Java: The reserved 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represents a reference that does not point to a valid object</a:t>
            </a:r>
          </a:p>
          <a:p>
            <a:pPr lvl="1"/>
            <a:r>
              <a:rPr lang="en-US" dirty="0" smtClean="0"/>
              <a:t>C++: The reserved word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 smtClean="0"/>
              <a:t> represents a pointer that does not point to a valid object (does not contain a valid memory address).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456C8-045C-44D7-90EA-E6F407DD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BDA92-1B4A-4E35-BFED-DEBE1E28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3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9" y="0"/>
            <a:ext cx="11744264" cy="698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08" y="698269"/>
            <a:ext cx="11592305" cy="5760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/>
              <a:t> reference always refers to the currently executing object.</a:t>
            </a:r>
          </a:p>
          <a:p>
            <a:r>
              <a:rPr lang="en-US" dirty="0" smtClean="0"/>
              <a:t>Aliases</a:t>
            </a:r>
          </a:p>
          <a:p>
            <a:pPr lvl="1"/>
            <a:r>
              <a:rPr lang="en-US" dirty="0" smtClean="0"/>
              <a:t>Several references can refer to the same object. These references are called aliases of each other.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operator compares object references for equality, returning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the references are aliases of each other.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 smtClean="0"/>
              <a:t> method can be defined to determine equality between objects in any way we consider appropriate.</a:t>
            </a:r>
          </a:p>
          <a:p>
            <a:pPr lvl="1"/>
            <a:r>
              <a:rPr lang="en-US" dirty="0" smtClean="0"/>
              <a:t>C++ does not have a built in equals method. An equals method could be defined or more commonly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operator is overloaded.</a:t>
            </a:r>
          </a:p>
          <a:p>
            <a:pPr lvl="1"/>
            <a:r>
              <a:rPr lang="en-US" dirty="0" smtClean="0"/>
              <a:t>Java does not have operator overloading.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If an object has no references to it, a program cannot use it.</a:t>
            </a:r>
          </a:p>
          <a:p>
            <a:pPr lvl="1"/>
            <a:r>
              <a:rPr lang="en-US" dirty="0" smtClean="0"/>
              <a:t>Java performs automatic garbage collection by periodically reclaiming the memory space occupied by these objects.</a:t>
            </a:r>
          </a:p>
          <a:p>
            <a:pPr lvl="1"/>
            <a:r>
              <a:rPr lang="en-US" dirty="0" smtClean="0"/>
              <a:t>C++ does not have automatic garbage collection. The programmer is responsible for deallocating memory when the object is no longer needed.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SomeClass</a:t>
            </a:r>
            <a:r>
              <a:rPr lang="en-US" dirty="0" smtClean="0"/>
              <a:t>*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SomeClass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use the object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delete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2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Objects as Parameters</a:t>
            </a:r>
          </a:p>
          <a:p>
            <a:pPr lvl="1"/>
            <a:r>
              <a:rPr lang="en-US" dirty="0" smtClean="0"/>
              <a:t>When an object is passed to a method, the actual and formal parameters become aliases of each other.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1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D747-7B6C-4C76-A609-01AD268C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4C2F-8821-41D5-AB08-82AA3534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modifier associates a variable or method with its class rather than an object of the class.</a:t>
            </a:r>
          </a:p>
          <a:p>
            <a:r>
              <a:rPr lang="en-US" dirty="0" smtClean="0"/>
              <a:t>Static Variables</a:t>
            </a:r>
          </a:p>
          <a:p>
            <a:pPr lvl="1"/>
            <a:r>
              <a:rPr lang="en-US" dirty="0" smtClean="0"/>
              <a:t>A static variable is shared among all instances of a class.</a:t>
            </a:r>
          </a:p>
          <a:p>
            <a:pPr lvl="1"/>
            <a:r>
              <a:rPr lang="en-US" dirty="0" smtClean="0"/>
              <a:t>Constants, which are declared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/>
              <a:t> modifier, are also often declared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modifier as well.</a:t>
            </a:r>
          </a:p>
          <a:p>
            <a:r>
              <a:rPr lang="en-US" dirty="0" smtClean="0"/>
              <a:t>Static Methods</a:t>
            </a:r>
          </a:p>
          <a:p>
            <a:pPr lvl="1"/>
            <a:r>
              <a:rPr lang="en-US" dirty="0" smtClean="0"/>
              <a:t>A method is made static by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modifier in the method declaration.</a:t>
            </a:r>
          </a:p>
          <a:p>
            <a:pPr lvl="1"/>
            <a:r>
              <a:rPr lang="en-US" dirty="0" smtClean="0"/>
              <a:t>Static methods can only access </a:t>
            </a:r>
            <a:r>
              <a:rPr lang="en-US" smtClean="0"/>
              <a:t>static variables.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5C69D-E17E-4AFB-A4AA-BFB2FA3E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44D91-F791-4264-8069-5E1F2BC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6123-F132-4E46-9283-B0DEADCC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C975-6926-4CA5-AF47-2A8AC4EA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wrapper class represents a primitive value so that it can be treated as an object.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563C1-2A45-4FE4-82E2-DB97179D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0C049-8FF7-4DE0-AECD-0FA5EE1B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0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7FCA-BFBF-42D5-A331-E3B1E7AB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3359-06E8-490C-936F-43CB4B17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 fundamental entity of object-oriented programming.</a:t>
            </a:r>
          </a:p>
          <a:p>
            <a:r>
              <a:rPr lang="en-US" dirty="0"/>
              <a:t>A class is a definition of a data type that has state and behavior.</a:t>
            </a:r>
          </a:p>
          <a:p>
            <a:r>
              <a:rPr lang="en-US" dirty="0"/>
              <a:t>An object is an instance of a class.</a:t>
            </a:r>
          </a:p>
          <a:p>
            <a:r>
              <a:rPr lang="en-US" dirty="0"/>
              <a:t>Each object has it’s own properties (state) separate from other objects of the same class. This is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r>
              <a:rPr lang="en-US" dirty="0"/>
              <a:t>A class can be defined from another class using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r>
              <a:rPr lang="en-US" b="1" dirty="0"/>
              <a:t>Polymorphism</a:t>
            </a:r>
            <a:r>
              <a:rPr lang="en-US" dirty="0"/>
              <a:t> is where an object of a parent class behaves like an object of a child class.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24984-F53A-4101-948E-3025E63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D7F68-A7DB-4635-8773-6A13ABD7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Appendix B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6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F43-6522-435C-87F6-320B2D0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8" y="58507"/>
            <a:ext cx="11744264" cy="856998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6E47-05E5-4E2F-BDC1-D00B9730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7" y="915506"/>
            <a:ext cx="11592305" cy="2210080"/>
          </a:xfrm>
        </p:spPr>
        <p:txBody>
          <a:bodyPr>
            <a:normAutofit/>
          </a:bodyPr>
          <a:lstStyle/>
          <a:p>
            <a:r>
              <a:rPr lang="en-US" dirty="0" smtClean="0"/>
              <a:t>An interface is a collection of constants and abstract methods. It cannot be instantiated.</a:t>
            </a:r>
          </a:p>
          <a:p>
            <a:r>
              <a:rPr lang="en-US" dirty="0" smtClean="0"/>
              <a:t>A class implements an interface, which formally defines a set of methods used to interact with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1BAC8-16C2-4F61-9ED9-D89B3DED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BFCF4-E5AF-4AD1-9EB0-BBF03B9D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897" y="3125586"/>
            <a:ext cx="5210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Complexity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setComplexity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complexity);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getComplexity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950" y="3125586"/>
            <a:ext cx="5667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Questions implements Complexity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difficulty;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other stuff</a:t>
            </a:r>
          </a:p>
          <a:p>
            <a:pPr>
              <a:tabLst>
                <a:tab pos="233363" algn="l"/>
                <a:tab pos="4572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setComplexity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complexity)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difficulty = complexity;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3363" algn="l"/>
                <a:tab pos="4572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getComplexity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difficulty;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1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06" y="35567"/>
            <a:ext cx="11744264" cy="66317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96" y="732533"/>
            <a:ext cx="11592305" cy="609550"/>
          </a:xfrm>
        </p:spPr>
        <p:txBody>
          <a:bodyPr/>
          <a:lstStyle/>
          <a:p>
            <a:r>
              <a:rPr lang="en-US" dirty="0" smtClean="0"/>
              <a:t>C++ does not have interfaces. Instead use an abstract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909" y="1375876"/>
            <a:ext cx="557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Complexity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setComplexity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complexity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getComplexity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()=0;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0853" y="1375876"/>
            <a:ext cx="5796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Questions : 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Complexity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difficulty;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other stuff</a:t>
            </a:r>
          </a:p>
          <a:p>
            <a:pPr>
              <a:tabLst>
                <a:tab pos="233363" algn="l"/>
                <a:tab pos="4572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setComplexity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complexity)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difficulty = complexity;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getComplexity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difficulty;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896" y="4848045"/>
            <a:ext cx="11592305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3200" dirty="0"/>
              <a:t>Java does not allow multiple inheritance but it does allow multiple </a:t>
            </a:r>
            <a:r>
              <a:rPr lang="en-US" sz="3200" dirty="0" smtClean="0"/>
              <a:t>implements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/>
              <a:t>C++ allows multiple inheritance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7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FBFF-9738-47CE-87E3-941224C4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8" y="14374"/>
            <a:ext cx="11744264" cy="856998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9CA-9F14-4008-B1AC-3D78BA47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7" y="871372"/>
            <a:ext cx="11592305" cy="54849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Inheritance is the process of deriving a new class from an </a:t>
            </a:r>
            <a:r>
              <a:rPr lang="en-US" dirty="0" err="1" smtClean="0"/>
              <a:t>exitsting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One purpose of inheritance is to reuse existing software.</a:t>
            </a:r>
            <a:endParaRPr lang="en-US" dirty="0" smtClean="0"/>
          </a:p>
          <a:p>
            <a:r>
              <a:rPr lang="en-US" dirty="0" smtClean="0"/>
              <a:t>Derived Classes</a:t>
            </a:r>
          </a:p>
          <a:p>
            <a:pPr lvl="1"/>
            <a:r>
              <a:rPr lang="en-US" dirty="0" smtClean="0"/>
              <a:t>Inherited variables and methods can be used in the derived class as if they had been declared locally.</a:t>
            </a:r>
          </a:p>
          <a:p>
            <a:pPr lvl="1"/>
            <a:r>
              <a:rPr lang="en-US" dirty="0" smtClean="0"/>
              <a:t>The original class that is used to derive the new one is called the parent class, superclass, or base class.</a:t>
            </a:r>
          </a:p>
          <a:p>
            <a:pPr lvl="1"/>
            <a:r>
              <a:rPr lang="en-US" dirty="0" smtClean="0"/>
              <a:t>The derived class is called the child class or subclass.</a:t>
            </a:r>
          </a:p>
          <a:p>
            <a:pPr lvl="1"/>
            <a:r>
              <a:rPr lang="en-US" dirty="0" smtClean="0"/>
              <a:t>Inheritance creates an is-a relationship between all parent and child classes.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D014D-3C8F-4A24-806D-95EEF5F4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4F75E-6C9F-403D-8EB0-3E8FA4E3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365" y="1852137"/>
            <a:ext cx="7668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Book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protected void pages()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(“Number of pages: “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365" y="3968151"/>
            <a:ext cx="9851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Dictionary extends Book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numDefs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info()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(“Number of definitions: “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numDefs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(“Definitions per page: “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numDefs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365" y="1398116"/>
            <a:ext cx="15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3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9" y="0"/>
            <a:ext cx="11744264" cy="856998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365" y="1290495"/>
            <a:ext cx="7668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Book {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pages() {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“Number of pages: “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3363" algn="l"/>
                <a:tab pos="457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365" y="3614530"/>
            <a:ext cx="10153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Dictionary : public Book {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numDefs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void info() {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“Number of definitions: “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numDefs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“Definitions per page: “ &lt;&lt;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numDefs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  <a:tab pos="690563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365" y="856998"/>
            <a:ext cx="15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 Modifier</a:t>
            </a:r>
          </a:p>
          <a:p>
            <a:pPr lvl="1"/>
            <a:r>
              <a:rPr lang="en-US" dirty="0" smtClean="0"/>
              <a:t>Visibility modifiers determine which variables and methods are inherited.</a:t>
            </a:r>
          </a:p>
          <a:p>
            <a:pPr lvl="1"/>
            <a:r>
              <a:rPr lang="en-US" dirty="0" smtClean="0"/>
              <a:t>Private members are not inherited.</a:t>
            </a:r>
          </a:p>
          <a:p>
            <a:pPr lvl="1"/>
            <a:r>
              <a:rPr lang="en-US" dirty="0" smtClean="0"/>
              <a:t>Public members are inherited but break encapsulation for variables.</a:t>
            </a:r>
          </a:p>
          <a:p>
            <a:pPr lvl="2"/>
            <a:r>
              <a:rPr lang="en-US" dirty="0" smtClean="0"/>
              <a:t>Constructors are not inherited even if they are public.</a:t>
            </a:r>
          </a:p>
          <a:p>
            <a:pPr lvl="1"/>
            <a:r>
              <a:rPr lang="en-US" dirty="0" smtClean="0"/>
              <a:t>Protected visibility provide encapsulation and permits inheritance.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smtClean="0"/>
              <a:t> Reference</a:t>
            </a:r>
          </a:p>
          <a:p>
            <a:pPr lvl="1"/>
            <a:r>
              <a:rPr lang="en-US" dirty="0" smtClean="0"/>
              <a:t>Java: A parent’s constructor can be invoked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smtClean="0"/>
              <a:t> reference.</a:t>
            </a:r>
          </a:p>
          <a:p>
            <a:pPr lvl="1"/>
            <a:r>
              <a:rPr lang="en-US" dirty="0" smtClean="0"/>
              <a:t>C++: To invoke the parent constructor call the constructor in initialization list.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9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</a:p>
          <a:p>
            <a:pPr lvl="1"/>
            <a:r>
              <a:rPr lang="en-US" dirty="0" smtClean="0"/>
              <a:t>A child class can override (redefine) the parent’s definition of an inherited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0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A3B8-CE42-491A-A2C3-2BAA9DB0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8" y="0"/>
            <a:ext cx="11744264" cy="856998"/>
          </a:xfrm>
        </p:spPr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EE22-BEEE-48E7-81B1-FAD8ADFF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7" y="856998"/>
            <a:ext cx="11592305" cy="2153678"/>
          </a:xfrm>
        </p:spPr>
        <p:txBody>
          <a:bodyPr/>
          <a:lstStyle/>
          <a:p>
            <a:r>
              <a:rPr lang="en-US" dirty="0" smtClean="0"/>
              <a:t>The child of one class can be the parent of one or more other classes, creating a class hierarchy.</a:t>
            </a:r>
          </a:p>
          <a:p>
            <a:r>
              <a:rPr lang="en-US" dirty="0" smtClean="0"/>
              <a:t>Common features should be located as high in a class hierarchy as is reasonable, in order to minimize maintenance efforts.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BFD4F-A8C5-4A91-A03F-89B94BA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67" y="3109052"/>
            <a:ext cx="7565031" cy="36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All Java classes are derived, directly or indirectly,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 smtClean="0"/>
              <a:t> methods are defined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 and therefore are inherited by every class in every Java program.</a:t>
            </a:r>
          </a:p>
          <a:p>
            <a:pPr lvl="1"/>
            <a:r>
              <a:rPr lang="en-US" dirty="0" smtClean="0"/>
              <a:t>C++ has no equivalent concept of an Object class.</a:t>
            </a:r>
          </a:p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An abstract class cannot be instantiated.</a:t>
            </a:r>
          </a:p>
          <a:p>
            <a:pPr lvl="1"/>
            <a:r>
              <a:rPr lang="en-US" dirty="0" smtClean="0"/>
              <a:t>It represents a concept on which other classes can build their definitions.</a:t>
            </a:r>
          </a:p>
          <a:p>
            <a:pPr lvl="1"/>
            <a:r>
              <a:rPr lang="en-US" dirty="0" smtClean="0"/>
              <a:t>A class derived from an abstract parent must override all of its parent’s abstract methods, or the derived class will also be considered abstract.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04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Hierarchies</a:t>
            </a:r>
          </a:p>
          <a:p>
            <a:pPr lvl="1"/>
            <a:r>
              <a:rPr lang="en-US" dirty="0" smtClean="0"/>
              <a:t>Inheritance can be applied to interfaces so that one interface can be derived from another interface.</a:t>
            </a:r>
          </a:p>
          <a:p>
            <a:pPr lvl="1"/>
            <a:r>
              <a:rPr lang="en-US" dirty="0" smtClean="0"/>
              <a:t>An interface cannot inherit from a class and a class cannot inherit from an interface.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423F-B350-411B-BFD2-1A7ADDF2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F493-2FAD-493B-8C01-34BB6EE8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An abstraction hides details.</a:t>
            </a:r>
          </a:p>
          <a:p>
            <a:pPr lvl="1"/>
            <a:r>
              <a:rPr lang="en-US" dirty="0" smtClean="0"/>
              <a:t>A good abstraction hides the right details at the right time  so that we can manage complexity.</a:t>
            </a:r>
          </a:p>
          <a:p>
            <a:pPr lvl="1"/>
            <a:r>
              <a:rPr lang="en-US" dirty="0" smtClean="0"/>
              <a:t>In OOP, objects provide abstraction.</a:t>
            </a:r>
          </a:p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Variable is either primitive or reference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operator returns a reference to a newly created (instantiated) object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0BC4D-1F1B-492E-A2A1-E3D37C6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E954-6A8B-4597-9EC3-D22444FB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Appendix B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31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732E-AD83-4BFE-B478-EA263DCF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3F2B-8CBE-4E65-BED2-C1E3BB3F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polymorphic reference can refer to different types of objects over time.</a:t>
            </a:r>
          </a:p>
          <a:p>
            <a:r>
              <a:rPr lang="en-US" dirty="0" smtClean="0"/>
              <a:t>Binding is when a method invocation is matched to the method definition.</a:t>
            </a:r>
          </a:p>
          <a:p>
            <a:r>
              <a:rPr lang="en-US" dirty="0" smtClean="0"/>
              <a:t>Early binding or compile-time binding occurs when the code is compiled.</a:t>
            </a:r>
          </a:p>
          <a:p>
            <a:r>
              <a:rPr lang="en-US" dirty="0" smtClean="0"/>
              <a:t>Late binding or run-time binding occurs while the program is running.</a:t>
            </a:r>
          </a:p>
          <a:p>
            <a:r>
              <a:rPr lang="en-US" dirty="0" smtClean="0"/>
              <a:t>Polymorphism allows run-time binding.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ED1BB-E0F7-4852-BFE7-283134CC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E9B3E-D844-4812-8985-4195525C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28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and Class Hierarchies</a:t>
            </a:r>
          </a:p>
          <a:p>
            <a:pPr lvl="1"/>
            <a:r>
              <a:rPr lang="en-US" dirty="0" smtClean="0"/>
              <a:t>A reference variable can refer to any object created from any class related to it by inheritance.</a:t>
            </a:r>
          </a:p>
          <a:p>
            <a:pPr lvl="1"/>
            <a:r>
              <a:rPr lang="en-US" dirty="0" smtClean="0"/>
              <a:t>The type of the reference variable is called the declared type.</a:t>
            </a:r>
          </a:p>
          <a:p>
            <a:pPr lvl="1"/>
            <a:r>
              <a:rPr lang="en-US" dirty="0" smtClean="0"/>
              <a:t>The type of the object is called the actual type.</a:t>
            </a:r>
          </a:p>
          <a:p>
            <a:r>
              <a:rPr lang="en-US" dirty="0" smtClean="0"/>
              <a:t>Polymorphism via Inheritance</a:t>
            </a:r>
          </a:p>
          <a:p>
            <a:pPr lvl="1"/>
            <a:r>
              <a:rPr lang="en-US" dirty="0" smtClean="0"/>
              <a:t>A polymorphic reference uses the type of the object, not the type of the reference, to determine which version of a method to invoke.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74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341" y="0"/>
            <a:ext cx="3433971" cy="672860"/>
          </a:xfrm>
        </p:spPr>
        <p:txBody>
          <a:bodyPr>
            <a:normAutofit fontScale="90000"/>
          </a:bodyPr>
          <a:lstStyle/>
          <a:p>
            <a:r>
              <a:rPr lang="en-US" dirty="0"/>
              <a:t>Polymorphism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" y="97419"/>
            <a:ext cx="6107502" cy="662405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88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via Interfaces</a:t>
            </a:r>
          </a:p>
          <a:p>
            <a:pPr lvl="1"/>
            <a:r>
              <a:rPr lang="en-US" dirty="0"/>
              <a:t>An interface name can be used to declare an object reference variable.</a:t>
            </a:r>
          </a:p>
          <a:p>
            <a:pPr lvl="1"/>
            <a:r>
              <a:rPr lang="en-US" dirty="0"/>
              <a:t>An interface reference can refer to any object of any class that implements the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Interfaces enable us to make polymorphic references in which the method that is invoked is based on the particular object being referenced at the time.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9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methods</a:t>
            </a:r>
          </a:p>
          <a:p>
            <a:pPr lvl="1"/>
            <a:r>
              <a:rPr lang="en-US" dirty="0" smtClean="0"/>
              <a:t>The dot operator is used to call methods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obj.doSomething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 smtClean="0"/>
          </a:p>
          <a:p>
            <a:pPr marL="514350" indent="-457200"/>
            <a:r>
              <a:rPr lang="en-US" dirty="0" smtClean="0">
                <a:cs typeface="Courier New" panose="02070309020205020404" pitchFamily="49" charset="0"/>
              </a:rPr>
              <a:t>C++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obj.doSomething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E132-DB7F-4889-908F-F0F08A93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9" y="9"/>
            <a:ext cx="11744264" cy="856998"/>
          </a:xfrm>
        </p:spPr>
        <p:txBody>
          <a:bodyPr/>
          <a:lstStyle/>
          <a:p>
            <a:r>
              <a:rPr lang="en-US" dirty="0"/>
              <a:t>Class Libraries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8453-7C6B-4F21-AED3-9ABB1CBA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857008"/>
            <a:ext cx="11975122" cy="6000992"/>
          </a:xfrm>
        </p:spPr>
        <p:txBody>
          <a:bodyPr>
            <a:normAutofit/>
          </a:bodyPr>
          <a:lstStyle/>
          <a:p>
            <a:r>
              <a:rPr lang="en-US" dirty="0" smtClean="0"/>
              <a:t>The Java standard class library is a useful set of classes that anyone can use when writing Java programs.</a:t>
            </a:r>
          </a:p>
          <a:p>
            <a:r>
              <a:rPr lang="en-US" dirty="0" smtClean="0"/>
              <a:t>A package is a Java language element used to group related classes under a common name.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All classes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 smtClean="0"/>
              <a:t> package are automatically available</a:t>
            </a:r>
          </a:p>
          <a:p>
            <a:pPr lvl="1"/>
            <a:r>
              <a:rPr lang="en-US" dirty="0" smtClean="0"/>
              <a:t>To use other classes, either fully qualify the reference or use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/>
              <a:t> declaration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dirty="0" smtClean="0"/>
              <a:t>OR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 r = new Random();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DB7ED-9788-4B44-A4E2-59FE7498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Libraries and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Standard template library</a:t>
            </a:r>
          </a:p>
          <a:p>
            <a:pPr lvl="1"/>
            <a:r>
              <a:rPr lang="en-US" dirty="0" smtClean="0"/>
              <a:t>#include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7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2C4-E1CB-4501-B89A-3AC5896E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9BA1-51DE-4B82-AC4D-93B8066D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object has a state and a set of behaviors.</a:t>
            </a:r>
          </a:p>
          <a:p>
            <a:r>
              <a:rPr lang="en-US" dirty="0" smtClean="0"/>
              <a:t>The values of an object’s variables define its state.</a:t>
            </a:r>
          </a:p>
          <a:p>
            <a:r>
              <a:rPr lang="en-US" dirty="0" smtClean="0"/>
              <a:t>The methods to which an object responds define its behaviors.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4B65F-C132-4CEA-A249-4D8D9B15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AD64-DCA8-4CFB-BDBB-0A8115DE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27A1-7830-48C7-AC69-DB03A5A0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5EAF-A48D-45B2-93B9-B6EC97B6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blueprint for an object; it reserves no memory space for data.</a:t>
            </a:r>
          </a:p>
          <a:p>
            <a:r>
              <a:rPr lang="en-US" dirty="0" smtClean="0"/>
              <a:t>Each object has its own data space and thus its own state.</a:t>
            </a:r>
          </a:p>
          <a:p>
            <a:r>
              <a:rPr lang="en-US" dirty="0" smtClean="0"/>
              <a:t>Class members</a:t>
            </a:r>
          </a:p>
          <a:p>
            <a:pPr lvl="1"/>
            <a:r>
              <a:rPr lang="en-US" dirty="0" smtClean="0"/>
              <a:t>Instance variables (non-static)</a:t>
            </a:r>
          </a:p>
          <a:p>
            <a:pPr lvl="1"/>
            <a:r>
              <a:rPr lang="en-US" dirty="0" smtClean="0"/>
              <a:t>Instance methods (non-static)</a:t>
            </a:r>
          </a:p>
          <a:p>
            <a:r>
              <a:rPr lang="en-US" dirty="0" smtClean="0"/>
              <a:t>The scope of a variable, which determines where it can be referenced, depends on where it is declared.</a:t>
            </a:r>
          </a:p>
          <a:p>
            <a:r>
              <a:rPr lang="en-US" dirty="0" smtClean="0"/>
              <a:t>Variables declared inside a method are called local variables.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29673-0BB3-43AE-944B-C5495A4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BCC15-8ABD-4921-945E-738C9F57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Appendix B - </a:t>
            </a:r>
            <a:fld id="{90994C07-E970-A243-9601-A1D642E986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729762"/>
            <a:ext cx="5384800" cy="599171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Coin {	  // 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final </a:t>
            </a:r>
            <a:r>
              <a:rPr lang="en-US" dirty="0" err="1" smtClean="0"/>
              <a:t>int</a:t>
            </a:r>
            <a:r>
              <a:rPr lang="en-US" dirty="0" smtClean="0"/>
              <a:t> HEADS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final </a:t>
            </a:r>
            <a:r>
              <a:rPr lang="en-US" dirty="0" err="1" smtClean="0"/>
              <a:t>int</a:t>
            </a:r>
            <a:r>
              <a:rPr lang="en-US" dirty="0" smtClean="0"/>
              <a:t> TAILS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face;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Coin()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flip();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flip()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face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isHeads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(face == HEADS);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</a:t>
            </a:r>
            <a:r>
              <a:rPr lang="en-US" dirty="0" err="1" smtClean="0"/>
              <a:t>faceName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if( face == HEADS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faceName</a:t>
            </a:r>
            <a:r>
              <a:rPr lang="en-US" dirty="0" smtClean="0"/>
              <a:t> = “Heads”;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faceName</a:t>
            </a:r>
            <a:r>
              <a:rPr lang="en-US" dirty="0" smtClean="0"/>
              <a:t> = “Tails”;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faceName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599" y="729763"/>
            <a:ext cx="5926993" cy="59917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Coin {  // C++</a:t>
            </a:r>
          </a:p>
          <a:p>
            <a:pPr marL="0" indent="0">
              <a:buNone/>
            </a:pP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HEADS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TAILS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face;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Coin();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flip();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bool </a:t>
            </a:r>
            <a:r>
              <a:rPr lang="en-US" dirty="0" err="1" smtClean="0"/>
              <a:t>isHeads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friend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iostream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Coin&amp; </a:t>
            </a:r>
            <a:r>
              <a:rPr lang="en-US" dirty="0" err="1" smtClean="0"/>
              <a:t>rhs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Coin::Coin()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srand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flip();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Coin::flip() {</a:t>
            </a:r>
          </a:p>
          <a:p>
            <a:pPr marL="0" indent="0">
              <a:buNone/>
            </a:pPr>
            <a:r>
              <a:rPr lang="en-US" dirty="0" smtClean="0"/>
              <a:t>	face = rand() %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bool Coin::</a:t>
            </a:r>
            <a:r>
              <a:rPr lang="en-US" dirty="0" err="1" smtClean="0"/>
              <a:t>isHeads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(face == HEADS);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Coin&amp; </a:t>
            </a:r>
            <a:r>
              <a:rPr lang="en-US" dirty="0" err="1" smtClean="0"/>
              <a:t>rhs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 face == HEADS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os</a:t>
            </a:r>
            <a:r>
              <a:rPr lang="en-US" dirty="0" smtClean="0"/>
              <a:t> &lt;&lt; “Heads”;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os</a:t>
            </a:r>
            <a:r>
              <a:rPr lang="en-US" dirty="0" smtClean="0"/>
              <a:t> &lt;&lt; “Tails”;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os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343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1998</Words>
  <Application>Microsoft Office PowerPoint</Application>
  <PresentationFormat>Widescreen</PresentationFormat>
  <Paragraphs>366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1_Office Theme</vt:lpstr>
      <vt:lpstr>Appendix B</vt:lpstr>
      <vt:lpstr>Overview of Object Orientation</vt:lpstr>
      <vt:lpstr>Using Objects</vt:lpstr>
      <vt:lpstr>Using Objects</vt:lpstr>
      <vt:lpstr>Class Libraries and Packages</vt:lpstr>
      <vt:lpstr>Class Libraries and Packages</vt:lpstr>
      <vt:lpstr>State and Behavior</vt:lpstr>
      <vt:lpstr>Classes</vt:lpstr>
      <vt:lpstr>Classes</vt:lpstr>
      <vt:lpstr>Encapsulation</vt:lpstr>
      <vt:lpstr>Encapsulation</vt:lpstr>
      <vt:lpstr>Constructors</vt:lpstr>
      <vt:lpstr>Method Overloading</vt:lpstr>
      <vt:lpstr>References Revisited</vt:lpstr>
      <vt:lpstr>References Revisited</vt:lpstr>
      <vt:lpstr>References Revisited</vt:lpstr>
      <vt:lpstr>References Revisited</vt:lpstr>
      <vt:lpstr>The static Modifier</vt:lpstr>
      <vt:lpstr>Wrapper Classes</vt:lpstr>
      <vt:lpstr>Interfaces</vt:lpstr>
      <vt:lpstr>Interfaces</vt:lpstr>
      <vt:lpstr>Inheritance</vt:lpstr>
      <vt:lpstr>Inheritance</vt:lpstr>
      <vt:lpstr>Inheritance</vt:lpstr>
      <vt:lpstr>Inheritance</vt:lpstr>
      <vt:lpstr>Inheritance</vt:lpstr>
      <vt:lpstr>Class Hierarchies</vt:lpstr>
      <vt:lpstr>Class Hierarchies</vt:lpstr>
      <vt:lpstr>Class Hierarchies</vt:lpstr>
      <vt:lpstr>Polymorphism</vt:lpstr>
      <vt:lpstr>Polymorphism</vt:lpstr>
      <vt:lpstr>Polymorphism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B</dc:title>
  <dc:creator>Doug Atkinson</dc:creator>
  <cp:lastModifiedBy>ATKINSON, DOUGLAS</cp:lastModifiedBy>
  <cp:revision>92</cp:revision>
  <dcterms:created xsi:type="dcterms:W3CDTF">2017-08-28T02:27:36Z</dcterms:created>
  <dcterms:modified xsi:type="dcterms:W3CDTF">2017-08-31T20:50:24Z</dcterms:modified>
</cp:coreProperties>
</file>