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Default Extension="wmf" ContentType="image/x-wmf"/>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handoutMasters/handoutMaster1.xml" ContentType="application/vnd.openxmlformats-officedocument.presentationml.handoutMaster+xml"/>
  <Override PartName="/ppt/slides/slide6.xml" ContentType="application/vnd.openxmlformats-officedocument.presentationml.slide+xml"/>
  <Override PartName="/ppt/slideLayouts/slideLayout7.xml" ContentType="application/vnd.openxmlformats-officedocument.presentationml.slideLayout+xml"/>
  <Override PartName="/ppt/slides/slide17.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Default Extension="vml" ContentType="application/vnd.openxmlformats-officedocument.vmlDrawing"/>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presProps.xml" ContentType="application/vnd.openxmlformats-officedocument.presentationml.presProps+xml"/>
  <Override PartName="/ppt/embeddings/Microsoft_Equation1.bin" ContentType="application/vnd.openxmlformats-officedocument.oleObject"/>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58" r:id="rId3"/>
    <p:sldId id="294" r:id="rId4"/>
    <p:sldId id="295" r:id="rId5"/>
    <p:sldId id="296" r:id="rId6"/>
    <p:sldId id="297" r:id="rId7"/>
    <p:sldId id="298" r:id="rId8"/>
    <p:sldId id="300" r:id="rId9"/>
    <p:sldId id="299" r:id="rId10"/>
    <p:sldId id="290" r:id="rId11"/>
    <p:sldId id="301" r:id="rId12"/>
    <p:sldId id="292" r:id="rId13"/>
    <p:sldId id="293" r:id="rId14"/>
    <p:sldId id="302" r:id="rId15"/>
    <p:sldId id="303" r:id="rId16"/>
    <p:sldId id="304" r:id="rId17"/>
    <p:sldId id="30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50" d="100"/>
          <a:sy n="150" d="100"/>
        </p:scale>
        <p:origin x="-11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E9628C-E566-C847-9FFB-ECBFD01C2D49}" type="datetimeFigureOut">
              <a:rPr lang="en-US" smtClean="0"/>
              <a:pPr/>
              <a:t>8/4/13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32FABF-C98F-294F-8E68-B12E1669D5A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846B3-35DA-9749-BEE5-DED67FE47B1D}" type="datetimeFigureOut">
              <a:rPr lang="en-US" smtClean="0"/>
              <a:pPr/>
              <a:t>8/4/13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EB2BD8-746B-9F48-B7E9-74D6E69A6B1F}"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smtClean="0"/>
              <a:t>Java Software Structures, 4th Edition, Lewis/Chase</a:t>
            </a:r>
            <a:endParaRPr lang="en-US" dirty="0"/>
          </a:p>
        </p:txBody>
      </p:sp>
      <p:sp>
        <p:nvSpPr>
          <p:cNvPr id="6" name="Slide Number Placeholder 5"/>
          <p:cNvSpPr>
            <a:spLocks noGrp="1"/>
          </p:cNvSpPr>
          <p:nvPr>
            <p:ph type="sldNum" sz="quarter" idx="12"/>
          </p:nvPr>
        </p:nvSpPr>
        <p:spPr/>
        <p:txBody>
          <a:bodyPr/>
          <a:lstStyle/>
          <a:p>
            <a:r>
              <a:rPr lang="en-US" dirty="0" smtClean="0"/>
              <a:t>2 - </a:t>
            </a:r>
            <a:fld id="{90994C07-E970-A243-9601-A1D642E986E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88547"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smtClean="0"/>
              <a:t>Java Software Structures, 4th Edition, Lewis/Chase</a:t>
            </a:r>
            <a:endParaRPr lang="en-US"/>
          </a:p>
        </p:txBody>
      </p:sp>
      <p:sp>
        <p:nvSpPr>
          <p:cNvPr id="6" name="Slide Number Placeholder 5"/>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Software Structures, 4th Edition, Lewis/Chase</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88547"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smtClean="0"/>
              <a:t>Java Software Structures, 4th Edition, Lewis/Chase</a:t>
            </a:r>
            <a:endParaRPr lang="en-US"/>
          </a:p>
        </p:txBody>
      </p:sp>
      <p:sp>
        <p:nvSpPr>
          <p:cNvPr id="9" name="Slide Number Placeholder 8"/>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88547"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a:p>
        </p:txBody>
      </p:sp>
      <p:sp>
        <p:nvSpPr>
          <p:cNvPr id="5" name="Slide Number Placeholder 4"/>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88547"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smtClean="0"/>
              <a:t>Java Software Structures, 4th Edition, Lewis/Chase</a:t>
            </a:r>
            <a:endParaRPr lang="en-US"/>
          </a:p>
        </p:txBody>
      </p:sp>
      <p:sp>
        <p:nvSpPr>
          <p:cNvPr id="4" name="Slide Number Placeholder 3"/>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Software Structures, 4th Edition, Lewis/Chase</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188547"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smtClean="0"/>
              <a:t>Java Software Structures, 4th Edition, Lewis/Chase</a:t>
            </a:r>
            <a:endParaRPr lang="en-US"/>
          </a:p>
        </p:txBody>
      </p:sp>
      <p:sp>
        <p:nvSpPr>
          <p:cNvPr id="7" name="Slide Number Placeholder 6"/>
          <p:cNvSpPr>
            <a:spLocks noGrp="1"/>
          </p:cNvSpPr>
          <p:nvPr>
            <p:ph type="sldNum" sz="quarter" idx="12"/>
          </p:nvPr>
        </p:nvSpPr>
        <p:spPr/>
        <p:txBody>
          <a:bodyPr/>
          <a:lstStyle/>
          <a:p>
            <a:fld id="{90994C07-E970-A243-9601-A1D642E986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flip="none" rotWithShape="1">
          <a:gsLst>
            <a:gs pos="68000">
              <a:schemeClr val="bg1"/>
            </a:gs>
            <a:gs pos="100000">
              <a:schemeClr val="tx2">
                <a:lumMod val="20000"/>
                <a:lumOff val="8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954" y="274638"/>
            <a:ext cx="8808198" cy="85699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84922" y="1253756"/>
            <a:ext cx="8694229" cy="510259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84922" y="6356350"/>
            <a:ext cx="655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Java Software Structures, 4th Edition, Lewis/Chase</a:t>
            </a:r>
            <a:endParaRPr lang="en-US" dirty="0"/>
          </a:p>
        </p:txBody>
      </p:sp>
      <p:sp>
        <p:nvSpPr>
          <p:cNvPr id="6" name="Slide Number Placeholder 5"/>
          <p:cNvSpPr>
            <a:spLocks noGrp="1"/>
          </p:cNvSpPr>
          <p:nvPr>
            <p:ph type="sldNum" sz="quarter" idx="4"/>
          </p:nvPr>
        </p:nvSpPr>
        <p:spPr>
          <a:xfrm>
            <a:off x="6838135"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2 - </a:t>
            </a:r>
            <a:fld id="{90994C07-E970-A243-9601-A1D642E986E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Microsoft_Equation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23127" y="1963163"/>
            <a:ext cx="4828557" cy="2441466"/>
          </a:xfrm>
        </p:spPr>
        <p:txBody>
          <a:bodyPr>
            <a:normAutofit/>
          </a:bodyPr>
          <a:lstStyle/>
          <a:p>
            <a:pPr algn="l">
              <a:spcAft>
                <a:spcPts val="1800"/>
              </a:spcAft>
            </a:pPr>
            <a:r>
              <a:rPr lang="en-US" dirty="0" smtClean="0">
                <a:solidFill>
                  <a:schemeClr val="tx1"/>
                </a:solidFill>
              </a:rPr>
              <a:t>Chapter 2</a:t>
            </a:r>
          </a:p>
          <a:p>
            <a:pPr algn="l"/>
            <a:r>
              <a:rPr lang="en-US" dirty="0" smtClean="0">
                <a:solidFill>
                  <a:schemeClr val="tx1"/>
                </a:solidFill>
              </a:rPr>
              <a:t>Analysis of Algorithms</a:t>
            </a:r>
            <a:endParaRPr lang="en-US" dirty="0">
              <a:solidFill>
                <a:schemeClr val="tx1"/>
              </a:solidFill>
            </a:endParaRPr>
          </a:p>
        </p:txBody>
      </p:sp>
      <p:pic>
        <p:nvPicPr>
          <p:cNvPr id="5" name="Picture 4" descr="JSS2 4e cover -Medium.jpg"/>
          <p:cNvPicPr>
            <a:picLocks noChangeAspect="1"/>
          </p:cNvPicPr>
          <p:nvPr/>
        </p:nvPicPr>
        <p:blipFill>
          <a:blip r:embed="rId2"/>
          <a:stretch>
            <a:fillRect/>
          </a:stretch>
        </p:blipFill>
        <p:spPr>
          <a:xfrm>
            <a:off x="989892" y="1454146"/>
            <a:ext cx="3048000" cy="37623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Big-Oh Categories</a:t>
            </a:r>
            <a:endParaRPr lang="en-US" dirty="0"/>
          </a:p>
        </p:txBody>
      </p:sp>
      <p:sp>
        <p:nvSpPr>
          <p:cNvPr id="3" name="Content Placeholder 2"/>
          <p:cNvSpPr>
            <a:spLocks noGrp="1"/>
          </p:cNvSpPr>
          <p:nvPr>
            <p:ph idx="1"/>
          </p:nvPr>
        </p:nvSpPr>
        <p:spPr/>
        <p:txBody>
          <a:bodyPr/>
          <a:lstStyle/>
          <a:p>
            <a:r>
              <a:rPr lang="en-US" dirty="0" smtClean="0"/>
              <a:t>Some sample growth functions and their Big-Oh categories:</a:t>
            </a:r>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pic>
        <p:nvPicPr>
          <p:cNvPr id="6" name="Picture 5" descr="Fig11.2.jpeg"/>
          <p:cNvPicPr>
            <a:picLocks noChangeAspect="1"/>
          </p:cNvPicPr>
          <p:nvPr/>
        </p:nvPicPr>
        <p:blipFill>
          <a:blip r:embed="rId2"/>
          <a:stretch>
            <a:fillRect/>
          </a:stretch>
        </p:blipFill>
        <p:spPr>
          <a:xfrm>
            <a:off x="1034277" y="2553230"/>
            <a:ext cx="7383841" cy="2027237"/>
          </a:xfrm>
          <a:prstGeom prst="rect">
            <a:avLst/>
          </a:prstGeom>
        </p:spPr>
      </p:pic>
      <p:sp>
        <p:nvSpPr>
          <p:cNvPr id="7" name="Slide Number Placeholder 6"/>
          <p:cNvSpPr>
            <a:spLocks noGrp="1"/>
          </p:cNvSpPr>
          <p:nvPr>
            <p:ph type="sldNum" sz="quarter" idx="12"/>
          </p:nvPr>
        </p:nvSpPr>
        <p:spPr/>
        <p:txBody>
          <a:bodyPr/>
          <a:lstStyle/>
          <a:p>
            <a:r>
              <a:rPr lang="en-US" smtClean="0"/>
              <a:t>2 - </a:t>
            </a:r>
            <a:fld id="{90994C07-E970-A243-9601-A1D642E986EC}"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Growth Functions</a:t>
            </a:r>
            <a:endParaRPr lang="en-US" dirty="0"/>
          </a:p>
        </p:txBody>
      </p:sp>
      <p:sp>
        <p:nvSpPr>
          <p:cNvPr id="3" name="Content Placeholder 2"/>
          <p:cNvSpPr>
            <a:spLocks noGrp="1"/>
          </p:cNvSpPr>
          <p:nvPr>
            <p:ph idx="1"/>
          </p:nvPr>
        </p:nvSpPr>
        <p:spPr/>
        <p:txBody>
          <a:bodyPr/>
          <a:lstStyle/>
          <a:p>
            <a:r>
              <a:rPr lang="en-US" dirty="0" smtClean="0"/>
              <a:t>You might think that faster processors would make efficient algorithms less important</a:t>
            </a:r>
          </a:p>
          <a:p>
            <a:r>
              <a:rPr lang="en-US" dirty="0" smtClean="0"/>
              <a:t>A faster CPU helps, but not relative to the dominant term</a:t>
            </a:r>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pic>
        <p:nvPicPr>
          <p:cNvPr id="6" name="Picture 5" descr="Fig11.3.jpeg"/>
          <p:cNvPicPr>
            <a:picLocks noChangeAspect="1"/>
          </p:cNvPicPr>
          <p:nvPr/>
        </p:nvPicPr>
        <p:blipFill>
          <a:blip r:embed="rId2"/>
          <a:stretch>
            <a:fillRect/>
          </a:stretch>
        </p:blipFill>
        <p:spPr>
          <a:xfrm>
            <a:off x="1074495" y="3631670"/>
            <a:ext cx="6921772" cy="1854729"/>
          </a:xfrm>
          <a:prstGeom prst="rect">
            <a:avLst/>
          </a:prstGeom>
        </p:spPr>
      </p:pic>
      <p:sp>
        <p:nvSpPr>
          <p:cNvPr id="7" name="Slide Number Placeholder 6"/>
          <p:cNvSpPr>
            <a:spLocks noGrp="1"/>
          </p:cNvSpPr>
          <p:nvPr>
            <p:ph type="sldNum" sz="quarter" idx="12"/>
          </p:nvPr>
        </p:nvSpPr>
        <p:spPr/>
        <p:txBody>
          <a:bodyPr/>
          <a:lstStyle/>
          <a:p>
            <a:r>
              <a:rPr lang="en-US" smtClean="0"/>
              <a:t>2 - </a:t>
            </a:r>
            <a:fld id="{90994C07-E970-A243-9601-A1D642E986EC}"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Growth Functions</a:t>
            </a:r>
            <a:endParaRPr lang="en-US" dirty="0"/>
          </a:p>
        </p:txBody>
      </p:sp>
      <p:sp>
        <p:nvSpPr>
          <p:cNvPr id="3" name="Content Placeholder 2"/>
          <p:cNvSpPr>
            <a:spLocks noGrp="1"/>
          </p:cNvSpPr>
          <p:nvPr>
            <p:ph idx="1"/>
          </p:nvPr>
        </p:nvSpPr>
        <p:spPr/>
        <p:txBody>
          <a:bodyPr/>
          <a:lstStyle/>
          <a:p>
            <a:r>
              <a:rPr lang="en-US" dirty="0" smtClean="0"/>
              <a:t>As </a:t>
            </a:r>
            <a:r>
              <a:rPr lang="en-US" dirty="0" err="1" smtClean="0"/>
              <a:t>n</a:t>
            </a:r>
            <a:r>
              <a:rPr lang="en-US" dirty="0" smtClean="0"/>
              <a:t> increases, the various growth functions diverge dramatically:</a:t>
            </a:r>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pic>
        <p:nvPicPr>
          <p:cNvPr id="6" name="Picture 5" descr="Fig11.4.jpeg"/>
          <p:cNvPicPr>
            <a:picLocks noChangeAspect="1"/>
          </p:cNvPicPr>
          <p:nvPr/>
        </p:nvPicPr>
        <p:blipFill>
          <a:blip r:embed="rId2"/>
          <a:stretch>
            <a:fillRect/>
          </a:stretch>
        </p:blipFill>
        <p:spPr>
          <a:xfrm>
            <a:off x="1483539" y="2415646"/>
            <a:ext cx="5919259" cy="3795616"/>
          </a:xfrm>
          <a:prstGeom prst="rect">
            <a:avLst/>
          </a:prstGeom>
        </p:spPr>
      </p:pic>
      <p:sp>
        <p:nvSpPr>
          <p:cNvPr id="7" name="Slide Number Placeholder 6"/>
          <p:cNvSpPr>
            <a:spLocks noGrp="1"/>
          </p:cNvSpPr>
          <p:nvPr>
            <p:ph type="sldNum" sz="quarter" idx="12"/>
          </p:nvPr>
        </p:nvSpPr>
        <p:spPr/>
        <p:txBody>
          <a:bodyPr/>
          <a:lstStyle/>
          <a:p>
            <a:r>
              <a:rPr lang="en-US" smtClean="0"/>
              <a:t>2 - </a:t>
            </a:r>
            <a:fld id="{90994C07-E970-A243-9601-A1D642E986EC}"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Growth Functions</a:t>
            </a:r>
            <a:endParaRPr lang="en-US" dirty="0"/>
          </a:p>
        </p:txBody>
      </p:sp>
      <p:sp>
        <p:nvSpPr>
          <p:cNvPr id="3" name="Content Placeholder 2"/>
          <p:cNvSpPr>
            <a:spLocks noGrp="1"/>
          </p:cNvSpPr>
          <p:nvPr>
            <p:ph idx="1"/>
          </p:nvPr>
        </p:nvSpPr>
        <p:spPr/>
        <p:txBody>
          <a:bodyPr/>
          <a:lstStyle/>
          <a:p>
            <a:r>
              <a:rPr lang="en-US" dirty="0" smtClean="0"/>
              <a:t>For large values of </a:t>
            </a:r>
            <a:r>
              <a:rPr lang="en-US" dirty="0" err="1" smtClean="0"/>
              <a:t>n</a:t>
            </a:r>
            <a:r>
              <a:rPr lang="en-US" dirty="0" smtClean="0"/>
              <a:t>, the difference is even more pronounced:</a:t>
            </a:r>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pic>
        <p:nvPicPr>
          <p:cNvPr id="6" name="Picture 5" descr="Fig11.5.jpeg"/>
          <p:cNvPicPr>
            <a:picLocks noChangeAspect="1"/>
          </p:cNvPicPr>
          <p:nvPr/>
        </p:nvPicPr>
        <p:blipFill>
          <a:blip r:embed="rId2"/>
          <a:stretch>
            <a:fillRect/>
          </a:stretch>
        </p:blipFill>
        <p:spPr>
          <a:xfrm>
            <a:off x="1418695" y="2346325"/>
            <a:ext cx="5862637" cy="4009009"/>
          </a:xfrm>
          <a:prstGeom prst="rect">
            <a:avLst/>
          </a:prstGeom>
        </p:spPr>
      </p:pic>
      <p:sp>
        <p:nvSpPr>
          <p:cNvPr id="7" name="Slide Number Placeholder 6"/>
          <p:cNvSpPr>
            <a:spLocks noGrp="1"/>
          </p:cNvSpPr>
          <p:nvPr>
            <p:ph type="sldNum" sz="quarter" idx="12"/>
          </p:nvPr>
        </p:nvSpPr>
        <p:spPr/>
        <p:txBody>
          <a:bodyPr/>
          <a:lstStyle/>
          <a:p>
            <a:r>
              <a:rPr lang="en-US" smtClean="0"/>
              <a:t>2 - </a:t>
            </a:r>
            <a:fld id="{90994C07-E970-A243-9601-A1D642E986EC}"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Loop Execution</a:t>
            </a:r>
            <a:endParaRPr lang="en-US" dirty="0"/>
          </a:p>
        </p:txBody>
      </p:sp>
      <p:sp>
        <p:nvSpPr>
          <p:cNvPr id="3" name="Content Placeholder 2"/>
          <p:cNvSpPr>
            <a:spLocks noGrp="1"/>
          </p:cNvSpPr>
          <p:nvPr>
            <p:ph idx="1"/>
          </p:nvPr>
        </p:nvSpPr>
        <p:spPr/>
        <p:txBody>
          <a:bodyPr/>
          <a:lstStyle/>
          <a:p>
            <a:pPr>
              <a:spcAft>
                <a:spcPts val="1800"/>
              </a:spcAft>
            </a:pPr>
            <a:r>
              <a:rPr lang="en-US" dirty="0" smtClean="0"/>
              <a:t>First determine the order of the body of the loop, then multiply that by the number of times the loop will execute</a:t>
            </a:r>
          </a:p>
          <a:p>
            <a:pPr>
              <a:buNone/>
            </a:pPr>
            <a:r>
              <a:rPr lang="en-US" sz="2000" dirty="0" smtClean="0">
                <a:latin typeface="Courier New"/>
                <a:cs typeface="Courier New"/>
              </a:rPr>
              <a:t>	for (</a:t>
            </a:r>
            <a:r>
              <a:rPr lang="en-US" sz="2000" dirty="0" err="1" smtClean="0">
                <a:latin typeface="Courier New"/>
                <a:cs typeface="Courier New"/>
              </a:rPr>
              <a:t>int</a:t>
            </a:r>
            <a:r>
              <a:rPr lang="en-US" sz="2000" dirty="0" smtClean="0">
                <a:latin typeface="Courier New"/>
                <a:cs typeface="Courier New"/>
              </a:rPr>
              <a:t> count = 0; count &lt; </a:t>
            </a:r>
            <a:r>
              <a:rPr lang="en-US" sz="2000" dirty="0" err="1" smtClean="0">
                <a:latin typeface="Courier New"/>
                <a:cs typeface="Courier New"/>
              </a:rPr>
              <a:t>n</a:t>
            </a:r>
            <a:r>
              <a:rPr lang="en-US" sz="2000" dirty="0" smtClean="0">
                <a:latin typeface="Courier New"/>
                <a:cs typeface="Courier New"/>
              </a:rPr>
              <a:t>; count++)</a:t>
            </a:r>
          </a:p>
          <a:p>
            <a:pPr>
              <a:spcAft>
                <a:spcPts val="1800"/>
              </a:spcAft>
              <a:buNone/>
            </a:pPr>
            <a:r>
              <a:rPr lang="en-US" sz="2000" dirty="0" smtClean="0">
                <a:solidFill>
                  <a:srgbClr val="3366FF"/>
                </a:solidFill>
                <a:latin typeface="Courier New"/>
                <a:cs typeface="Courier New"/>
              </a:rPr>
              <a:t>	    // some sequence of O(1) steps</a:t>
            </a:r>
          </a:p>
          <a:p>
            <a:r>
              <a:rPr lang="en-US" dirty="0" smtClean="0"/>
              <a:t>N loop executions times O(1) operations results in a </a:t>
            </a:r>
            <a:r>
              <a:rPr lang="en-US" dirty="0" err="1" smtClean="0"/>
              <a:t>O(n</a:t>
            </a:r>
            <a:r>
              <a:rPr lang="en-US" dirty="0" smtClean="0"/>
              <a:t>) efficiency</a:t>
            </a:r>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sp>
        <p:nvSpPr>
          <p:cNvPr id="6" name="Slide Number Placeholder 5"/>
          <p:cNvSpPr>
            <a:spLocks noGrp="1"/>
          </p:cNvSpPr>
          <p:nvPr>
            <p:ph type="sldNum" sz="quarter" idx="12"/>
          </p:nvPr>
        </p:nvSpPr>
        <p:spPr/>
        <p:txBody>
          <a:bodyPr/>
          <a:lstStyle/>
          <a:p>
            <a:r>
              <a:rPr lang="en-US" smtClean="0"/>
              <a:t>2 - </a:t>
            </a:r>
            <a:fld id="{90994C07-E970-A243-9601-A1D642E986EC}"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Loop Execution</a:t>
            </a:r>
            <a:endParaRPr lang="en-US" dirty="0"/>
          </a:p>
        </p:txBody>
      </p:sp>
      <p:sp>
        <p:nvSpPr>
          <p:cNvPr id="3" name="Content Placeholder 2"/>
          <p:cNvSpPr>
            <a:spLocks noGrp="1"/>
          </p:cNvSpPr>
          <p:nvPr>
            <p:ph idx="1"/>
          </p:nvPr>
        </p:nvSpPr>
        <p:spPr/>
        <p:txBody>
          <a:bodyPr/>
          <a:lstStyle/>
          <a:p>
            <a:pPr>
              <a:spcAft>
                <a:spcPts val="1800"/>
              </a:spcAft>
            </a:pPr>
            <a:r>
              <a:rPr lang="en-US" dirty="0" smtClean="0"/>
              <a:t>Consider the following loop:</a:t>
            </a:r>
          </a:p>
          <a:p>
            <a:pPr>
              <a:buNone/>
            </a:pPr>
            <a:r>
              <a:rPr lang="en-US" sz="2000" dirty="0" smtClean="0">
                <a:latin typeface="Courier New"/>
                <a:cs typeface="Courier New"/>
              </a:rPr>
              <a:t>	count = 1;</a:t>
            </a:r>
          </a:p>
          <a:p>
            <a:pPr>
              <a:buNone/>
            </a:pPr>
            <a:r>
              <a:rPr lang="en-US" sz="2000" dirty="0" smtClean="0">
                <a:latin typeface="Courier New"/>
                <a:cs typeface="Courier New"/>
              </a:rPr>
              <a:t>	while (count &lt; </a:t>
            </a:r>
            <a:r>
              <a:rPr lang="en-US" sz="2000" dirty="0" err="1" smtClean="0">
                <a:latin typeface="Courier New"/>
                <a:cs typeface="Courier New"/>
              </a:rPr>
              <a:t>n</a:t>
            </a:r>
            <a:r>
              <a:rPr lang="en-US" sz="2000" dirty="0" smtClean="0">
                <a:latin typeface="Courier New"/>
                <a:cs typeface="Courier New"/>
              </a:rPr>
              <a:t>)</a:t>
            </a:r>
          </a:p>
          <a:p>
            <a:pPr>
              <a:buNone/>
            </a:pPr>
            <a:r>
              <a:rPr lang="en-US" sz="2000" dirty="0" smtClean="0">
                <a:latin typeface="Courier New"/>
                <a:cs typeface="Courier New"/>
              </a:rPr>
              <a:t>	{</a:t>
            </a:r>
          </a:p>
          <a:p>
            <a:pPr>
              <a:buNone/>
            </a:pPr>
            <a:r>
              <a:rPr lang="en-US" sz="2000" dirty="0" smtClean="0">
                <a:latin typeface="Courier New"/>
                <a:cs typeface="Courier New"/>
              </a:rPr>
              <a:t>	    count *= 2;</a:t>
            </a:r>
          </a:p>
          <a:p>
            <a:pPr>
              <a:buNone/>
            </a:pPr>
            <a:r>
              <a:rPr lang="en-US" sz="2000" dirty="0" smtClean="0">
                <a:solidFill>
                  <a:srgbClr val="3366FF"/>
                </a:solidFill>
                <a:latin typeface="Courier New"/>
                <a:cs typeface="Courier New"/>
              </a:rPr>
              <a:t>	    // some sequence of O(1) steps</a:t>
            </a:r>
          </a:p>
          <a:p>
            <a:pPr>
              <a:spcAft>
                <a:spcPts val="1200"/>
              </a:spcAft>
              <a:buNone/>
            </a:pPr>
            <a:r>
              <a:rPr lang="en-US" sz="2000" dirty="0" smtClean="0">
                <a:latin typeface="Courier New"/>
                <a:cs typeface="Courier New"/>
              </a:rPr>
              <a:t>	}</a:t>
            </a:r>
          </a:p>
          <a:p>
            <a:r>
              <a:rPr lang="en-US" dirty="0" smtClean="0"/>
              <a:t>The loop is executed log</a:t>
            </a:r>
            <a:r>
              <a:rPr lang="en-US" baseline="-25000" dirty="0" smtClean="0"/>
              <a:t>2</a:t>
            </a:r>
            <a:r>
              <a:rPr lang="en-US" dirty="0" smtClean="0"/>
              <a:t>n times, so the loop is </a:t>
            </a:r>
            <a:r>
              <a:rPr lang="en-US" dirty="0" err="1" smtClean="0"/>
              <a:t>O(log</a:t>
            </a:r>
            <a:r>
              <a:rPr lang="en-US" dirty="0" smtClean="0"/>
              <a:t> </a:t>
            </a:r>
            <a:r>
              <a:rPr lang="en-US" dirty="0" err="1" smtClean="0"/>
              <a:t>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sp>
        <p:nvSpPr>
          <p:cNvPr id="6" name="Slide Number Placeholder 5"/>
          <p:cNvSpPr>
            <a:spLocks noGrp="1"/>
          </p:cNvSpPr>
          <p:nvPr>
            <p:ph type="sldNum" sz="quarter" idx="12"/>
          </p:nvPr>
        </p:nvSpPr>
        <p:spPr/>
        <p:txBody>
          <a:bodyPr/>
          <a:lstStyle/>
          <a:p>
            <a:r>
              <a:rPr lang="en-US" smtClean="0"/>
              <a:t>2 - </a:t>
            </a:r>
            <a:fld id="{90994C07-E970-A243-9601-A1D642E986EC}"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Nested Loops</a:t>
            </a:r>
            <a:endParaRPr lang="en-US" dirty="0"/>
          </a:p>
        </p:txBody>
      </p:sp>
      <p:sp>
        <p:nvSpPr>
          <p:cNvPr id="3" name="Content Placeholder 2"/>
          <p:cNvSpPr>
            <a:spLocks noGrp="1"/>
          </p:cNvSpPr>
          <p:nvPr>
            <p:ph idx="1"/>
          </p:nvPr>
        </p:nvSpPr>
        <p:spPr/>
        <p:txBody>
          <a:bodyPr/>
          <a:lstStyle/>
          <a:p>
            <a:r>
              <a:rPr lang="en-US" sz="2800" dirty="0" smtClean="0"/>
              <a:t>When loops are nested, we multiply the complexity of the outer loop by the complexity of the inner loop</a:t>
            </a:r>
          </a:p>
          <a:p>
            <a:pPr>
              <a:buFontTx/>
              <a:buNone/>
            </a:pPr>
            <a:endParaRPr lang="en-US" sz="1800" b="1" dirty="0" smtClean="0">
              <a:latin typeface="Courier New" pitchFamily="-110" charset="0"/>
            </a:endParaRPr>
          </a:p>
          <a:p>
            <a:pPr>
              <a:buFontTx/>
              <a:buNone/>
            </a:pPr>
            <a:r>
              <a:rPr lang="en-US" sz="1800" b="1" dirty="0" smtClean="0">
                <a:latin typeface="Courier New" pitchFamily="-110" charset="0"/>
              </a:rPr>
              <a:t>	</a:t>
            </a:r>
            <a:r>
              <a:rPr lang="en-US" sz="1800" dirty="0" smtClean="0">
                <a:latin typeface="Courier New" pitchFamily="-110" charset="0"/>
              </a:rPr>
              <a:t>for (</a:t>
            </a:r>
            <a:r>
              <a:rPr lang="en-US" sz="1800" dirty="0" err="1" smtClean="0">
                <a:latin typeface="Courier New" pitchFamily="-110" charset="0"/>
              </a:rPr>
              <a:t>int</a:t>
            </a:r>
            <a:r>
              <a:rPr lang="en-US" sz="1800" dirty="0" smtClean="0">
                <a:latin typeface="Courier New" pitchFamily="-110" charset="0"/>
              </a:rPr>
              <a:t> count = 0; count &lt; </a:t>
            </a:r>
            <a:r>
              <a:rPr lang="en-US" sz="1800" dirty="0" err="1" smtClean="0">
                <a:latin typeface="Courier New" pitchFamily="-110" charset="0"/>
              </a:rPr>
              <a:t>n</a:t>
            </a:r>
            <a:r>
              <a:rPr lang="en-US" sz="1800" dirty="0" smtClean="0">
                <a:latin typeface="Courier New" pitchFamily="-110" charset="0"/>
              </a:rPr>
              <a:t>; count++)</a:t>
            </a:r>
          </a:p>
          <a:p>
            <a:pPr lvl="1">
              <a:buFontTx/>
              <a:buNone/>
            </a:pPr>
            <a:r>
              <a:rPr lang="en-US" sz="1800" dirty="0" smtClean="0">
                <a:latin typeface="Courier New" pitchFamily="-110" charset="0"/>
              </a:rPr>
              <a:t>	for (</a:t>
            </a:r>
            <a:r>
              <a:rPr lang="en-US" sz="1800" dirty="0" err="1" smtClean="0">
                <a:latin typeface="Courier New" pitchFamily="-110" charset="0"/>
              </a:rPr>
              <a:t>int</a:t>
            </a:r>
            <a:r>
              <a:rPr lang="en-US" sz="1800" dirty="0" smtClean="0">
                <a:latin typeface="Courier New" pitchFamily="-110" charset="0"/>
              </a:rPr>
              <a:t> count2 = 0; count2 &lt; </a:t>
            </a:r>
            <a:r>
              <a:rPr lang="en-US" sz="1800" dirty="0" err="1" smtClean="0">
                <a:latin typeface="Courier New" pitchFamily="-110" charset="0"/>
              </a:rPr>
              <a:t>n</a:t>
            </a:r>
            <a:r>
              <a:rPr lang="en-US" sz="1800" dirty="0" smtClean="0">
                <a:latin typeface="Courier New" pitchFamily="-110" charset="0"/>
              </a:rPr>
              <a:t>; count2++)</a:t>
            </a:r>
          </a:p>
          <a:p>
            <a:pPr lvl="1">
              <a:buFontTx/>
              <a:buNone/>
            </a:pPr>
            <a:r>
              <a:rPr lang="en-US" sz="1800" dirty="0" smtClean="0">
                <a:latin typeface="Courier New" pitchFamily="-110" charset="0"/>
              </a:rPr>
              <a:t>	{</a:t>
            </a:r>
          </a:p>
          <a:p>
            <a:pPr lvl="1">
              <a:buFontTx/>
              <a:buNone/>
            </a:pPr>
            <a:r>
              <a:rPr lang="en-US" sz="1800" dirty="0" smtClean="0">
                <a:solidFill>
                  <a:srgbClr val="3366FF"/>
                </a:solidFill>
                <a:latin typeface="Courier New" pitchFamily="-110" charset="0"/>
              </a:rPr>
              <a:t>	    // some sequence of O(1) steps</a:t>
            </a:r>
          </a:p>
          <a:p>
            <a:pPr lvl="1">
              <a:buFontTx/>
              <a:buNone/>
            </a:pPr>
            <a:r>
              <a:rPr lang="en-US" sz="1800" dirty="0" smtClean="0">
                <a:solidFill>
                  <a:srgbClr val="3366FF"/>
                </a:solidFill>
                <a:latin typeface="Courier New" pitchFamily="-110" charset="0"/>
              </a:rPr>
              <a:t>	</a:t>
            </a:r>
            <a:r>
              <a:rPr lang="en-US" sz="1800" dirty="0" smtClean="0">
                <a:latin typeface="Courier New" pitchFamily="-110" charset="0"/>
              </a:rPr>
              <a:t>}</a:t>
            </a:r>
          </a:p>
          <a:p>
            <a:pPr>
              <a:spcBef>
                <a:spcPct val="50000"/>
              </a:spcBef>
            </a:pPr>
            <a:r>
              <a:rPr lang="en-US" sz="2800" dirty="0" smtClean="0"/>
              <a:t>Both the inner and outer loops have complexity of </a:t>
            </a:r>
            <a:r>
              <a:rPr lang="en-US" sz="2800" dirty="0" err="1" smtClean="0"/>
              <a:t>O(n</a:t>
            </a:r>
            <a:r>
              <a:rPr lang="en-US" sz="2800" dirty="0" smtClean="0"/>
              <a:t>)</a:t>
            </a:r>
          </a:p>
          <a:p>
            <a:pPr>
              <a:spcBef>
                <a:spcPct val="50000"/>
              </a:spcBef>
            </a:pPr>
            <a:r>
              <a:rPr lang="en-US" sz="2800" dirty="0" smtClean="0"/>
              <a:t>The overall efficiency is O(n</a:t>
            </a:r>
            <a:r>
              <a:rPr lang="en-US" sz="2800" baseline="30000" dirty="0" smtClean="0"/>
              <a:t>2</a:t>
            </a:r>
            <a:r>
              <a:rPr lang="en-US" sz="2800" dirty="0" smtClean="0"/>
              <a:t>)</a:t>
            </a:r>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sp>
        <p:nvSpPr>
          <p:cNvPr id="6" name="Slide Number Placeholder 5"/>
          <p:cNvSpPr>
            <a:spLocks noGrp="1"/>
          </p:cNvSpPr>
          <p:nvPr>
            <p:ph type="sldNum" sz="quarter" idx="12"/>
          </p:nvPr>
        </p:nvSpPr>
        <p:spPr/>
        <p:txBody>
          <a:bodyPr/>
          <a:lstStyle/>
          <a:p>
            <a:r>
              <a:rPr lang="en-US" smtClean="0"/>
              <a:t>2 - </a:t>
            </a:r>
            <a:fld id="{90994C07-E970-A243-9601-A1D642E986EC}"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Method Calls</a:t>
            </a:r>
            <a:endParaRPr lang="en-US" dirty="0"/>
          </a:p>
        </p:txBody>
      </p:sp>
      <p:sp>
        <p:nvSpPr>
          <p:cNvPr id="3" name="Content Placeholder 2"/>
          <p:cNvSpPr>
            <a:spLocks noGrp="1"/>
          </p:cNvSpPr>
          <p:nvPr>
            <p:ph idx="1"/>
          </p:nvPr>
        </p:nvSpPr>
        <p:spPr/>
        <p:txBody>
          <a:bodyPr/>
          <a:lstStyle/>
          <a:p>
            <a:r>
              <a:rPr lang="en-US" dirty="0" smtClean="0"/>
              <a:t>The body of a loop may contain a call to a method</a:t>
            </a:r>
          </a:p>
          <a:p>
            <a:r>
              <a:rPr lang="en-US" dirty="0" smtClean="0"/>
              <a:t>To determine the order of the loop body, the order of the method must be taken into account</a:t>
            </a:r>
          </a:p>
          <a:p>
            <a:r>
              <a:rPr lang="en-US" dirty="0" smtClean="0"/>
              <a:t>The overhead of the method call itself is generally ignored</a:t>
            </a:r>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sp>
        <p:nvSpPr>
          <p:cNvPr id="6" name="Slide Number Placeholder 5"/>
          <p:cNvSpPr>
            <a:spLocks noGrp="1"/>
          </p:cNvSpPr>
          <p:nvPr>
            <p:ph type="sldNum" sz="quarter" idx="12"/>
          </p:nvPr>
        </p:nvSpPr>
        <p:spPr/>
        <p:txBody>
          <a:bodyPr/>
          <a:lstStyle/>
          <a:p>
            <a:r>
              <a:rPr lang="en-US" smtClean="0"/>
              <a:t>2 - </a:t>
            </a:r>
            <a:fld id="{90994C07-E970-A243-9601-A1D642E986EC}" type="slidenum">
              <a:rPr lang="en-US" smtClean="0"/>
              <a:pPr/>
              <a:t>17</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Scope</a:t>
            </a:r>
            <a:endParaRPr lang="en-US" dirty="0"/>
          </a:p>
        </p:txBody>
      </p:sp>
      <p:sp>
        <p:nvSpPr>
          <p:cNvPr id="3" name="Content Placeholder 2"/>
          <p:cNvSpPr>
            <a:spLocks noGrp="1"/>
          </p:cNvSpPr>
          <p:nvPr>
            <p:ph idx="1"/>
          </p:nvPr>
        </p:nvSpPr>
        <p:spPr/>
        <p:txBody>
          <a:bodyPr/>
          <a:lstStyle/>
          <a:p>
            <a:r>
              <a:rPr lang="en-US" dirty="0" smtClean="0"/>
              <a:t>Efficiency goals</a:t>
            </a:r>
          </a:p>
          <a:p>
            <a:r>
              <a:rPr lang="en-US" dirty="0" smtClean="0"/>
              <a:t>The concept of algorithm analysis</a:t>
            </a:r>
          </a:p>
          <a:p>
            <a:r>
              <a:rPr lang="en-US" dirty="0" smtClean="0"/>
              <a:t>Big-Oh notation</a:t>
            </a:r>
          </a:p>
          <a:p>
            <a:r>
              <a:rPr lang="en-US" dirty="0" smtClean="0"/>
              <a:t>The concept of asymptotic complexity</a:t>
            </a:r>
          </a:p>
          <a:p>
            <a:r>
              <a:rPr lang="en-US" dirty="0" smtClean="0"/>
              <a:t>Comparing various growth functions</a:t>
            </a:r>
          </a:p>
        </p:txBody>
      </p:sp>
      <p:sp>
        <p:nvSpPr>
          <p:cNvPr id="4" name="Footer Placeholder 3"/>
          <p:cNvSpPr>
            <a:spLocks noGrp="1"/>
          </p:cNvSpPr>
          <p:nvPr>
            <p:ph type="ftr" sz="quarter" idx="11"/>
          </p:nvPr>
        </p:nvSpPr>
        <p:spPr/>
        <p:txBody>
          <a:bodyPr/>
          <a:lstStyle/>
          <a:p>
            <a:r>
              <a:rPr lang="en-US" dirty="0" smtClean="0"/>
              <a:t>Java Software Structures, 4th Edition, Lewis/Chase</a:t>
            </a:r>
            <a:endParaRPr lang="en-US" dirty="0"/>
          </a:p>
        </p:txBody>
      </p:sp>
      <p:sp>
        <p:nvSpPr>
          <p:cNvPr id="6" name="Slide Number Placeholder 5"/>
          <p:cNvSpPr>
            <a:spLocks noGrp="1"/>
          </p:cNvSpPr>
          <p:nvPr>
            <p:ph type="sldNum" sz="quarter" idx="12"/>
          </p:nvPr>
        </p:nvSpPr>
        <p:spPr/>
        <p:txBody>
          <a:bodyPr/>
          <a:lstStyle/>
          <a:p>
            <a:r>
              <a:rPr lang="en-US" smtClean="0"/>
              <a:t>2 - </a:t>
            </a:r>
            <a:fld id="{90994C07-E970-A243-9601-A1D642E986EC}"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Efficiency</a:t>
            </a:r>
            <a:endParaRPr lang="en-US" dirty="0"/>
          </a:p>
        </p:txBody>
      </p:sp>
      <p:sp>
        <p:nvSpPr>
          <p:cNvPr id="3" name="Content Placeholder 2"/>
          <p:cNvSpPr>
            <a:spLocks noGrp="1"/>
          </p:cNvSpPr>
          <p:nvPr>
            <p:ph idx="1"/>
          </p:nvPr>
        </p:nvSpPr>
        <p:spPr/>
        <p:txBody>
          <a:bodyPr/>
          <a:lstStyle/>
          <a:p>
            <a:r>
              <a:rPr lang="en-US" dirty="0" smtClean="0"/>
              <a:t>The efficiency of an algorithm is usually expressed in terms of its use of CPU time</a:t>
            </a:r>
          </a:p>
          <a:p>
            <a:r>
              <a:rPr lang="en-US" dirty="0" smtClean="0"/>
              <a:t>The analysis of algorithms involves categorizing an algorithm in terms of efficiency</a:t>
            </a:r>
          </a:p>
          <a:p>
            <a:r>
              <a:rPr lang="en-US" dirty="0" smtClean="0"/>
              <a:t>An everyday example: washing dishes</a:t>
            </a:r>
          </a:p>
          <a:p>
            <a:r>
              <a:rPr lang="en-US" dirty="0" smtClean="0"/>
              <a:t>Suppose washing a dish takes 30 seconds and drying a dish takes an additional 30 seconds</a:t>
            </a:r>
          </a:p>
          <a:p>
            <a:r>
              <a:rPr lang="en-US" dirty="0" smtClean="0"/>
              <a:t>Therefore, </a:t>
            </a:r>
            <a:r>
              <a:rPr lang="en-US" dirty="0" err="1" smtClean="0"/>
              <a:t>n</a:t>
            </a:r>
            <a:r>
              <a:rPr lang="en-US" dirty="0" smtClean="0"/>
              <a:t> dishes require </a:t>
            </a:r>
            <a:r>
              <a:rPr lang="en-US" dirty="0" err="1" smtClean="0"/>
              <a:t>n</a:t>
            </a:r>
            <a:r>
              <a:rPr lang="en-US" dirty="0" smtClean="0"/>
              <a:t> minutes to wash and dry</a:t>
            </a:r>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sp>
        <p:nvSpPr>
          <p:cNvPr id="6" name="Slide Number Placeholder 5"/>
          <p:cNvSpPr>
            <a:spLocks noGrp="1"/>
          </p:cNvSpPr>
          <p:nvPr>
            <p:ph type="sldNum" sz="quarter" idx="12"/>
          </p:nvPr>
        </p:nvSpPr>
        <p:spPr/>
        <p:txBody>
          <a:bodyPr/>
          <a:lstStyle/>
          <a:p>
            <a:r>
              <a:rPr lang="en-US" smtClean="0"/>
              <a:t>2 - </a:t>
            </a:r>
            <a:fld id="{90994C07-E970-A243-9601-A1D642E986EC}"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Efficiency</a:t>
            </a:r>
            <a:endParaRPr lang="en-US" dirty="0"/>
          </a:p>
        </p:txBody>
      </p:sp>
      <p:sp>
        <p:nvSpPr>
          <p:cNvPr id="3" name="Content Placeholder 2"/>
          <p:cNvSpPr>
            <a:spLocks noGrp="1"/>
          </p:cNvSpPr>
          <p:nvPr>
            <p:ph idx="1"/>
          </p:nvPr>
        </p:nvSpPr>
        <p:spPr/>
        <p:txBody>
          <a:bodyPr/>
          <a:lstStyle/>
          <a:p>
            <a:r>
              <a:rPr lang="en-US" dirty="0" smtClean="0"/>
              <a:t>Now consider a less efficient approach that requires us to </a:t>
            </a:r>
            <a:r>
              <a:rPr lang="en-US" dirty="0" err="1" smtClean="0"/>
              <a:t>redry</a:t>
            </a:r>
            <a:r>
              <a:rPr lang="en-US" dirty="0" smtClean="0"/>
              <a:t> all previously washed dishes after washing another one</a:t>
            </a:r>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graphicFrame>
        <p:nvGraphicFramePr>
          <p:cNvPr id="23554" name="Object 2"/>
          <p:cNvGraphicFramePr>
            <a:graphicFrameLocks noChangeAspect="1"/>
          </p:cNvGraphicFramePr>
          <p:nvPr/>
        </p:nvGraphicFramePr>
        <p:xfrm>
          <a:off x="1943100" y="3284538"/>
          <a:ext cx="5257800" cy="1668462"/>
        </p:xfrm>
        <a:graphic>
          <a:graphicData uri="http://schemas.openxmlformats.org/presentationml/2006/ole">
            <p:oleObj spid="_x0000_s23554" name="Equation" r:id="rId3" imgW="3403440" imgH="1079280" progId="Equation.3">
              <p:embed/>
            </p:oleObj>
          </a:graphicData>
        </a:graphic>
      </p:graphicFrame>
      <p:sp>
        <p:nvSpPr>
          <p:cNvPr id="7" name="Slide Number Placeholder 6"/>
          <p:cNvSpPr>
            <a:spLocks noGrp="1"/>
          </p:cNvSpPr>
          <p:nvPr>
            <p:ph type="sldNum" sz="quarter" idx="12"/>
          </p:nvPr>
        </p:nvSpPr>
        <p:spPr/>
        <p:txBody>
          <a:bodyPr/>
          <a:lstStyle/>
          <a:p>
            <a:r>
              <a:rPr lang="en-US" smtClean="0"/>
              <a:t>2 - </a:t>
            </a:r>
            <a:fld id="{90994C07-E970-A243-9601-A1D642E986EC}"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Size</a:t>
            </a:r>
            <a:endParaRPr lang="en-US" dirty="0"/>
          </a:p>
        </p:txBody>
      </p:sp>
      <p:sp>
        <p:nvSpPr>
          <p:cNvPr id="3" name="Content Placeholder 2"/>
          <p:cNvSpPr>
            <a:spLocks noGrp="1"/>
          </p:cNvSpPr>
          <p:nvPr>
            <p:ph idx="1"/>
          </p:nvPr>
        </p:nvSpPr>
        <p:spPr/>
        <p:txBody>
          <a:bodyPr/>
          <a:lstStyle/>
          <a:p>
            <a:pPr>
              <a:spcBef>
                <a:spcPct val="50000"/>
              </a:spcBef>
            </a:pPr>
            <a:r>
              <a:rPr lang="en-US" dirty="0" smtClean="0"/>
              <a:t>For every algorithm we want to analyze, we need to define the size of the problem</a:t>
            </a:r>
          </a:p>
          <a:p>
            <a:pPr>
              <a:spcBef>
                <a:spcPct val="50000"/>
              </a:spcBef>
            </a:pPr>
            <a:r>
              <a:rPr lang="en-US" dirty="0" smtClean="0"/>
              <a:t>The dishwashing problem has a size </a:t>
            </a:r>
            <a:r>
              <a:rPr lang="en-US" i="1" dirty="0" err="1" smtClean="0"/>
              <a:t>n</a:t>
            </a:r>
            <a:r>
              <a:rPr lang="en-US" dirty="0" smtClean="0"/>
              <a:t> – number of dishes to be washed/dried</a:t>
            </a:r>
          </a:p>
          <a:p>
            <a:pPr>
              <a:spcBef>
                <a:spcPct val="50000"/>
              </a:spcBef>
            </a:pPr>
            <a:r>
              <a:rPr lang="en-US" dirty="0" smtClean="0"/>
              <a:t>For a search algorithm, the size of the problem is the size of the search pool</a:t>
            </a:r>
          </a:p>
          <a:p>
            <a:pPr>
              <a:spcBef>
                <a:spcPct val="50000"/>
              </a:spcBef>
            </a:pPr>
            <a:r>
              <a:rPr lang="en-US" dirty="0" smtClean="0"/>
              <a:t>For a sorting algorithm, the size of the program is the number of elements to be sorted</a:t>
            </a:r>
          </a:p>
          <a:p>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sp>
        <p:nvSpPr>
          <p:cNvPr id="6" name="Slide Number Placeholder 5"/>
          <p:cNvSpPr>
            <a:spLocks noGrp="1"/>
          </p:cNvSpPr>
          <p:nvPr>
            <p:ph type="sldNum" sz="quarter" idx="12"/>
          </p:nvPr>
        </p:nvSpPr>
        <p:spPr/>
        <p:txBody>
          <a:bodyPr/>
          <a:lstStyle/>
          <a:p>
            <a:r>
              <a:rPr lang="en-US" smtClean="0"/>
              <a:t>2 - </a:t>
            </a:r>
            <a:fld id="{90994C07-E970-A243-9601-A1D642E986EC}"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Functions</a:t>
            </a:r>
            <a:endParaRPr lang="en-US" dirty="0"/>
          </a:p>
        </p:txBody>
      </p:sp>
      <p:sp>
        <p:nvSpPr>
          <p:cNvPr id="3" name="Content Placeholder 2"/>
          <p:cNvSpPr>
            <a:spLocks noGrp="1"/>
          </p:cNvSpPr>
          <p:nvPr>
            <p:ph idx="1"/>
          </p:nvPr>
        </p:nvSpPr>
        <p:spPr/>
        <p:txBody>
          <a:bodyPr/>
          <a:lstStyle/>
          <a:p>
            <a:r>
              <a:rPr lang="en-US" dirty="0" smtClean="0"/>
              <a:t>We must also decide what we are trying to efficiently optimize</a:t>
            </a:r>
          </a:p>
          <a:p>
            <a:pPr lvl="1"/>
            <a:r>
              <a:rPr lang="en-US" i="1" dirty="0" smtClean="0"/>
              <a:t>time complexity </a:t>
            </a:r>
            <a:r>
              <a:rPr lang="en-US" dirty="0" smtClean="0"/>
              <a:t>– CPU time</a:t>
            </a:r>
          </a:p>
          <a:p>
            <a:pPr lvl="1"/>
            <a:r>
              <a:rPr lang="en-US" i="1" dirty="0" smtClean="0"/>
              <a:t>space complexity </a:t>
            </a:r>
            <a:r>
              <a:rPr lang="en-US" dirty="0" smtClean="0"/>
              <a:t>– memory space</a:t>
            </a:r>
          </a:p>
          <a:p>
            <a:r>
              <a:rPr lang="en-US" dirty="0" smtClean="0"/>
              <a:t>CPU time is generally the focus</a:t>
            </a:r>
          </a:p>
          <a:p>
            <a:r>
              <a:rPr lang="en-US" dirty="0" smtClean="0"/>
              <a:t>A growth function shows the relationship between the size of the problem (</a:t>
            </a:r>
            <a:r>
              <a:rPr lang="en-US" dirty="0" err="1" smtClean="0"/>
              <a:t>n</a:t>
            </a:r>
            <a:r>
              <a:rPr lang="en-US" dirty="0" smtClean="0"/>
              <a:t>) and the value optimized (time)</a:t>
            </a:r>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sp>
        <p:nvSpPr>
          <p:cNvPr id="6" name="Slide Number Placeholder 5"/>
          <p:cNvSpPr>
            <a:spLocks noGrp="1"/>
          </p:cNvSpPr>
          <p:nvPr>
            <p:ph type="sldNum" sz="quarter" idx="12"/>
          </p:nvPr>
        </p:nvSpPr>
        <p:spPr/>
        <p:txBody>
          <a:bodyPr/>
          <a:lstStyle/>
          <a:p>
            <a:r>
              <a:rPr lang="en-US" smtClean="0"/>
              <a:t>2 - </a:t>
            </a:r>
            <a:fld id="{90994C07-E970-A243-9601-A1D642E986EC}"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Asymptotic Complexity</a:t>
            </a:r>
            <a:endParaRPr lang="en-US" dirty="0"/>
          </a:p>
        </p:txBody>
      </p:sp>
      <p:sp>
        <p:nvSpPr>
          <p:cNvPr id="3" name="Content Placeholder 2"/>
          <p:cNvSpPr>
            <a:spLocks noGrp="1"/>
          </p:cNvSpPr>
          <p:nvPr>
            <p:ph idx="1"/>
          </p:nvPr>
        </p:nvSpPr>
        <p:spPr/>
        <p:txBody>
          <a:bodyPr/>
          <a:lstStyle/>
          <a:p>
            <a:pPr>
              <a:spcBef>
                <a:spcPct val="50000"/>
              </a:spcBef>
            </a:pPr>
            <a:r>
              <a:rPr lang="en-US" dirty="0" smtClean="0"/>
              <a:t>The growth function of the second dishwashing algorithm is</a:t>
            </a:r>
          </a:p>
          <a:p>
            <a:pPr algn="ctr">
              <a:spcBef>
                <a:spcPct val="50000"/>
              </a:spcBef>
              <a:buNone/>
            </a:pPr>
            <a:r>
              <a:rPr lang="en-US" sz="2800" dirty="0" err="1" smtClean="0">
                <a:latin typeface="Courier New" pitchFamily="-110" charset="0"/>
              </a:rPr>
              <a:t>t(n</a:t>
            </a:r>
            <a:r>
              <a:rPr lang="en-US" sz="2800" dirty="0" smtClean="0">
                <a:latin typeface="Courier New" pitchFamily="-110" charset="0"/>
              </a:rPr>
              <a:t>) = 15n</a:t>
            </a:r>
            <a:r>
              <a:rPr lang="en-US" sz="2800" baseline="30000" dirty="0" smtClean="0">
                <a:latin typeface="Courier New" pitchFamily="-110" charset="0"/>
              </a:rPr>
              <a:t>2</a:t>
            </a:r>
            <a:r>
              <a:rPr lang="en-US" sz="2800" dirty="0" smtClean="0">
                <a:latin typeface="Courier New" pitchFamily="-110" charset="0"/>
              </a:rPr>
              <a:t> + 45n</a:t>
            </a:r>
          </a:p>
          <a:p>
            <a:pPr>
              <a:spcBef>
                <a:spcPct val="50000"/>
              </a:spcBef>
            </a:pPr>
            <a:r>
              <a:rPr lang="en-US" dirty="0" smtClean="0"/>
              <a:t>It is not typically necessary to know the exact growth function for an algorithm</a:t>
            </a:r>
          </a:p>
          <a:p>
            <a:pPr>
              <a:spcBef>
                <a:spcPct val="50000"/>
              </a:spcBef>
            </a:pPr>
            <a:r>
              <a:rPr lang="en-US" dirty="0" smtClean="0"/>
              <a:t>We are mainly interested in the </a:t>
            </a:r>
            <a:r>
              <a:rPr lang="en-US" i="1" dirty="0" smtClean="0"/>
              <a:t>asymptotic complexity</a:t>
            </a:r>
            <a:r>
              <a:rPr lang="en-US" dirty="0" smtClean="0"/>
              <a:t> of an algorithm – the general nature of the algorithm as </a:t>
            </a:r>
            <a:r>
              <a:rPr lang="en-US" dirty="0" err="1" smtClean="0"/>
              <a:t>n</a:t>
            </a:r>
            <a:r>
              <a:rPr lang="en-US" dirty="0" smtClean="0"/>
              <a:t> increases</a:t>
            </a:r>
          </a:p>
          <a:p>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sp>
        <p:nvSpPr>
          <p:cNvPr id="6" name="Slide Number Placeholder 5"/>
          <p:cNvSpPr>
            <a:spLocks noGrp="1"/>
          </p:cNvSpPr>
          <p:nvPr>
            <p:ph type="sldNum" sz="quarter" idx="12"/>
          </p:nvPr>
        </p:nvSpPr>
        <p:spPr/>
        <p:txBody>
          <a:bodyPr/>
          <a:lstStyle/>
          <a:p>
            <a:r>
              <a:rPr lang="en-US" smtClean="0"/>
              <a:t>2 - </a:t>
            </a:r>
            <a:fld id="{90994C07-E970-A243-9601-A1D642E986EC}"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Asymptotic Complexity</a:t>
            </a:r>
            <a:endParaRPr lang="en-US" dirty="0"/>
          </a:p>
        </p:txBody>
      </p:sp>
      <p:sp>
        <p:nvSpPr>
          <p:cNvPr id="3" name="Content Placeholder 2"/>
          <p:cNvSpPr>
            <a:spLocks noGrp="1"/>
          </p:cNvSpPr>
          <p:nvPr>
            <p:ph idx="1"/>
          </p:nvPr>
        </p:nvSpPr>
        <p:spPr/>
        <p:txBody>
          <a:bodyPr/>
          <a:lstStyle/>
          <a:p>
            <a:pPr>
              <a:spcBef>
                <a:spcPct val="50000"/>
              </a:spcBef>
            </a:pPr>
            <a:r>
              <a:rPr lang="en-US" sz="2800" dirty="0" smtClean="0"/>
              <a:t>Asymptotic complexity is based on the </a:t>
            </a:r>
            <a:r>
              <a:rPr lang="en-US" sz="2800" i="1" dirty="0" smtClean="0"/>
              <a:t>dominant term</a:t>
            </a:r>
            <a:r>
              <a:rPr lang="en-US" sz="2800" dirty="0" smtClean="0"/>
              <a:t> of the growth function – the term that increases most quickly as </a:t>
            </a:r>
            <a:r>
              <a:rPr lang="en-US" sz="2800" dirty="0" err="1" smtClean="0"/>
              <a:t>n</a:t>
            </a:r>
            <a:r>
              <a:rPr lang="en-US" sz="2800" dirty="0" smtClean="0"/>
              <a:t> increases</a:t>
            </a:r>
          </a:p>
          <a:p>
            <a:pPr>
              <a:spcBef>
                <a:spcPct val="50000"/>
              </a:spcBef>
            </a:pPr>
            <a:r>
              <a:rPr lang="en-US" sz="2800" dirty="0" smtClean="0"/>
              <a:t>The dominant term for the second dishwashing algorithm is n</a:t>
            </a:r>
            <a:r>
              <a:rPr lang="en-US" sz="2800" baseline="30000" dirty="0" smtClean="0"/>
              <a:t>2</a:t>
            </a:r>
            <a:r>
              <a:rPr lang="en-US" sz="2800" dirty="0" smtClean="0"/>
              <a:t>:</a:t>
            </a:r>
          </a:p>
          <a:p>
            <a:pPr>
              <a:buNone/>
            </a:pPr>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pic>
        <p:nvPicPr>
          <p:cNvPr id="6" name="Picture 5" descr="Fig11.1.jpeg"/>
          <p:cNvPicPr>
            <a:picLocks noChangeAspect="1"/>
          </p:cNvPicPr>
          <p:nvPr/>
        </p:nvPicPr>
        <p:blipFill>
          <a:blip r:embed="rId2"/>
          <a:stretch>
            <a:fillRect/>
          </a:stretch>
        </p:blipFill>
        <p:spPr>
          <a:xfrm>
            <a:off x="1222618" y="3711045"/>
            <a:ext cx="6666514" cy="2452687"/>
          </a:xfrm>
          <a:prstGeom prst="rect">
            <a:avLst/>
          </a:prstGeom>
        </p:spPr>
      </p:pic>
      <p:sp>
        <p:nvSpPr>
          <p:cNvPr id="7" name="Slide Number Placeholder 6"/>
          <p:cNvSpPr>
            <a:spLocks noGrp="1"/>
          </p:cNvSpPr>
          <p:nvPr>
            <p:ph type="sldNum" sz="quarter" idx="12"/>
          </p:nvPr>
        </p:nvSpPr>
        <p:spPr/>
        <p:txBody>
          <a:bodyPr/>
          <a:lstStyle/>
          <a:p>
            <a:r>
              <a:rPr lang="en-US" smtClean="0"/>
              <a:t>2 - </a:t>
            </a:r>
            <a:fld id="{90994C07-E970-A243-9601-A1D642E986EC}"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Big-Oh Notation</a:t>
            </a:r>
            <a:endParaRPr lang="en-US" dirty="0"/>
          </a:p>
        </p:txBody>
      </p:sp>
      <p:sp>
        <p:nvSpPr>
          <p:cNvPr id="3" name="Content Placeholder 2"/>
          <p:cNvSpPr>
            <a:spLocks noGrp="1"/>
          </p:cNvSpPr>
          <p:nvPr>
            <p:ph idx="1"/>
          </p:nvPr>
        </p:nvSpPr>
        <p:spPr/>
        <p:txBody>
          <a:bodyPr>
            <a:normAutofit fontScale="92500"/>
          </a:bodyPr>
          <a:lstStyle/>
          <a:p>
            <a:r>
              <a:rPr lang="en-US" dirty="0" smtClean="0"/>
              <a:t>The coefficients and the lower order terms become increasingly less relevant as </a:t>
            </a:r>
            <a:r>
              <a:rPr lang="en-US" dirty="0" err="1" smtClean="0"/>
              <a:t>n</a:t>
            </a:r>
            <a:r>
              <a:rPr lang="en-US" dirty="0" smtClean="0"/>
              <a:t> increases</a:t>
            </a:r>
          </a:p>
          <a:p>
            <a:r>
              <a:rPr lang="en-US" dirty="0" smtClean="0"/>
              <a:t>So we say that the algorithm is </a:t>
            </a:r>
            <a:r>
              <a:rPr lang="en-US" i="1" dirty="0" smtClean="0"/>
              <a:t>order </a:t>
            </a:r>
            <a:r>
              <a:rPr lang="en-US" dirty="0" smtClean="0"/>
              <a:t>n</a:t>
            </a:r>
            <a:r>
              <a:rPr lang="en-US" baseline="30000" dirty="0" smtClean="0"/>
              <a:t>2</a:t>
            </a:r>
            <a:r>
              <a:rPr lang="en-US" dirty="0" smtClean="0"/>
              <a:t>, which is written O(n</a:t>
            </a:r>
            <a:r>
              <a:rPr lang="en-US" baseline="30000" dirty="0" smtClean="0"/>
              <a:t>2</a:t>
            </a:r>
            <a:r>
              <a:rPr lang="en-US" dirty="0" smtClean="0"/>
              <a:t>)</a:t>
            </a:r>
          </a:p>
          <a:p>
            <a:r>
              <a:rPr lang="en-US" dirty="0" smtClean="0"/>
              <a:t>This is called </a:t>
            </a:r>
            <a:r>
              <a:rPr lang="en-US" i="1" dirty="0" smtClean="0"/>
              <a:t>Big-Oh notation</a:t>
            </a:r>
          </a:p>
          <a:p>
            <a:r>
              <a:rPr lang="en-US" dirty="0" smtClean="0"/>
              <a:t>There are various Big-Oh categories</a:t>
            </a:r>
          </a:p>
          <a:p>
            <a:r>
              <a:rPr lang="en-US" dirty="0" smtClean="0"/>
              <a:t>Two algorithms in the same category are generally considered to have the same efficiency, but that doesn't mean they have equal growth functions or behave exactly the same for all values of </a:t>
            </a:r>
            <a:r>
              <a:rPr lang="en-US" dirty="0" err="1" smtClean="0"/>
              <a:t>n</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Java Software Structures, 4th Edition, Lewis/Chase</a:t>
            </a:r>
            <a:endParaRPr lang="en-US" dirty="0"/>
          </a:p>
        </p:txBody>
      </p:sp>
      <p:sp>
        <p:nvSpPr>
          <p:cNvPr id="6" name="Slide Number Placeholder 5"/>
          <p:cNvSpPr>
            <a:spLocks noGrp="1"/>
          </p:cNvSpPr>
          <p:nvPr>
            <p:ph type="sldNum" sz="quarter" idx="12"/>
          </p:nvPr>
        </p:nvSpPr>
        <p:spPr/>
        <p:txBody>
          <a:bodyPr/>
          <a:lstStyle/>
          <a:p>
            <a:r>
              <a:rPr lang="en-US" smtClean="0"/>
              <a:t>2 - </a:t>
            </a:r>
            <a:fld id="{90994C07-E970-A243-9601-A1D642E986EC}" type="slidenum">
              <a:rPr lang="en-US" smtClean="0"/>
              <a:pPr/>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641</TotalTime>
  <Words>950</Words>
  <Application>Microsoft Macintosh PowerPoint</Application>
  <PresentationFormat>On-screen Show (4:3)</PresentationFormat>
  <Paragraphs>110</Paragraphs>
  <Slides>17</Slides>
  <Notes>0</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Equation</vt:lpstr>
      <vt:lpstr>Slide 1</vt:lpstr>
      <vt:lpstr>Chapter Scope</vt:lpstr>
      <vt:lpstr>Algorithm Efficiency</vt:lpstr>
      <vt:lpstr>Algorithm Efficiency</vt:lpstr>
      <vt:lpstr>Problem Size</vt:lpstr>
      <vt:lpstr>Growth Functions</vt:lpstr>
      <vt:lpstr>Asymptotic Complexity</vt:lpstr>
      <vt:lpstr>Asymptotic Complexity</vt:lpstr>
      <vt:lpstr>Big-Oh Notation</vt:lpstr>
      <vt:lpstr>Big-Oh Categories</vt:lpstr>
      <vt:lpstr>Comparing Growth Functions</vt:lpstr>
      <vt:lpstr>Comparing Growth Functions</vt:lpstr>
      <vt:lpstr>Comparing Growth Functions</vt:lpstr>
      <vt:lpstr>Analyzing Loop Execution</vt:lpstr>
      <vt:lpstr>Analyzing Loop Execution</vt:lpstr>
      <vt:lpstr>Analyzing Nested Loops</vt:lpstr>
      <vt:lpstr>Analyzing Method Calls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Foundations</dc:title>
  <dc:creator>John Lewis</dc:creator>
  <cp:lastModifiedBy>John Lewis</cp:lastModifiedBy>
  <cp:revision>25</cp:revision>
  <dcterms:created xsi:type="dcterms:W3CDTF">2013-08-04T23:59:53Z</dcterms:created>
  <dcterms:modified xsi:type="dcterms:W3CDTF">2013-08-05T00:00:43Z</dcterms:modified>
</cp:coreProperties>
</file>