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308" r:id="rId4"/>
    <p:sldId id="309" r:id="rId5"/>
    <p:sldId id="289" r:id="rId6"/>
    <p:sldId id="290" r:id="rId7"/>
    <p:sldId id="310" r:id="rId8"/>
    <p:sldId id="311" r:id="rId9"/>
    <p:sldId id="312" r:id="rId10"/>
    <p:sldId id="313" r:id="rId11"/>
    <p:sldId id="296" r:id="rId12"/>
    <p:sldId id="297" r:id="rId13"/>
    <p:sldId id="298" r:id="rId14"/>
    <p:sldId id="299" r:id="rId15"/>
    <p:sldId id="300" r:id="rId16"/>
    <p:sldId id="301" r:id="rId17"/>
    <p:sldId id="281" r:id="rId18"/>
    <p:sldId id="314" r:id="rId19"/>
    <p:sldId id="291" r:id="rId20"/>
    <p:sldId id="292" r:id="rId21"/>
    <p:sldId id="315" r:id="rId22"/>
    <p:sldId id="293" r:id="rId23"/>
    <p:sldId id="294" r:id="rId24"/>
    <p:sldId id="295" r:id="rId25"/>
    <p:sldId id="307" r:id="rId26"/>
    <p:sldId id="316" r:id="rId27"/>
    <p:sldId id="302" r:id="rId28"/>
    <p:sldId id="303" r:id="rId29"/>
    <p:sldId id="304" r:id="rId30"/>
    <p:sldId id="30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7 -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7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Iterators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JSS2 4e cover -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1471619"/>
            <a:ext cx="304800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of Study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ProgramOfStudy</a:t>
            </a:r>
            <a:r>
              <a:rPr lang="en-US" dirty="0" smtClean="0"/>
              <a:t> class was introduced in the last chapter</a:t>
            </a:r>
          </a:p>
          <a:p>
            <a:r>
              <a:rPr lang="en-US" dirty="0" smtClean="0"/>
              <a:t>It implements the </a:t>
            </a:r>
            <a:r>
              <a:rPr lang="en-US" dirty="0" err="1" smtClean="0">
                <a:latin typeface="Courier New"/>
                <a:cs typeface="Courier New"/>
              </a:rPr>
              <a:t>Iterable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Its </a:t>
            </a:r>
            <a:r>
              <a:rPr lang="en-US" dirty="0" smtClean="0">
                <a:latin typeface="Courier New"/>
                <a:cs typeface="Courier New"/>
              </a:rPr>
              <a:t>iterator</a:t>
            </a:r>
            <a:r>
              <a:rPr lang="en-US" dirty="0" smtClean="0"/>
              <a:t> method returns the iterator provided by the list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POSGrades</a:t>
            </a:r>
            <a:r>
              <a:rPr lang="en-US" dirty="0" smtClean="0"/>
              <a:t> class uses a for-each loop to print courses with a grade of A or A-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java.io.FileInputStream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java.io.FileNotFoundException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java.io.FileOutputStream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java.io.IOException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java.io.ObjectInputStream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java.io.ObjectOutputStream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java.io.Serializable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java.util.Iterator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java.util.LinkedList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import </a:t>
            </a:r>
            <a:r>
              <a:rPr lang="en-US" sz="1100" dirty="0" err="1" smtClean="0">
                <a:latin typeface="Courier New"/>
                <a:cs typeface="Courier New"/>
              </a:rPr>
              <a:t>java.util.List</a:t>
            </a:r>
            <a:r>
              <a:rPr lang="en-US" sz="11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Represents a Program of Study, a list of courses taken and planned, for an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individual student.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public class </a:t>
            </a:r>
            <a:r>
              <a:rPr lang="en-US" sz="1100" dirty="0" err="1" smtClean="0">
                <a:latin typeface="Courier New"/>
                <a:cs typeface="Courier New"/>
              </a:rPr>
              <a:t>ProgramOfStudy</a:t>
            </a:r>
            <a:r>
              <a:rPr lang="en-US" sz="1100" dirty="0" smtClean="0">
                <a:latin typeface="Courier New"/>
                <a:cs typeface="Courier New"/>
              </a:rPr>
              <a:t> implements </a:t>
            </a:r>
            <a:r>
              <a:rPr lang="en-US" sz="1100" dirty="0" err="1" smtClean="0">
                <a:latin typeface="Courier New"/>
                <a:cs typeface="Courier New"/>
              </a:rPr>
              <a:t>Iterable</a:t>
            </a:r>
            <a:r>
              <a:rPr lang="en-US" sz="1100" dirty="0" smtClean="0">
                <a:latin typeface="Courier New"/>
                <a:cs typeface="Courier New"/>
              </a:rPr>
              <a:t>&lt;Course&gt;, </a:t>
            </a:r>
            <a:r>
              <a:rPr lang="en-US" sz="1100" dirty="0" err="1" smtClean="0">
                <a:latin typeface="Courier New"/>
                <a:cs typeface="Courier New"/>
              </a:rPr>
              <a:t>Serializable</a:t>
            </a: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private List&lt;Course&gt; list;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Constructs an initially empty Program of Study.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</a:t>
            </a:r>
            <a:r>
              <a:rPr lang="en-US" sz="1100" dirty="0" err="1" smtClean="0">
                <a:latin typeface="Courier New"/>
                <a:cs typeface="Courier New"/>
              </a:rPr>
              <a:t>ProgramOfStudy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list = new </a:t>
            </a:r>
            <a:r>
              <a:rPr lang="en-US" sz="1100" dirty="0" err="1" smtClean="0">
                <a:latin typeface="Courier New"/>
                <a:cs typeface="Courier New"/>
              </a:rPr>
              <a:t>LinkedList</a:t>
            </a:r>
            <a:r>
              <a:rPr lang="en-US" sz="1100" dirty="0" smtClean="0">
                <a:latin typeface="Courier New"/>
                <a:cs typeface="Courier New"/>
              </a:rPr>
              <a:t>&lt;Course&gt;();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Adds the specified course to the end of the course list.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course the course to add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void </a:t>
            </a:r>
            <a:r>
              <a:rPr lang="en-US" sz="1100" dirty="0" err="1" smtClean="0">
                <a:latin typeface="Courier New"/>
                <a:cs typeface="Courier New"/>
              </a:rPr>
              <a:t>addCourse(Course</a:t>
            </a:r>
            <a:r>
              <a:rPr lang="en-US" sz="1100" dirty="0" smtClean="0">
                <a:latin typeface="Courier New"/>
                <a:cs typeface="Courier New"/>
              </a:rPr>
              <a:t> course)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if (course != null)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</a:t>
            </a:r>
            <a:r>
              <a:rPr lang="en-US" sz="1100" dirty="0" err="1" smtClean="0">
                <a:latin typeface="Courier New"/>
                <a:cs typeface="Courier New"/>
              </a:rPr>
              <a:t>list.add(course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Finds and returns the course matching the specified prefix and number.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prefix the prefix of the target course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number the number of the target course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the course, or null if not found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Course </a:t>
            </a:r>
            <a:r>
              <a:rPr lang="en-US" sz="1100" dirty="0" err="1" smtClean="0">
                <a:latin typeface="Courier New"/>
                <a:cs typeface="Courier New"/>
              </a:rPr>
              <a:t>find(String</a:t>
            </a:r>
            <a:r>
              <a:rPr lang="en-US" sz="1100" dirty="0" smtClean="0">
                <a:latin typeface="Courier New"/>
                <a:cs typeface="Courier New"/>
              </a:rPr>
              <a:t> prefix, 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number)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for (Course course : list)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if (</a:t>
            </a:r>
            <a:r>
              <a:rPr lang="en-US" sz="1100" dirty="0" err="1" smtClean="0">
                <a:latin typeface="Courier New"/>
                <a:cs typeface="Courier New"/>
              </a:rPr>
              <a:t>prefix.equals(course.getPrefix</a:t>
            </a:r>
            <a:r>
              <a:rPr lang="en-US" sz="1100" dirty="0" smtClean="0">
                <a:latin typeface="Courier New"/>
                <a:cs typeface="Courier New"/>
              </a:rPr>
              <a:t>()) &amp;&amp;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		number == </a:t>
            </a:r>
            <a:r>
              <a:rPr lang="en-US" sz="1100" dirty="0" err="1" smtClean="0">
                <a:latin typeface="Courier New"/>
                <a:cs typeface="Courier New"/>
              </a:rPr>
              <a:t>course.getNumber</a:t>
            </a:r>
            <a:r>
              <a:rPr lang="en-US" sz="11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	return course;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return null;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Adds the specified course after the target course. Does nothing if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either course is null or if the target is not found.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the course after which the new course will be added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newCourse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course to add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void </a:t>
            </a:r>
            <a:r>
              <a:rPr lang="en-US" sz="1200" dirty="0" err="1" smtClean="0">
                <a:latin typeface="Courier New"/>
                <a:cs typeface="Courier New"/>
              </a:rPr>
              <a:t>addCourseAfter(Course</a:t>
            </a:r>
            <a:r>
              <a:rPr lang="en-US" sz="1200" dirty="0" smtClean="0">
                <a:latin typeface="Courier New"/>
                <a:cs typeface="Courier New"/>
              </a:rPr>
              <a:t> target, Course </a:t>
            </a:r>
            <a:r>
              <a:rPr lang="en-US" sz="1200" dirty="0" err="1" smtClean="0">
                <a:latin typeface="Courier New"/>
                <a:cs typeface="Courier New"/>
              </a:rPr>
              <a:t>newCourse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if (target == null || </a:t>
            </a:r>
            <a:r>
              <a:rPr lang="en-US" sz="1200" dirty="0" err="1" smtClean="0">
                <a:latin typeface="Courier New"/>
                <a:cs typeface="Courier New"/>
              </a:rPr>
              <a:t>newCourse</a:t>
            </a:r>
            <a:r>
              <a:rPr lang="en-US" sz="1200" dirty="0" smtClean="0">
                <a:latin typeface="Courier New"/>
                <a:cs typeface="Courier New"/>
              </a:rPr>
              <a:t> == null)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return;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targetIndex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list.indexOf(target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if (</a:t>
            </a:r>
            <a:r>
              <a:rPr lang="en-US" sz="1200" dirty="0" err="1" smtClean="0">
                <a:latin typeface="Courier New"/>
                <a:cs typeface="Courier New"/>
              </a:rPr>
              <a:t>targetIndex</a:t>
            </a:r>
            <a:r>
              <a:rPr lang="en-US" sz="1200" dirty="0" smtClean="0">
                <a:latin typeface="Courier New"/>
                <a:cs typeface="Courier New"/>
              </a:rPr>
              <a:t> != -1)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  <a:r>
              <a:rPr lang="en-US" sz="1200" dirty="0" err="1" smtClean="0">
                <a:latin typeface="Courier New"/>
                <a:cs typeface="Courier New"/>
              </a:rPr>
              <a:t>list.add(targetIndex</a:t>
            </a:r>
            <a:r>
              <a:rPr lang="en-US" sz="1200" dirty="0" smtClean="0">
                <a:latin typeface="Courier New"/>
                <a:cs typeface="Courier New"/>
              </a:rPr>
              <a:t> + 1, </a:t>
            </a:r>
            <a:r>
              <a:rPr lang="en-US" sz="1200" dirty="0" err="1" smtClean="0">
                <a:latin typeface="Courier New"/>
                <a:cs typeface="Courier New"/>
              </a:rPr>
              <a:t>newCourse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Replaces the specified target course with the new course. Does nothing if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either course is null or if the target is not found.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target the course to be replaced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newCourse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 the new course to add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void </a:t>
            </a:r>
            <a:r>
              <a:rPr lang="en-US" sz="1100" dirty="0" err="1" smtClean="0">
                <a:latin typeface="Courier New"/>
                <a:cs typeface="Courier New"/>
              </a:rPr>
              <a:t>replace(Course</a:t>
            </a:r>
            <a:r>
              <a:rPr lang="en-US" sz="1100" dirty="0" smtClean="0">
                <a:latin typeface="Courier New"/>
                <a:cs typeface="Courier New"/>
              </a:rPr>
              <a:t> target, Course </a:t>
            </a:r>
            <a:r>
              <a:rPr lang="en-US" sz="1100" dirty="0" err="1" smtClean="0">
                <a:latin typeface="Courier New"/>
                <a:cs typeface="Courier New"/>
              </a:rPr>
              <a:t>newCourse</a:t>
            </a:r>
            <a:r>
              <a:rPr lang="en-US" sz="11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if (target == null || </a:t>
            </a:r>
            <a:r>
              <a:rPr lang="en-US" sz="1100" dirty="0" err="1" smtClean="0">
                <a:latin typeface="Courier New"/>
                <a:cs typeface="Courier New"/>
              </a:rPr>
              <a:t>newCourse</a:t>
            </a:r>
            <a:r>
              <a:rPr lang="en-US" sz="1100" dirty="0" smtClean="0">
                <a:latin typeface="Courier New"/>
                <a:cs typeface="Courier New"/>
              </a:rPr>
              <a:t> == null)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return;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</a:t>
            </a:r>
            <a:r>
              <a:rPr lang="en-US" sz="1100" dirty="0" err="1" smtClean="0">
                <a:latin typeface="Courier New"/>
                <a:cs typeface="Courier New"/>
              </a:rPr>
              <a:t>int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r>
              <a:rPr lang="en-US" sz="1100" dirty="0" err="1" smtClean="0">
                <a:latin typeface="Courier New"/>
                <a:cs typeface="Courier New"/>
              </a:rPr>
              <a:t>targetIndex</a:t>
            </a:r>
            <a:r>
              <a:rPr lang="en-US" sz="1100" dirty="0" smtClean="0">
                <a:latin typeface="Courier New"/>
                <a:cs typeface="Courier New"/>
              </a:rPr>
              <a:t> = </a:t>
            </a:r>
            <a:r>
              <a:rPr lang="en-US" sz="1100" dirty="0" err="1" smtClean="0">
                <a:latin typeface="Courier New"/>
                <a:cs typeface="Courier New"/>
              </a:rPr>
              <a:t>list.indexOf(target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if (</a:t>
            </a:r>
            <a:r>
              <a:rPr lang="en-US" sz="1100" dirty="0" err="1" smtClean="0">
                <a:latin typeface="Courier New"/>
                <a:cs typeface="Courier New"/>
              </a:rPr>
              <a:t>targetIndex</a:t>
            </a:r>
            <a:r>
              <a:rPr lang="en-US" sz="1100" dirty="0" smtClean="0">
                <a:latin typeface="Courier New"/>
                <a:cs typeface="Courier New"/>
              </a:rPr>
              <a:t> != -1)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</a:t>
            </a:r>
            <a:r>
              <a:rPr lang="en-US" sz="1100" dirty="0" err="1" smtClean="0">
                <a:latin typeface="Courier New"/>
                <a:cs typeface="Courier New"/>
              </a:rPr>
              <a:t>list.set(targetIndex</a:t>
            </a:r>
            <a:r>
              <a:rPr lang="en-US" sz="1100" dirty="0" smtClean="0">
                <a:latin typeface="Courier New"/>
                <a:cs typeface="Courier New"/>
              </a:rPr>
              <a:t>, </a:t>
            </a:r>
            <a:r>
              <a:rPr lang="en-US" sz="1100" dirty="0" err="1" smtClean="0">
                <a:latin typeface="Courier New"/>
                <a:cs typeface="Courier New"/>
              </a:rPr>
              <a:t>newCourse</a:t>
            </a:r>
            <a:r>
              <a:rPr lang="en-US" sz="11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endParaRPr lang="en-US" sz="11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</a:t>
            </a: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Creates and returns a string representation of this Program of Study.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a string representation of the Program of Study</a:t>
            </a:r>
          </a:p>
          <a:p>
            <a:pPr>
              <a:buNone/>
            </a:pPr>
            <a:r>
              <a:rPr lang="en-US" sz="11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public String </a:t>
            </a:r>
            <a:r>
              <a:rPr lang="en-US" sz="1100" dirty="0" err="1" smtClean="0">
                <a:latin typeface="Courier New"/>
                <a:cs typeface="Courier New"/>
              </a:rPr>
              <a:t>toString</a:t>
            </a:r>
            <a:r>
              <a:rPr lang="en-US" sz="11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String result = "";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for (Course course : list)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	result += course + "\</a:t>
            </a:r>
            <a:r>
              <a:rPr lang="en-US" sz="1100" dirty="0" err="1" smtClean="0">
                <a:latin typeface="Courier New"/>
                <a:cs typeface="Courier New"/>
              </a:rPr>
              <a:t>n</a:t>
            </a:r>
            <a:r>
              <a:rPr lang="en-US" sz="1100" dirty="0" smtClean="0">
                <a:latin typeface="Courier New"/>
                <a:cs typeface="Courier New"/>
              </a:rPr>
              <a:t>";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	return result;</a:t>
            </a:r>
          </a:p>
          <a:p>
            <a:pPr>
              <a:buNone/>
            </a:pPr>
            <a:r>
              <a:rPr lang="en-US" sz="1100" dirty="0" smtClean="0">
                <a:latin typeface="Courier New"/>
                <a:cs typeface="Courier New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Returns an iterator for this Program of Study.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an iterator for the Program of Study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Iterator&lt;Course&gt; iterator()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return </a:t>
            </a:r>
            <a:r>
              <a:rPr lang="en-US" sz="1200" dirty="0" err="1" smtClean="0">
                <a:latin typeface="Courier New"/>
                <a:cs typeface="Courier New"/>
              </a:rPr>
              <a:t>list.iterator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Saves a serialized version of this Program of Study to the specified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file name.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fileName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file name under which the POS will be stored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IOException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void </a:t>
            </a:r>
            <a:r>
              <a:rPr lang="en-US" sz="1200" dirty="0" err="1" smtClean="0">
                <a:latin typeface="Courier New"/>
                <a:cs typeface="Courier New"/>
              </a:rPr>
              <a:t>save(String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fileName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IOException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FileOutputStream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fos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FileOutputStream(fileName</a:t>
            </a:r>
            <a:r>
              <a:rPr lang="en-US" sz="1200" dirty="0" smtClean="0">
                <a:latin typeface="Courier New"/>
                <a:cs typeface="Courier New"/>
              </a:rPr>
              <a:t>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ObjectOutputStream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oos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ObjectOutputStream(fos</a:t>
            </a:r>
            <a:r>
              <a:rPr lang="en-US" sz="1200" dirty="0" smtClean="0">
                <a:latin typeface="Courier New"/>
                <a:cs typeface="Courier New"/>
              </a:rPr>
              <a:t>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oos.writeObject(this</a:t>
            </a:r>
            <a:r>
              <a:rPr lang="en-US" sz="1200" dirty="0" smtClean="0">
                <a:latin typeface="Courier New"/>
                <a:cs typeface="Courier New"/>
              </a:rPr>
              <a:t>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oos.flush</a:t>
            </a:r>
            <a:r>
              <a:rPr lang="en-US" sz="1200" dirty="0" smtClean="0">
                <a:latin typeface="Courier New"/>
                <a:cs typeface="Courier New"/>
              </a:rPr>
              <a:t>();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oos.close</a:t>
            </a:r>
            <a:r>
              <a:rPr lang="en-US" sz="1200" dirty="0" smtClean="0">
                <a:latin typeface="Courier New"/>
                <a:cs typeface="Courier New"/>
              </a:rPr>
              <a:t>();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Loads a serialized Program of Study from the specified file.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fileName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the file from which the POS is read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@return the loaded Program of Study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IOException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ClassNotFoundException</a:t>
            </a:r>
            <a:endParaRPr lang="en-US" sz="1200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public static </a:t>
            </a:r>
            <a:r>
              <a:rPr lang="en-US" sz="1200" dirty="0" err="1" smtClean="0">
                <a:latin typeface="Courier New"/>
                <a:cs typeface="Courier New"/>
              </a:rPr>
              <a:t>ProgramOfStudy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load(String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fileName</a:t>
            </a:r>
            <a:r>
              <a:rPr lang="en-US" sz="1200" dirty="0" smtClean="0">
                <a:latin typeface="Courier New"/>
                <a:cs typeface="Courier New"/>
              </a:rPr>
              <a:t>) throws </a:t>
            </a:r>
            <a:r>
              <a:rPr lang="en-US" sz="1200" dirty="0" err="1" smtClean="0">
                <a:latin typeface="Courier New"/>
                <a:cs typeface="Courier New"/>
              </a:rPr>
              <a:t>IOException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 err="1" smtClean="0">
                <a:latin typeface="Courier New"/>
                <a:cs typeface="Courier New"/>
              </a:rPr>
              <a:t>ClassNotFoundException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FileInputStream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fis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FileInputStream(fileName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ObjectInputStream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ois</a:t>
            </a:r>
            <a:r>
              <a:rPr lang="en-US" sz="1200" dirty="0" smtClean="0">
                <a:latin typeface="Courier New"/>
                <a:cs typeface="Courier New"/>
              </a:rPr>
              <a:t> = new </a:t>
            </a:r>
            <a:r>
              <a:rPr lang="en-US" sz="1200" dirty="0" err="1" smtClean="0">
                <a:latin typeface="Courier New"/>
                <a:cs typeface="Courier New"/>
              </a:rPr>
              <a:t>ObjectInputStream(fis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ProgramOfStudy</a:t>
            </a:r>
            <a:r>
              <a:rPr lang="en-US" sz="1200" dirty="0" smtClean="0">
                <a:latin typeface="Courier New"/>
                <a:cs typeface="Courier New"/>
              </a:rPr>
              <a:t> pos = (</a:t>
            </a:r>
            <a:r>
              <a:rPr lang="en-US" sz="1200" dirty="0" err="1" smtClean="0">
                <a:latin typeface="Courier New"/>
                <a:cs typeface="Courier New"/>
              </a:rPr>
              <a:t>ProgramOfStudy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  <a:r>
              <a:rPr lang="en-US" sz="1200" dirty="0" err="1" smtClean="0">
                <a:latin typeface="Courier New"/>
                <a:cs typeface="Courier New"/>
              </a:rPr>
              <a:t>ois.readObject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ois.close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return pos;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java.io.FileInputStream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java.io.IOException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import </a:t>
            </a:r>
            <a:r>
              <a:rPr lang="en-US" sz="1000" dirty="0" err="1" smtClean="0">
                <a:latin typeface="Courier New"/>
                <a:cs typeface="Courier New"/>
              </a:rPr>
              <a:t>java.io.ObjectInputStream</a:t>
            </a:r>
            <a:r>
              <a:rPr lang="en-US" sz="10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Demonstrates the use of an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Iterable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object (and the technique for reading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a </a:t>
            </a:r>
            <a:r>
              <a:rPr lang="en-US" sz="10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serialzed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object from a file).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public class </a:t>
            </a:r>
            <a:r>
              <a:rPr lang="en-US" sz="1000" dirty="0" err="1" smtClean="0">
                <a:latin typeface="Courier New"/>
                <a:cs typeface="Courier New"/>
              </a:rPr>
              <a:t>POSGrades</a:t>
            </a:r>
            <a:endParaRPr lang="en-US" sz="1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</a:t>
            </a: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Reads a serialized Program of Study, then prints all courses in which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 a grade of A or A- was earned.</a:t>
            </a:r>
          </a:p>
          <a:p>
            <a:pPr>
              <a:buNone/>
            </a:pPr>
            <a:r>
              <a:rPr lang="en-US" sz="10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public static void </a:t>
            </a:r>
            <a:r>
              <a:rPr lang="en-US" sz="1000" dirty="0" err="1" smtClean="0">
                <a:latin typeface="Courier New"/>
                <a:cs typeface="Courier New"/>
              </a:rPr>
              <a:t>main(String</a:t>
            </a:r>
            <a:r>
              <a:rPr lang="en-US" sz="1000" dirty="0" smtClean="0">
                <a:latin typeface="Courier New"/>
                <a:cs typeface="Courier New"/>
              </a:rPr>
              <a:t>[] </a:t>
            </a:r>
            <a:r>
              <a:rPr lang="en-US" sz="1000" dirty="0" err="1" smtClean="0">
                <a:latin typeface="Courier New"/>
                <a:cs typeface="Courier New"/>
              </a:rPr>
              <a:t>args</a:t>
            </a:r>
            <a:r>
              <a:rPr lang="en-US" sz="1000" dirty="0" smtClean="0">
                <a:latin typeface="Courier New"/>
                <a:cs typeface="Courier New"/>
              </a:rPr>
              <a:t>) throws Exception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  <a:r>
              <a:rPr lang="en-US" sz="1000" dirty="0" err="1" smtClean="0">
                <a:latin typeface="Courier New"/>
                <a:cs typeface="Courier New"/>
              </a:rPr>
              <a:t>ProgramOfStudy</a:t>
            </a:r>
            <a:r>
              <a:rPr lang="en-US" sz="1000" dirty="0" smtClean="0">
                <a:latin typeface="Courier New"/>
                <a:cs typeface="Courier New"/>
              </a:rPr>
              <a:t> pos = </a:t>
            </a:r>
            <a:r>
              <a:rPr lang="en-US" sz="1000" dirty="0" err="1" smtClean="0">
                <a:latin typeface="Courier New"/>
                <a:cs typeface="Courier New"/>
              </a:rPr>
              <a:t>ProgramOfStudy.load("ProgramOfStudy</a:t>
            </a:r>
            <a:r>
              <a:rPr lang="en-US" sz="10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  <a:r>
              <a:rPr lang="en-US" sz="1000" dirty="0" err="1" smtClean="0">
                <a:latin typeface="Courier New"/>
                <a:cs typeface="Courier New"/>
              </a:rPr>
              <a:t>System.out.println(pos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  <a:r>
              <a:rPr lang="en-US" sz="1000" dirty="0" err="1" smtClean="0">
                <a:latin typeface="Courier New"/>
                <a:cs typeface="Courier New"/>
              </a:rPr>
              <a:t>System.out.println("Classes</a:t>
            </a:r>
            <a:r>
              <a:rPr lang="en-US" sz="1000" dirty="0" smtClean="0">
                <a:latin typeface="Courier New"/>
                <a:cs typeface="Courier New"/>
              </a:rPr>
              <a:t> with Grades of A or A-\</a:t>
            </a:r>
            <a:r>
              <a:rPr lang="en-US" sz="1000" dirty="0" err="1" smtClean="0">
                <a:latin typeface="Courier New"/>
                <a:cs typeface="Courier New"/>
              </a:rPr>
              <a:t>n</a:t>
            </a:r>
            <a:r>
              <a:rPr lang="en-US" sz="10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for (Course course : pos)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if (</a:t>
            </a:r>
            <a:r>
              <a:rPr lang="en-US" sz="1000" dirty="0" err="1" smtClean="0">
                <a:latin typeface="Courier New"/>
                <a:cs typeface="Courier New"/>
              </a:rPr>
              <a:t>course.getGrade().equals("A</a:t>
            </a:r>
            <a:r>
              <a:rPr lang="en-US" sz="1000" dirty="0" smtClean="0">
                <a:latin typeface="Courier New"/>
                <a:cs typeface="Courier New"/>
              </a:rPr>
              <a:t>") || </a:t>
            </a:r>
            <a:r>
              <a:rPr lang="en-US" sz="1000" dirty="0" err="1" smtClean="0">
                <a:latin typeface="Courier New"/>
                <a:cs typeface="Courier New"/>
              </a:rPr>
              <a:t>course.getGrade().equals("A</a:t>
            </a:r>
            <a:r>
              <a:rPr lang="en-US" sz="1000" dirty="0" smtClean="0">
                <a:latin typeface="Courier New"/>
                <a:cs typeface="Courier New"/>
              </a:rPr>
              <a:t>-"))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		</a:t>
            </a:r>
            <a:r>
              <a:rPr lang="en-US" sz="1000" dirty="0" err="1" smtClean="0">
                <a:latin typeface="Courier New"/>
                <a:cs typeface="Courier New"/>
              </a:rPr>
              <a:t>System.out.println(course</a:t>
            </a:r>
            <a:r>
              <a:rPr lang="en-US" sz="10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	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	}</a:t>
            </a:r>
          </a:p>
          <a:p>
            <a:pPr>
              <a:buNone/>
            </a:pPr>
            <a:r>
              <a:rPr lang="en-US" sz="10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of Study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we'll use an iterator to remove any course in the program of study that doesn't already have a grade</a:t>
            </a:r>
          </a:p>
          <a:p>
            <a:r>
              <a:rPr lang="en-US" dirty="0" smtClean="0"/>
              <a:t>Since the </a:t>
            </a:r>
            <a:r>
              <a:rPr lang="en-US" dirty="0" err="1" smtClean="0"/>
              <a:t>iterator's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remove</a:t>
            </a:r>
            <a:r>
              <a:rPr lang="en-US" dirty="0" smtClean="0"/>
              <a:t> method will be used, we cannot use a for-each loop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java.io.FileInputStream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java.io.ObjectInputStream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import </a:t>
            </a:r>
            <a:r>
              <a:rPr lang="en-US" sz="1200" dirty="0" err="1" smtClean="0">
                <a:latin typeface="Courier New"/>
                <a:cs typeface="Courier New"/>
              </a:rPr>
              <a:t>java.util.Iterator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Demonstrates the use of an explicit iterator.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@author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Lewis and Chase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 @version 4.0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public class </a:t>
            </a:r>
            <a:r>
              <a:rPr lang="en-US" sz="1200" dirty="0" err="1" smtClean="0">
                <a:latin typeface="Courier New"/>
                <a:cs typeface="Courier New"/>
              </a:rPr>
              <a:t>POSClear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Reads a serialized Program of Study, then removes all courses that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 don't have a grade.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 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public static void </a:t>
            </a:r>
            <a:r>
              <a:rPr lang="en-US" sz="1200" dirty="0" err="1" smtClean="0">
                <a:latin typeface="Courier New"/>
                <a:cs typeface="Courier New"/>
              </a:rPr>
              <a:t>main(String</a:t>
            </a:r>
            <a:r>
              <a:rPr lang="en-US" sz="1200" dirty="0" smtClean="0">
                <a:latin typeface="Courier New"/>
                <a:cs typeface="Courier New"/>
              </a:rPr>
              <a:t>[] </a:t>
            </a:r>
            <a:r>
              <a:rPr lang="en-US" sz="1200" dirty="0" err="1" smtClean="0">
                <a:latin typeface="Courier New"/>
                <a:cs typeface="Courier New"/>
              </a:rPr>
              <a:t>args</a:t>
            </a:r>
            <a:r>
              <a:rPr lang="en-US" sz="1200" dirty="0" smtClean="0">
                <a:latin typeface="Courier New"/>
                <a:cs typeface="Courier New"/>
              </a:rPr>
              <a:t>) throws Exception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ProgramOfStudy</a:t>
            </a:r>
            <a:r>
              <a:rPr lang="en-US" sz="1200" dirty="0" smtClean="0">
                <a:latin typeface="Courier New"/>
                <a:cs typeface="Courier New"/>
              </a:rPr>
              <a:t> pos = </a:t>
            </a:r>
            <a:r>
              <a:rPr lang="en-US" sz="1200" dirty="0" err="1" smtClean="0">
                <a:latin typeface="Courier New"/>
                <a:cs typeface="Courier New"/>
              </a:rPr>
              <a:t>ProgramOfStudy.load("ProgramOfStudy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System.out.println(pos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System.out.println("Removing</a:t>
            </a:r>
            <a:r>
              <a:rPr lang="en-US" sz="1200" dirty="0" smtClean="0">
                <a:latin typeface="Courier New"/>
                <a:cs typeface="Courier New"/>
              </a:rPr>
              <a:t> courses with no grades.\</a:t>
            </a:r>
            <a:r>
              <a:rPr lang="en-US" sz="1200" dirty="0" err="1" smtClean="0">
                <a:latin typeface="Courier New"/>
                <a:cs typeface="Courier New"/>
              </a:rPr>
              <a:t>n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an iterator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Iterator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Interable</a:t>
            </a:r>
            <a:r>
              <a:rPr lang="en-US" dirty="0" smtClean="0"/>
              <a:t> interfaces</a:t>
            </a:r>
          </a:p>
          <a:p>
            <a:r>
              <a:rPr lang="en-US" dirty="0" smtClean="0"/>
              <a:t>The concept of fail-fast collections</a:t>
            </a:r>
          </a:p>
          <a:p>
            <a:r>
              <a:rPr lang="en-US" dirty="0" smtClean="0"/>
              <a:t>Using iterators to solve problems</a:t>
            </a:r>
          </a:p>
          <a:p>
            <a:r>
              <a:rPr lang="en-US" dirty="0" smtClean="0"/>
              <a:t>Iterator implementations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Iterator&lt;Course&gt; </a:t>
            </a:r>
            <a:r>
              <a:rPr lang="en-US" sz="1200" dirty="0" err="1" smtClean="0">
                <a:latin typeface="Courier New"/>
                <a:cs typeface="Courier New"/>
              </a:rPr>
              <a:t>itr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pos.iterator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while (</a:t>
            </a:r>
            <a:r>
              <a:rPr lang="en-US" sz="1200" dirty="0" err="1" smtClean="0">
                <a:latin typeface="Courier New"/>
                <a:cs typeface="Courier New"/>
              </a:rPr>
              <a:t>itr.hasNext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Course course = </a:t>
            </a:r>
            <a:r>
              <a:rPr lang="en-US" sz="1200" dirty="0" err="1" smtClean="0">
                <a:latin typeface="Courier New"/>
                <a:cs typeface="Courier New"/>
              </a:rPr>
              <a:t>itr.next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if (!</a:t>
            </a:r>
            <a:r>
              <a:rPr lang="en-US" sz="1200" dirty="0" err="1" smtClean="0">
                <a:latin typeface="Courier New"/>
                <a:cs typeface="Courier New"/>
              </a:rPr>
              <a:t>course.taken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        </a:t>
            </a:r>
            <a:r>
              <a:rPr lang="en-US" sz="1200" dirty="0" err="1" smtClean="0">
                <a:latin typeface="Courier New"/>
                <a:cs typeface="Courier New"/>
              </a:rPr>
              <a:t>itr.remove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System.out.println(pos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 </a:t>
            </a:r>
            <a:r>
              <a:rPr lang="en-US" sz="1200" dirty="0" err="1" smtClean="0">
                <a:latin typeface="Courier New"/>
                <a:cs typeface="Courier New"/>
              </a:rPr>
              <a:t>pos.save("ProgramOfStudy</a:t>
            </a:r>
            <a:r>
              <a:rPr lang="en-US" sz="1200" dirty="0" smtClean="0">
                <a:latin typeface="Courier New"/>
                <a:cs typeface="Courier New"/>
              </a:rPr>
              <a:t>");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 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Array-based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Our </a:t>
            </a:r>
            <a:r>
              <a:rPr lang="en-US" dirty="0" err="1" smtClean="0">
                <a:latin typeface="Courier New"/>
                <a:cs typeface="Courier New"/>
              </a:rPr>
              <a:t>ArrayList</a:t>
            </a:r>
            <a:r>
              <a:rPr lang="en-US" dirty="0" smtClean="0"/>
              <a:t> class contains a private inner class that defines an iterator for the list</a:t>
            </a:r>
          </a:p>
          <a:p>
            <a:r>
              <a:rPr lang="en-US" dirty="0" smtClean="0"/>
              <a:t>An iterator is an appropriate use for an inner class because of its intimate relationship with the outer class (the collection)</a:t>
            </a:r>
          </a:p>
          <a:p>
            <a:r>
              <a:rPr lang="en-US" dirty="0" smtClean="0"/>
              <a:t>It maintains a modification count that is initialized to the current number of elements in the collection</a:t>
            </a:r>
          </a:p>
          <a:p>
            <a:r>
              <a:rPr lang="en-US" dirty="0" smtClean="0"/>
              <a:t>If those counts get out of a sync, the iterator throws a </a:t>
            </a:r>
            <a:r>
              <a:rPr lang="en-US" sz="3027" dirty="0" err="1" smtClean="0">
                <a:latin typeface="Courier New"/>
                <a:cs typeface="Courier New"/>
              </a:rPr>
              <a:t>ConcurrentModificationException</a:t>
            </a:r>
            <a:endParaRPr lang="en-US" sz="3027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ArrayListIterator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iterator over the elements of an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ArrayList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  <a:r>
              <a:rPr lang="en-US" sz="12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class </a:t>
            </a:r>
            <a:r>
              <a:rPr lang="en-US" sz="1200" dirty="0" err="1" smtClean="0">
                <a:latin typeface="Courier New"/>
                <a:cs typeface="Courier New"/>
              </a:rPr>
              <a:t>ArrayListIterator</a:t>
            </a:r>
            <a:r>
              <a:rPr lang="en-US" sz="1200" dirty="0" smtClean="0">
                <a:latin typeface="Courier New"/>
                <a:cs typeface="Courier New"/>
              </a:rPr>
              <a:t> implements Iterator&lt;T&gt;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iteratorModCount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current;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/**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 * Sets up this iterator using the specified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.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 *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 * @</a:t>
            </a:r>
            <a:r>
              <a:rPr lang="en-US" sz="1200" dirty="0" err="1" smtClean="0">
                <a:latin typeface="Courier New"/>
                <a:cs typeface="Courier New"/>
              </a:rPr>
              <a:t>param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 the current modification count for the </a:t>
            </a:r>
            <a:r>
              <a:rPr lang="en-US" sz="1200" dirty="0" err="1" smtClean="0">
                <a:latin typeface="Courier New"/>
                <a:cs typeface="Courier New"/>
              </a:rPr>
              <a:t>ArrayList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public </a:t>
            </a:r>
            <a:r>
              <a:rPr lang="en-US" sz="1200" dirty="0" err="1" smtClean="0">
                <a:latin typeface="Courier New"/>
                <a:cs typeface="Courier New"/>
              </a:rPr>
              <a:t>ArrayListIterator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  <a:r>
              <a:rPr lang="en-US" sz="1200" dirty="0" err="1" smtClean="0">
                <a:latin typeface="Courier New"/>
                <a:cs typeface="Courier New"/>
              </a:rPr>
              <a:t>iteratorModCount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current = 0;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Returns true if this iterator has at least one more element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to deliver in the iteration.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@return  true if this iterator has at least one more element to deliver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         in the iteration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@throws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ConcurrentModificationException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collection has changed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         while the iterator is in use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hasNext</a:t>
            </a:r>
            <a:r>
              <a:rPr lang="en-US" sz="1200" dirty="0" smtClean="0">
                <a:latin typeface="Courier New"/>
                <a:cs typeface="Courier New"/>
              </a:rPr>
              <a:t>() throws </a:t>
            </a:r>
            <a:r>
              <a:rPr lang="en-US" sz="1200" dirty="0" err="1" smtClean="0">
                <a:latin typeface="Courier New"/>
                <a:cs typeface="Courier New"/>
              </a:rPr>
              <a:t>ConcurrentModificationException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if (</a:t>
            </a:r>
            <a:r>
              <a:rPr lang="en-US" sz="1200" dirty="0" err="1" smtClean="0">
                <a:latin typeface="Courier New"/>
                <a:cs typeface="Courier New"/>
              </a:rPr>
              <a:t>iteratorModCount</a:t>
            </a:r>
            <a:r>
              <a:rPr lang="en-US" sz="1200" dirty="0" smtClean="0">
                <a:latin typeface="Courier New"/>
                <a:cs typeface="Courier New"/>
              </a:rPr>
              <a:t> !=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	throw new </a:t>
            </a:r>
            <a:r>
              <a:rPr lang="en-US" sz="1200" dirty="0" err="1" smtClean="0">
                <a:latin typeface="Courier New"/>
                <a:cs typeface="Courier New"/>
              </a:rPr>
              <a:t>ConcurrentModificationException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return (current &lt; rear);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Returns the next element in the iteration. If there are no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more elements in this iteration,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NoSuchElementException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thrown.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@return  the next element in the iteration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@throws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NoSuchElementException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an element not found exception occurs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@throws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ConcurrentModificationException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collection has changed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public T next() throws </a:t>
            </a:r>
            <a:r>
              <a:rPr lang="en-US" sz="1200" dirty="0" err="1" smtClean="0">
                <a:latin typeface="Courier New"/>
                <a:cs typeface="Courier New"/>
              </a:rPr>
              <a:t>ConcurrentModificationException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if (!</a:t>
            </a:r>
            <a:r>
              <a:rPr lang="en-US" sz="1200" dirty="0" err="1" smtClean="0">
                <a:latin typeface="Courier New"/>
                <a:cs typeface="Courier New"/>
              </a:rPr>
              <a:t>hasNext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	throw new </a:t>
            </a:r>
            <a:r>
              <a:rPr lang="en-US" sz="1200" dirty="0" err="1" smtClean="0">
                <a:latin typeface="Courier New"/>
                <a:cs typeface="Courier New"/>
              </a:rPr>
              <a:t>NoSuchElementException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current++;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return </a:t>
            </a:r>
            <a:r>
              <a:rPr lang="en-US" sz="1200" dirty="0" err="1" smtClean="0">
                <a:latin typeface="Courier New"/>
                <a:cs typeface="Courier New"/>
              </a:rPr>
              <a:t>list[current</a:t>
            </a:r>
            <a:r>
              <a:rPr lang="en-US" sz="1200" dirty="0" smtClean="0">
                <a:latin typeface="Courier New"/>
                <a:cs typeface="Courier New"/>
              </a:rPr>
              <a:t> - 1];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The remove operation is not supported in this collection.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UnsupportedOperationException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remove method is called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public void remove() throws </a:t>
            </a:r>
            <a:r>
              <a:rPr lang="en-US" sz="1200" dirty="0" err="1" smtClean="0">
                <a:latin typeface="Courier New"/>
                <a:cs typeface="Courier New"/>
              </a:rPr>
              <a:t>UnsupportedOperationException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throw new </a:t>
            </a:r>
            <a:r>
              <a:rPr lang="en-US" sz="1200" dirty="0" err="1" smtClean="0">
                <a:latin typeface="Courier New"/>
                <a:cs typeface="Courier New"/>
              </a:rPr>
              <a:t>UnsupportedOperationException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}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Linked-Based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Similarly, an iterator can use links</a:t>
            </a:r>
          </a:p>
          <a:p>
            <a:r>
              <a:rPr lang="en-US" dirty="0" smtClean="0"/>
              <a:t>Like the previous example, the </a:t>
            </a:r>
            <a:r>
              <a:rPr lang="en-US" dirty="0" err="1" smtClean="0">
                <a:latin typeface="Courier New"/>
                <a:cs typeface="Courier New"/>
              </a:rPr>
              <a:t>LinkedListItertor</a:t>
            </a:r>
            <a:r>
              <a:rPr lang="en-US" dirty="0" smtClean="0"/>
              <a:t> class is implemented as a private inner class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LinkedIterator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represents an iterator for a linked list of linear nodes.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private class </a:t>
            </a:r>
            <a:r>
              <a:rPr lang="en-US" sz="1200" dirty="0" err="1" smtClean="0">
                <a:latin typeface="Courier New"/>
                <a:cs typeface="Courier New"/>
              </a:rPr>
              <a:t>LinkedListIterator</a:t>
            </a:r>
            <a:r>
              <a:rPr lang="en-US" sz="1200" dirty="0" smtClean="0">
                <a:latin typeface="Courier New"/>
                <a:cs typeface="Courier New"/>
              </a:rPr>
              <a:t> implements Iterator&lt;T&gt;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private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iteratorModCount</a:t>
            </a:r>
            <a:r>
              <a:rPr lang="en-US" sz="1200" dirty="0" smtClean="0">
                <a:latin typeface="Courier New"/>
                <a:cs typeface="Courier New"/>
              </a:rPr>
              <a:t>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the number of elements in the collection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private </a:t>
            </a:r>
            <a:r>
              <a:rPr lang="en-US" sz="1200" dirty="0" err="1" smtClean="0">
                <a:latin typeface="Courier New"/>
                <a:cs typeface="Courier New"/>
              </a:rPr>
              <a:t>LinearNode</a:t>
            </a:r>
            <a:r>
              <a:rPr lang="en-US" sz="1200" dirty="0" smtClean="0">
                <a:latin typeface="Courier New"/>
                <a:cs typeface="Courier New"/>
              </a:rPr>
              <a:t>&lt;T&gt; current; 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// the current position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Sets up this iterator using the specified items.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collection  the collection the iterator will move over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param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size        the integer size of the collection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public </a:t>
            </a:r>
            <a:r>
              <a:rPr lang="en-US" sz="1200" dirty="0" err="1" smtClean="0">
                <a:latin typeface="Courier New"/>
                <a:cs typeface="Courier New"/>
              </a:rPr>
              <a:t>LinkedListIterator</a:t>
            </a:r>
            <a:r>
              <a:rPr lang="en-US" sz="1200" dirty="0" smtClean="0">
                <a:latin typeface="Courier New"/>
                <a:cs typeface="Courier New"/>
              </a:rPr>
              <a:t>()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current = head;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  <a:r>
              <a:rPr lang="en-US" sz="1200" dirty="0" err="1" smtClean="0">
                <a:latin typeface="Courier New"/>
                <a:cs typeface="Courier New"/>
              </a:rPr>
              <a:t>iteratorModCount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Returns true if this iterator has at least one more element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to deliver in the iteration.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@return  true if this iterator has at least one more element to deliver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         in the iteration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@throws 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ConcurrentModificationException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collection has changed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         while the iterator is in use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public </a:t>
            </a:r>
            <a:r>
              <a:rPr lang="en-US" sz="1200" dirty="0" err="1" smtClean="0">
                <a:latin typeface="Courier New"/>
                <a:cs typeface="Courier New"/>
              </a:rPr>
              <a:t>boolean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hasNext</a:t>
            </a:r>
            <a:r>
              <a:rPr lang="en-US" sz="1200" dirty="0" smtClean="0">
                <a:latin typeface="Courier New"/>
                <a:cs typeface="Courier New"/>
              </a:rPr>
              <a:t>() throws </a:t>
            </a:r>
            <a:r>
              <a:rPr lang="en-US" sz="1200" dirty="0" err="1" smtClean="0">
                <a:latin typeface="Courier New"/>
                <a:cs typeface="Courier New"/>
              </a:rPr>
              <a:t>ConcurrentModificationException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if (</a:t>
            </a:r>
            <a:r>
              <a:rPr lang="en-US" sz="1200" dirty="0" err="1" smtClean="0">
                <a:latin typeface="Courier New"/>
                <a:cs typeface="Courier New"/>
              </a:rPr>
              <a:t>iteratorModCount</a:t>
            </a:r>
            <a:r>
              <a:rPr lang="en-US" sz="1200" dirty="0" smtClean="0">
                <a:latin typeface="Courier New"/>
                <a:cs typeface="Courier New"/>
              </a:rPr>
              <a:t> != </a:t>
            </a:r>
            <a:r>
              <a:rPr lang="en-US" sz="1200" dirty="0" err="1" smtClean="0">
                <a:latin typeface="Courier New"/>
                <a:cs typeface="Courier New"/>
              </a:rPr>
              <a:t>modCount</a:t>
            </a:r>
            <a:r>
              <a:rPr lang="en-US" sz="1200" dirty="0" smtClean="0">
                <a:latin typeface="Courier New"/>
                <a:cs typeface="Courier New"/>
              </a:rPr>
              <a:t>) 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	throw new </a:t>
            </a:r>
            <a:r>
              <a:rPr lang="en-US" sz="1200" dirty="0" err="1" smtClean="0">
                <a:latin typeface="Courier New"/>
                <a:cs typeface="Courier New"/>
              </a:rPr>
              <a:t>ConcurrentModificationException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return (current != null);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Returns the next element in the iteration. If there are no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more elements in this iteration, a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NoSuchElementException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is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thrown.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@return the next element in the iteration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NoSuchElementException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iterator is empty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public T next() throws </a:t>
            </a:r>
            <a:r>
              <a:rPr lang="en-US" sz="1200" dirty="0" err="1" smtClean="0">
                <a:latin typeface="Courier New"/>
                <a:cs typeface="Courier New"/>
              </a:rPr>
              <a:t>ConcurrentModificationException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if (!</a:t>
            </a:r>
            <a:r>
              <a:rPr lang="en-US" sz="1200" dirty="0" err="1" smtClean="0">
                <a:latin typeface="Courier New"/>
                <a:cs typeface="Courier New"/>
              </a:rPr>
              <a:t>hasNext</a:t>
            </a:r>
            <a:r>
              <a:rPr lang="en-US" sz="12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	throw new </a:t>
            </a:r>
            <a:r>
              <a:rPr lang="en-US" sz="1200" dirty="0" err="1" smtClean="0">
                <a:latin typeface="Courier New"/>
                <a:cs typeface="Courier New"/>
              </a:rPr>
              <a:t>NoSuchElementException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T result = </a:t>
            </a:r>
            <a:r>
              <a:rPr lang="en-US" sz="1200" dirty="0" err="1" smtClean="0">
                <a:latin typeface="Courier New"/>
                <a:cs typeface="Courier New"/>
              </a:rPr>
              <a:t>current.getElement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current = </a:t>
            </a:r>
            <a:r>
              <a:rPr lang="en-US" sz="1200" dirty="0" err="1" smtClean="0">
                <a:latin typeface="Courier New"/>
                <a:cs typeface="Courier New"/>
              </a:rPr>
              <a:t>current.getNext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return result;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}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various methods, the user could write code to access each element in a collection, but it would be slightly different for each collection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iterator </a:t>
            </a:r>
            <a:r>
              <a:rPr lang="en-US" dirty="0" smtClean="0"/>
              <a:t>is an object that allows the user to acquire and use each element in a collection</a:t>
            </a:r>
          </a:p>
          <a:p>
            <a:r>
              <a:rPr lang="en-US" dirty="0" smtClean="0"/>
              <a:t>It works with a collection, but is a separate object</a:t>
            </a:r>
          </a:p>
          <a:p>
            <a:r>
              <a:rPr lang="en-US" dirty="0" smtClean="0"/>
              <a:t>An iterator simplifies the classic step of processing elements in a collection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/**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The remove operation is not supported.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 @throws </a:t>
            </a:r>
            <a:r>
              <a:rPr lang="en-US" sz="1200" dirty="0" err="1" smtClean="0">
                <a:solidFill>
                  <a:srgbClr val="3366FF"/>
                </a:solidFill>
                <a:latin typeface="Courier New"/>
                <a:cs typeface="Courier New"/>
              </a:rPr>
              <a:t>UnsupportedOperationException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if the remove operation is called</a:t>
            </a:r>
          </a:p>
          <a:p>
            <a:pPr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		 */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public void remove() throws </a:t>
            </a:r>
            <a:r>
              <a:rPr lang="en-US" sz="1200" dirty="0" err="1" smtClean="0">
                <a:latin typeface="Courier New"/>
                <a:cs typeface="Courier New"/>
              </a:rPr>
              <a:t>UnsupportedOperationException</a:t>
            </a:r>
            <a:endParaRPr lang="en-US" sz="12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{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	throw new </a:t>
            </a:r>
            <a:r>
              <a:rPr lang="en-US" sz="1200" dirty="0" err="1" smtClean="0">
                <a:latin typeface="Courier New"/>
                <a:cs typeface="Courier New"/>
              </a:rPr>
              <a:t>UnsupportedOperationException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   }	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key interfaces in the Java API related to iterators: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Iterator</a:t>
            </a:r>
            <a:r>
              <a:rPr lang="en-US" dirty="0" smtClean="0"/>
              <a:t> – used to define an iterator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Iterable</a:t>
            </a:r>
            <a:r>
              <a:rPr lang="en-US" dirty="0" smtClean="0"/>
              <a:t> – used to define a collection that provides an iterator</a:t>
            </a:r>
          </a:p>
          <a:p>
            <a:r>
              <a:rPr lang="en-US" dirty="0" smtClean="0"/>
              <a:t>A collection is </a:t>
            </a:r>
            <a:r>
              <a:rPr lang="en-US" dirty="0" err="1" smtClean="0">
                <a:latin typeface="Courier New"/>
                <a:cs typeface="Courier New"/>
              </a:rPr>
              <a:t>Iterable</a:t>
            </a:r>
            <a:r>
              <a:rPr lang="en-US" dirty="0" smtClean="0"/>
              <a:t>, which means it will provide an </a:t>
            </a:r>
            <a:r>
              <a:rPr lang="en-US" dirty="0" smtClean="0">
                <a:latin typeface="Courier New"/>
                <a:cs typeface="Courier New"/>
              </a:rPr>
              <a:t>Iterator</a:t>
            </a:r>
            <a:r>
              <a:rPr lang="en-US" dirty="0" smtClean="0"/>
              <a:t> when requested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Iterator</a:t>
            </a:r>
            <a:r>
              <a:rPr lang="en-US" dirty="0" smtClean="0"/>
              <a:t> interface: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/>
                <a:cs typeface="Courier New"/>
              </a:rPr>
              <a:t>Iterable</a:t>
            </a:r>
            <a:r>
              <a:rPr lang="en-US" dirty="0" smtClean="0"/>
              <a:t> interface:</a:t>
            </a:r>
            <a:endParaRPr lang="en-US" dirty="0"/>
          </a:p>
        </p:txBody>
      </p:sp>
      <p:pic>
        <p:nvPicPr>
          <p:cNvPr id="6" name="Picture 5" descr="Fig16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017" y="1979613"/>
            <a:ext cx="5695736" cy="1263120"/>
          </a:xfrm>
          <a:prstGeom prst="rect">
            <a:avLst/>
          </a:prstGeom>
        </p:spPr>
      </p:pic>
      <p:pic>
        <p:nvPicPr>
          <p:cNvPr id="7" name="Picture 6" descr="Fig16.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017" y="4505855"/>
            <a:ext cx="5880302" cy="71165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Suppose </a:t>
            </a:r>
            <a:r>
              <a:rPr lang="en-US" dirty="0" err="1" smtClean="0">
                <a:latin typeface="Courier New"/>
                <a:cs typeface="Courier New"/>
              </a:rPr>
              <a:t>myList</a:t>
            </a:r>
            <a:r>
              <a:rPr lang="en-US" dirty="0" smtClean="0"/>
              <a:t> is an </a:t>
            </a:r>
            <a:r>
              <a:rPr lang="en-US" dirty="0" err="1" smtClean="0">
                <a:latin typeface="Courier New"/>
                <a:cs typeface="Courier New"/>
              </a:rPr>
              <a:t>ArrayList</a:t>
            </a:r>
            <a:r>
              <a:rPr lang="en-US" dirty="0" smtClean="0"/>
              <a:t> of </a:t>
            </a:r>
            <a:r>
              <a:rPr lang="en-US" dirty="0" smtClean="0">
                <a:latin typeface="Courier New"/>
                <a:cs typeface="Courier New"/>
              </a:rPr>
              <a:t>Book </a:t>
            </a:r>
            <a:r>
              <a:rPr lang="en-US" dirty="0" smtClean="0"/>
              <a:t>objects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Iterator&lt;Book&gt; </a:t>
            </a:r>
            <a:r>
              <a:rPr lang="en-US" sz="1800" dirty="0" err="1" smtClean="0">
                <a:latin typeface="Courier New"/>
                <a:cs typeface="Courier New"/>
              </a:rPr>
              <a:t>itr</a:t>
            </a:r>
            <a:r>
              <a:rPr lang="en-US" sz="1800" dirty="0" smtClean="0">
                <a:latin typeface="Courier New"/>
                <a:cs typeface="Courier New"/>
              </a:rPr>
              <a:t> = </a:t>
            </a:r>
            <a:r>
              <a:rPr lang="en-US" sz="1800" dirty="0" err="1" smtClean="0">
                <a:latin typeface="Courier New"/>
                <a:cs typeface="Courier New"/>
              </a:rPr>
              <a:t>myList.iterator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while (</a:t>
            </a:r>
            <a:r>
              <a:rPr lang="en-US" sz="1800" dirty="0" err="1" smtClean="0">
                <a:latin typeface="Courier New"/>
                <a:cs typeface="Courier New"/>
              </a:rPr>
              <a:t>itr.hasNext</a:t>
            </a:r>
            <a:r>
              <a:rPr lang="en-US" sz="1800" dirty="0" smtClean="0">
                <a:latin typeface="Courier New"/>
                <a:cs typeface="Courier New"/>
              </a:rPr>
              <a:t>())</a:t>
            </a: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    </a:t>
            </a:r>
            <a:r>
              <a:rPr lang="en-US" sz="1800" dirty="0" err="1" smtClean="0">
                <a:latin typeface="Courier New"/>
                <a:cs typeface="Courier New"/>
              </a:rPr>
              <a:t>System.out.println(itr.next</a:t>
            </a:r>
            <a:r>
              <a:rPr lang="en-US" sz="1800" dirty="0" smtClean="0">
                <a:latin typeface="Courier New"/>
                <a:cs typeface="Courier New"/>
              </a:rPr>
              <a:t>());</a:t>
            </a:r>
          </a:p>
          <a:p>
            <a:endParaRPr lang="en-US" dirty="0" smtClean="0"/>
          </a:p>
          <a:p>
            <a:r>
              <a:rPr lang="en-US" dirty="0" smtClean="0"/>
              <a:t>The first line obtains the iterator, then the loop uses </a:t>
            </a:r>
            <a:r>
              <a:rPr lang="en-US" dirty="0" err="1" smtClean="0">
                <a:latin typeface="Courier New"/>
                <a:cs typeface="Courier New"/>
              </a:rPr>
              <a:t>hasNext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next</a:t>
            </a:r>
            <a:r>
              <a:rPr lang="en-US" dirty="0" smtClean="0"/>
              <a:t> to access and print each book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A for-each loop can be used for the same goal:</a:t>
            </a:r>
          </a:p>
          <a:p>
            <a:pPr>
              <a:buNone/>
            </a:pPr>
            <a:r>
              <a:rPr lang="en-US" sz="2000" dirty="0" smtClean="0">
                <a:latin typeface="Courier New"/>
                <a:cs typeface="Courier New"/>
              </a:rPr>
              <a:t>	for (Book book : </a:t>
            </a:r>
            <a:r>
              <a:rPr lang="en-US" sz="2000" dirty="0" err="1" smtClean="0">
                <a:latin typeface="Courier New"/>
                <a:cs typeface="Courier New"/>
              </a:rPr>
              <a:t>myList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pPr>
              <a:spcAft>
                <a:spcPts val="2400"/>
              </a:spcAft>
              <a:buNone/>
            </a:pPr>
            <a:r>
              <a:rPr lang="en-US" sz="2000" dirty="0" smtClean="0">
                <a:latin typeface="Courier New"/>
                <a:cs typeface="Courier New"/>
              </a:rPr>
              <a:t>	    </a:t>
            </a:r>
            <a:r>
              <a:rPr lang="en-US" sz="2000" dirty="0" err="1" smtClean="0">
                <a:latin typeface="Courier New"/>
                <a:cs typeface="Courier New"/>
              </a:rPr>
              <a:t>System.out.println(book</a:t>
            </a:r>
            <a:r>
              <a:rPr lang="en-US" sz="20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dirty="0" smtClean="0"/>
              <a:t>The for-each loop uses an iterator behind the scenes</a:t>
            </a:r>
          </a:p>
          <a:p>
            <a:r>
              <a:rPr lang="en-US" dirty="0" smtClean="0"/>
              <a:t>The for-each loop can be used on any object that is </a:t>
            </a:r>
            <a:r>
              <a:rPr lang="en-US" dirty="0" err="1" smtClean="0">
                <a:latin typeface="Courier New"/>
                <a:cs typeface="Courier New"/>
              </a:rPr>
              <a:t>Iterable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want to use an iterator explicitly if you don't want to process all elements</a:t>
            </a:r>
          </a:p>
          <a:p>
            <a:pPr lvl="1"/>
            <a:r>
              <a:rPr lang="en-US" dirty="0" smtClean="0"/>
              <a:t>i.e., searching for a particular element</a:t>
            </a:r>
          </a:p>
          <a:p>
            <a:r>
              <a:rPr lang="en-US" dirty="0" smtClean="0"/>
              <a:t>You may also use an explicit iterator if you want to call the remove method</a:t>
            </a:r>
          </a:p>
          <a:p>
            <a:r>
              <a:rPr lang="en-US" dirty="0" smtClean="0"/>
              <a:t>The for-each loop does not give access to the iterator, so remove cannot be called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shouldn't assume that an iterator will deliver the elements in any particular order unless the documentation explicitly says you can</a:t>
            </a:r>
          </a:p>
          <a:p>
            <a:r>
              <a:rPr lang="en-US" dirty="0" smtClean="0"/>
              <a:t>Also, remember that an iterator is accessing the elements stored in the collection</a:t>
            </a:r>
          </a:p>
          <a:p>
            <a:r>
              <a:rPr lang="en-US" dirty="0" smtClean="0"/>
              <a:t>The structure of the underlying collection should not be changed while an iterator is being used</a:t>
            </a:r>
          </a:p>
          <a:p>
            <a:r>
              <a:rPr lang="en-US" dirty="0" smtClean="0"/>
              <a:t>Most iterators in the Java API are </a:t>
            </a:r>
            <a:r>
              <a:rPr lang="en-US" i="1" dirty="0" smtClean="0"/>
              <a:t>fail-fast</a:t>
            </a:r>
            <a:r>
              <a:rPr lang="en-US" dirty="0" smtClean="0"/>
              <a:t>, meaning they throw an exception if the collection is modified while the iterator is active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3286</Words>
  <Application>Microsoft Macintosh PowerPoint</Application>
  <PresentationFormat>On-screen Show (4:3)</PresentationFormat>
  <Paragraphs>466</Paragraphs>
  <Slides>30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Chapter Scope</vt:lpstr>
      <vt:lpstr>Iterators</vt:lpstr>
      <vt:lpstr>Iterators</vt:lpstr>
      <vt:lpstr>Iterators</vt:lpstr>
      <vt:lpstr>Iterators</vt:lpstr>
      <vt:lpstr>Iterators</vt:lpstr>
      <vt:lpstr>Iterators</vt:lpstr>
      <vt:lpstr>Iterators</vt:lpstr>
      <vt:lpstr>Program of Study Revisited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Program of Study Revisited</vt:lpstr>
      <vt:lpstr>Slide 19</vt:lpstr>
      <vt:lpstr>Slide 20</vt:lpstr>
      <vt:lpstr>Implementing Array-based Iterators</vt:lpstr>
      <vt:lpstr>Slide 22</vt:lpstr>
      <vt:lpstr>Slide 23</vt:lpstr>
      <vt:lpstr>Slide 24</vt:lpstr>
      <vt:lpstr>Slide 25</vt:lpstr>
      <vt:lpstr>Implementing Linked-Based Iterators</vt:lpstr>
      <vt:lpstr>Slide 27</vt:lpstr>
      <vt:lpstr>Slide 28</vt:lpstr>
      <vt:lpstr>Slide 29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22</cp:revision>
  <dcterms:created xsi:type="dcterms:W3CDTF">2013-08-05T00:11:40Z</dcterms:created>
  <dcterms:modified xsi:type="dcterms:W3CDTF">2013-08-05T00:13:41Z</dcterms:modified>
</cp:coreProperties>
</file>