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321" r:id="rId4"/>
    <p:sldId id="289" r:id="rId5"/>
    <p:sldId id="281" r:id="rId6"/>
    <p:sldId id="290" r:id="rId7"/>
    <p:sldId id="291" r:id="rId8"/>
    <p:sldId id="322" r:id="rId9"/>
    <p:sldId id="292" r:id="rId10"/>
    <p:sldId id="293" r:id="rId11"/>
    <p:sldId id="323" r:id="rId12"/>
    <p:sldId id="294" r:id="rId13"/>
    <p:sldId id="295" r:id="rId14"/>
    <p:sldId id="324" r:id="rId15"/>
    <p:sldId id="296" r:id="rId16"/>
    <p:sldId id="297" r:id="rId17"/>
    <p:sldId id="298" r:id="rId18"/>
    <p:sldId id="299" r:id="rId19"/>
    <p:sldId id="300" r:id="rId20"/>
    <p:sldId id="325" r:id="rId21"/>
    <p:sldId id="301" r:id="rId22"/>
    <p:sldId id="302" r:id="rId23"/>
    <p:sldId id="304" r:id="rId24"/>
    <p:sldId id="303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26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7" r:id="rId42"/>
    <p:sldId id="32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Heaps and Priority Queues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54158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an element and moving it up the tree as far as appropriate:</a:t>
            </a:r>
            <a:endParaRPr lang="en-US" dirty="0"/>
          </a:p>
        </p:txBody>
      </p:sp>
      <p:pic>
        <p:nvPicPr>
          <p:cNvPr id="7" name="Picture 6" descr="Fig21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0" y="2648480"/>
            <a:ext cx="7338124" cy="270245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the Min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root (min) and reconstruct the heap</a:t>
            </a:r>
          </a:p>
          <a:p>
            <a:r>
              <a:rPr lang="en-US" dirty="0" smtClean="0"/>
              <a:t>First, move the last leaf of the tree to be the new root of the tree</a:t>
            </a:r>
          </a:p>
          <a:p>
            <a:r>
              <a:rPr lang="en-US" dirty="0" smtClean="0"/>
              <a:t>Then, move it down the tree as needed until the relationships among the elements is appropriate</a:t>
            </a:r>
          </a:p>
          <a:p>
            <a:r>
              <a:rPr lang="en-US" dirty="0" smtClean="0"/>
              <a:t>In particular, compare the element to the smaller of its children and swap them if the child is smaller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the Min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 to replace the root is the "last leaf" in the tree:</a:t>
            </a:r>
            <a:endParaRPr lang="en-US" dirty="0"/>
          </a:p>
        </p:txBody>
      </p:sp>
      <p:pic>
        <p:nvPicPr>
          <p:cNvPr id="7" name="Picture 6" descr="Fig21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49" y="2611438"/>
            <a:ext cx="6809071" cy="24685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the Min Element</a:t>
            </a:r>
            <a:endParaRPr lang="en-US" dirty="0"/>
          </a:p>
        </p:txBody>
      </p:sp>
      <p:pic>
        <p:nvPicPr>
          <p:cNvPr id="7" name="Picture 6" descr="Fig21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08" y="1779588"/>
            <a:ext cx="7649942" cy="29109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</a:t>
            </a:r>
            <a:r>
              <a:rPr lang="en-US" dirty="0" err="1" smtClean="0"/>
              <a:t>Qeueus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that a FIFO queue removes elements in the order in which they were added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priority queue </a:t>
            </a:r>
            <a:r>
              <a:rPr lang="en-US" dirty="0" smtClean="0"/>
              <a:t>removes elements in priority order, independent of the order in which they were added</a:t>
            </a:r>
          </a:p>
          <a:p>
            <a:r>
              <a:rPr lang="en-US" dirty="0" smtClean="0"/>
              <a:t>Priority queues are helpful in many scheduling situations</a:t>
            </a:r>
          </a:p>
          <a:p>
            <a:r>
              <a:rPr lang="en-US" dirty="0" smtClean="0"/>
              <a:t>A heap is a classic mechanism for implementing priority queues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 node in a priority queue containing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comparable object, arrival order, and a priority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latin typeface="Courier New"/>
                <a:cs typeface="Courier New"/>
              </a:rPr>
              <a:t>&lt;T&gt; implements Comparable&lt;</a:t>
            </a:r>
            <a:r>
              <a:rPr lang="en-US" sz="1200" dirty="0" err="1" smtClean="0"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static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nextOrder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priority;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arrivalOrder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T element;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with the specified data.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of the new priority queue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priority the priority of the new queue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PrioritizedObject(T</a:t>
            </a:r>
            <a:r>
              <a:rPr lang="en-US" sz="1200" dirty="0" smtClean="0">
                <a:latin typeface="Courier New"/>
                <a:cs typeface="Courier New"/>
              </a:rPr>
              <a:t> element,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priority)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this.element</a:t>
            </a:r>
            <a:r>
              <a:rPr lang="en-US" sz="1200" dirty="0" smtClean="0">
                <a:latin typeface="Courier New"/>
                <a:cs typeface="Courier New"/>
              </a:rPr>
              <a:t> = 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this.priority</a:t>
            </a:r>
            <a:r>
              <a:rPr lang="en-US" sz="1200" dirty="0" smtClean="0">
                <a:latin typeface="Courier New"/>
                <a:cs typeface="Courier New"/>
              </a:rPr>
              <a:t> = priority;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arrivalOrder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nextOrder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nextOrder</a:t>
            </a:r>
            <a:r>
              <a:rPr lang="en-US" sz="12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element in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contained within the node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getElement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element;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priority value for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priority for this node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getPriority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priority;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arrival order for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arrival order for this node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getArrivalOrder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arrivalOrder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for this node.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String </a:t>
            </a:r>
            <a:r>
              <a:rPr lang="en-US" sz="1000" dirty="0" err="1" smtClean="0">
                <a:latin typeface="Courier New"/>
                <a:cs typeface="Courier New"/>
              </a:rPr>
              <a:t>toString</a:t>
            </a:r>
            <a:r>
              <a:rPr lang="en-US" sz="10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(element + "  " + priority + "  " + </a:t>
            </a:r>
            <a:r>
              <a:rPr lang="en-US" sz="1000" dirty="0" err="1" smtClean="0">
                <a:latin typeface="Courier New"/>
                <a:cs typeface="Courier New"/>
              </a:rPr>
              <a:t>arrivalOrder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1 if the this object has higher priority than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given object and -1 otherwise.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the object to compare to this node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result of the comparison of the given object and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       this one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compareTo(PrioritizedObject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obj</a:t>
            </a:r>
            <a:r>
              <a:rPr lang="en-US" sz="10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if (priority &gt; </a:t>
            </a:r>
            <a:r>
              <a:rPr lang="en-US" sz="1000" dirty="0" err="1" smtClean="0">
                <a:latin typeface="Courier New"/>
                <a:cs typeface="Courier New"/>
              </a:rPr>
              <a:t>obj.getPriority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result = 1;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else if (priority &lt; </a:t>
            </a:r>
            <a:r>
              <a:rPr lang="en-US" sz="1000" dirty="0" err="1" smtClean="0">
                <a:latin typeface="Courier New"/>
                <a:cs typeface="Courier New"/>
              </a:rPr>
              <a:t>obj.getPriority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result = -1;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else if (</a:t>
            </a:r>
            <a:r>
              <a:rPr lang="en-US" sz="1000" dirty="0" err="1" smtClean="0">
                <a:latin typeface="Courier New"/>
                <a:cs typeface="Courier New"/>
              </a:rPr>
              <a:t>arrivalOrder</a:t>
            </a:r>
            <a:r>
              <a:rPr lang="en-US" sz="1000" dirty="0" smtClean="0">
                <a:latin typeface="Courier New"/>
                <a:cs typeface="Courier New"/>
              </a:rPr>
              <a:t> &gt; </a:t>
            </a:r>
            <a:r>
              <a:rPr lang="en-US" sz="1000" dirty="0" err="1" smtClean="0">
                <a:latin typeface="Courier New"/>
                <a:cs typeface="Courier New"/>
              </a:rPr>
              <a:t>obj.getArrivalOrder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result = 1;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result = -1;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jsjf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PriorityQueue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implements a priority queue using a heap.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PriorityQueue</a:t>
            </a:r>
            <a:r>
              <a:rPr lang="en-US" sz="1100" dirty="0" smtClean="0">
                <a:latin typeface="Courier New"/>
                <a:cs typeface="Courier New"/>
              </a:rPr>
              <a:t>&lt;T&gt; extends </a:t>
            </a:r>
            <a:r>
              <a:rPr lang="en-US" sz="1100" dirty="0" err="1" smtClean="0">
                <a:latin typeface="Courier New"/>
                <a:cs typeface="Courier New"/>
              </a:rPr>
              <a:t>ArrayHeap</a:t>
            </a:r>
            <a:r>
              <a:rPr lang="en-US" sz="1100" dirty="0" smtClean="0">
                <a:latin typeface="Courier New"/>
                <a:cs typeface="Courier New"/>
              </a:rPr>
              <a:t>&lt;</a:t>
            </a:r>
            <a:r>
              <a:rPr lang="en-US" sz="1100" dirty="0" err="1" smtClean="0">
                <a:latin typeface="Courier New"/>
                <a:cs typeface="Courier New"/>
              </a:rPr>
              <a:t>PrioritizedObject</a:t>
            </a:r>
            <a:r>
              <a:rPr lang="en-US" sz="1100" dirty="0" smtClean="0">
                <a:latin typeface="Courier New"/>
                <a:cs typeface="Courier New"/>
              </a:rPr>
              <a:t>&lt;T&gt;&gt;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priority queue.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PriorityQueue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given element to this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PriorityQueue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object the element to be added to the priority queue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priority the integer priority of the element to be added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addElement(T</a:t>
            </a:r>
            <a:r>
              <a:rPr lang="en-US" sz="1100" dirty="0" smtClean="0">
                <a:latin typeface="Courier New"/>
                <a:cs typeface="Courier New"/>
              </a:rPr>
              <a:t> object,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priority)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PrioritizedObject</a:t>
            </a:r>
            <a:r>
              <a:rPr lang="en-US" sz="1100" dirty="0" smtClean="0">
                <a:latin typeface="Courier New"/>
                <a:cs typeface="Courier New"/>
              </a:rPr>
              <a:t>&lt;T&gt; </a:t>
            </a:r>
            <a:r>
              <a:rPr lang="en-US" sz="1100" dirty="0" err="1" smtClean="0">
                <a:latin typeface="Courier New"/>
                <a:cs typeface="Courier New"/>
              </a:rPr>
              <a:t>obj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PrioritizedObject</a:t>
            </a:r>
            <a:r>
              <a:rPr lang="en-US" sz="1100" dirty="0" smtClean="0">
                <a:latin typeface="Courier New"/>
                <a:cs typeface="Courier New"/>
              </a:rPr>
              <a:t>&lt;T&gt;(object, priority);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    </a:t>
            </a:r>
            <a:r>
              <a:rPr lang="en-US" sz="1100" dirty="0" err="1" smtClean="0">
                <a:latin typeface="Courier New"/>
                <a:cs typeface="Courier New"/>
              </a:rPr>
              <a:t>super.addElement(obj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next highest priority element from this priority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queue and returns a reference to 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next highest priority element in this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removeNext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(</a:t>
            </a:r>
            <a:r>
              <a:rPr lang="en-US" sz="1200" dirty="0" err="1" smtClean="0">
                <a:latin typeface="Courier New"/>
                <a:cs typeface="Courier New"/>
              </a:rPr>
              <a:t>PrioritizedObject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super.removeMin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obj.getElement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Heaps, conceptually</a:t>
            </a:r>
          </a:p>
          <a:p>
            <a:r>
              <a:rPr lang="en-US" dirty="0" smtClean="0"/>
              <a:t>Using heaps to solve problems</a:t>
            </a:r>
          </a:p>
          <a:p>
            <a:r>
              <a:rPr lang="en-US" dirty="0" smtClean="0"/>
              <a:t>Heap implementations</a:t>
            </a:r>
          </a:p>
          <a:p>
            <a:r>
              <a:rPr lang="en-US" dirty="0" smtClean="0"/>
              <a:t>Using heaps to implement priority 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Heaps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operations on a heap require moving up the heap as well as down</a:t>
            </a:r>
          </a:p>
          <a:p>
            <a:r>
              <a:rPr lang="en-US" dirty="0" smtClean="0"/>
              <a:t>So we'll add a parent pointer to the </a:t>
            </a:r>
            <a:r>
              <a:rPr lang="en-US" dirty="0" err="1" smtClean="0">
                <a:latin typeface="Courier New"/>
                <a:cs typeface="Courier New"/>
              </a:rPr>
              <a:t>HeapNode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class, which is itself based on the node for a binary tree</a:t>
            </a:r>
          </a:p>
          <a:p>
            <a:r>
              <a:rPr lang="en-US" dirty="0" smtClean="0"/>
              <a:t>In the heap itself, we'll keep track of a pointer so that we always know where the last leaf is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 binary tree node with a parent pointer for use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in heaps.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parent;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heap node with the specified data.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data to be contained within the new heap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HeapNode(T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super(obj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parent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parent of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parent of the node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HeapNode</a:t>
            </a:r>
            <a:r>
              <a:rPr lang="en-US" sz="1100" dirty="0" smtClean="0">
                <a:latin typeface="Courier New"/>
                <a:cs typeface="Courier New"/>
              </a:rPr>
              <a:t>&lt;T&gt; </a:t>
            </a:r>
            <a:r>
              <a:rPr lang="en-US" sz="1100" dirty="0" err="1" smtClean="0">
                <a:latin typeface="Courier New"/>
                <a:cs typeface="Courier New"/>
              </a:rPr>
              <a:t>getParent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parent;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element stored at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stored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setElement(T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obj</a:t>
            </a:r>
            <a:r>
              <a:rPr lang="en-US" sz="11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element = </a:t>
            </a:r>
            <a:r>
              <a:rPr lang="en-US" sz="1100" dirty="0" err="1" smtClean="0">
                <a:latin typeface="Courier New"/>
                <a:cs typeface="Courier New"/>
              </a:rPr>
              <a:t>obj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parent of this node.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parent of the node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setParent(HeapNode</a:t>
            </a:r>
            <a:r>
              <a:rPr lang="en-US" sz="1100" dirty="0" smtClean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parent = node;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LinkedHeap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implements a heap.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LinkedHeap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HeapADT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;  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LinkedHeap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this heap in the appropriate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position according to its key value.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added to the heap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addElement(T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obj</a:t>
            </a:r>
            <a:r>
              <a:rPr lang="en-US" sz="11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HeapNode</a:t>
            </a:r>
            <a:r>
              <a:rPr lang="en-US" sz="1100" dirty="0" smtClean="0">
                <a:latin typeface="Courier New"/>
                <a:cs typeface="Courier New"/>
              </a:rPr>
              <a:t>&lt;T&gt; node = new </a:t>
            </a:r>
            <a:r>
              <a:rPr lang="en-US" sz="1100" dirty="0" err="1" smtClean="0">
                <a:latin typeface="Courier New"/>
                <a:cs typeface="Courier New"/>
              </a:rPr>
              <a:t>HeapNode</a:t>
            </a:r>
            <a:r>
              <a:rPr lang="en-US" sz="1100" dirty="0" smtClean="0">
                <a:latin typeface="Courier New"/>
                <a:cs typeface="Courier New"/>
              </a:rPr>
              <a:t>&lt;T&gt;(</a:t>
            </a:r>
            <a:r>
              <a:rPr lang="en-US" sz="1100" dirty="0" err="1" smtClean="0">
                <a:latin typeface="Courier New"/>
                <a:cs typeface="Courier New"/>
              </a:rPr>
              <a:t>obj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(root ==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root=node;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HeapNode</a:t>
            </a:r>
            <a:r>
              <a:rPr lang="en-US" sz="1100" dirty="0" smtClean="0">
                <a:latin typeface="Courier New"/>
                <a:cs typeface="Courier New"/>
              </a:rPr>
              <a:t>&lt;T&gt; </a:t>
            </a:r>
            <a:r>
              <a:rPr lang="en-US" sz="1100" dirty="0" err="1" smtClean="0">
                <a:latin typeface="Courier New"/>
                <a:cs typeface="Courier New"/>
              </a:rPr>
              <a:t>nextParent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getNextParentAdd</a:t>
            </a:r>
            <a:r>
              <a:rPr lang="en-US" sz="1100" dirty="0" smtClean="0">
                <a:latin typeface="Courier New"/>
                <a:cs typeface="Courier New"/>
              </a:rPr>
              <a:t>();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if (</a:t>
            </a:r>
            <a:r>
              <a:rPr lang="en-US" sz="1100" dirty="0" err="1" smtClean="0">
                <a:latin typeface="Courier New"/>
                <a:cs typeface="Courier New"/>
              </a:rPr>
              <a:t>nextParent.getLeft</a:t>
            </a:r>
            <a:r>
              <a:rPr lang="en-US" sz="1100" dirty="0" smtClean="0">
                <a:latin typeface="Courier New"/>
                <a:cs typeface="Courier New"/>
              </a:rPr>
              <a:t>() ==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</a:t>
            </a:r>
            <a:r>
              <a:rPr lang="en-US" sz="1100" dirty="0" err="1" smtClean="0">
                <a:latin typeface="Courier New"/>
                <a:cs typeface="Courier New"/>
              </a:rPr>
              <a:t>nextParent.setLeft(node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</a:t>
            </a:r>
            <a:r>
              <a:rPr lang="en-US" sz="1100" dirty="0" err="1" smtClean="0">
                <a:latin typeface="Courier New"/>
                <a:cs typeface="Courier New"/>
              </a:rPr>
              <a:t>nextParent.setRight(node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node.setParent(nextParent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lastNode</a:t>
            </a:r>
            <a:r>
              <a:rPr lang="en-US" sz="1100" dirty="0" smtClean="0">
                <a:latin typeface="Courier New"/>
                <a:cs typeface="Courier New"/>
              </a:rPr>
              <a:t> = node;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modCount</a:t>
            </a:r>
            <a:r>
              <a:rPr lang="en-US" sz="11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(size() &gt; 1)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heapifyAdd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node that will be the parent of the new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node that will be the parent of the new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getNextParentAdd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result =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((result != root) &amp;&amp; (</a:t>
            </a:r>
            <a:r>
              <a:rPr lang="en-US" sz="1200" dirty="0" err="1" smtClean="0">
                <a:latin typeface="Courier New"/>
                <a:cs typeface="Courier New"/>
              </a:rPr>
              <a:t>result.getParent().getLeft</a:t>
            </a:r>
            <a:r>
              <a:rPr lang="en-US" sz="1200" dirty="0" smtClean="0">
                <a:latin typeface="Courier New"/>
                <a:cs typeface="Courier New"/>
              </a:rPr>
              <a:t>() != result))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result.getParent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(result != root)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result.getParent().getRight</a:t>
            </a:r>
            <a:r>
              <a:rPr lang="en-US" sz="1200" dirty="0" smtClean="0">
                <a:latin typeface="Courier New"/>
                <a:cs typeface="Courier New"/>
              </a:rPr>
              <a:t>()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result.getParent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result.getParent().getRight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while (</a:t>
            </a:r>
            <a:r>
              <a:rPr lang="en-US" sz="1200" dirty="0" err="1" smtClean="0">
                <a:latin typeface="Courier New"/>
                <a:cs typeface="Courier New"/>
              </a:rPr>
              <a:t>result.getLeft</a:t>
            </a:r>
            <a:r>
              <a:rPr lang="en-US" sz="1200" dirty="0" smtClean="0">
                <a:latin typeface="Courier New"/>
                <a:cs typeface="Courier New"/>
              </a:rPr>
              <a:t>()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result.getLeft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</a:t>
            </a:r>
            <a:r>
              <a:rPr lang="en-US" sz="1200" dirty="0" err="1" smtClean="0">
                <a:latin typeface="Courier New"/>
                <a:cs typeface="Courier New"/>
              </a:rPr>
              <a:t>result.getLeft</a:t>
            </a:r>
            <a:r>
              <a:rPr lang="en-US" sz="1200" dirty="0" smtClean="0">
                <a:latin typeface="Courier New"/>
                <a:cs typeface="Courier New"/>
              </a:rPr>
              <a:t>()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result.getLeft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Reorders this heap after adding a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heapifyAdd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next =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temp = </a:t>
            </a:r>
            <a:r>
              <a:rPr lang="en-US" sz="1200" dirty="0" err="1" smtClean="0">
                <a:latin typeface="Courier New"/>
                <a:cs typeface="Courier New"/>
              </a:rPr>
              <a:t>next.getElement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((next != root) &amp;&amp;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(((</a:t>
            </a:r>
            <a:r>
              <a:rPr lang="en-US" sz="1200" dirty="0" err="1" smtClean="0">
                <a:latin typeface="Courier New"/>
                <a:cs typeface="Courier New"/>
              </a:rPr>
              <a:t>Comparable)temp).compareTo(next.getParent().getElement</a:t>
            </a:r>
            <a:r>
              <a:rPr lang="en-US" sz="1200" dirty="0" smtClean="0">
                <a:latin typeface="Courier New"/>
                <a:cs typeface="Courier New"/>
              </a:rPr>
              <a:t>()) &lt; 0))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next.setElement(next.getParent().getElement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</a:t>
            </a:r>
            <a:r>
              <a:rPr lang="en-US" sz="1200" dirty="0" err="1" smtClean="0">
                <a:latin typeface="Courier New"/>
                <a:cs typeface="Courier New"/>
              </a:rPr>
              <a:t>next.parent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next.setElement(temp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 the element with the lowest value in this heap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it. Throws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if the heap is empty.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with the lowest value in this heap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heap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removeMin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EmptyCollectionException("LinkedHeap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</a:t>
            </a:r>
            <a:r>
              <a:rPr lang="en-US" sz="1200" dirty="0" err="1" smtClean="0">
                <a:latin typeface="Courier New"/>
                <a:cs typeface="Courier New"/>
              </a:rPr>
              <a:t>minElement</a:t>
            </a:r>
            <a:r>
              <a:rPr lang="en-US" sz="1200" dirty="0" smtClean="0">
                <a:latin typeface="Courier New"/>
                <a:cs typeface="Courier New"/>
              </a:rPr>
              <a:t> =  </a:t>
            </a:r>
            <a:r>
              <a:rPr lang="en-US" sz="1200" dirty="0" err="1" smtClean="0">
                <a:latin typeface="Courier New"/>
                <a:cs typeface="Courier New"/>
              </a:rPr>
              <a:t>root.getElement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(size() ==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root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nextLast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getNewLastNode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lastNode.getParent().getLeft</a:t>
            </a:r>
            <a:r>
              <a:rPr lang="en-US" sz="1200" dirty="0" smtClean="0">
                <a:latin typeface="Courier New"/>
                <a:cs typeface="Courier New"/>
              </a:rPr>
              <a:t>() ==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lastNode.getParent().setLeft(null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lastNode.getParent().setRight(null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((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root).setElement(lastNode.getElement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nextLast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heapifyRemove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minElement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node that will be the new last node after a remove.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node that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willbe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new last node after a remove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getNewLastNode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result = </a:t>
            </a:r>
            <a:r>
              <a:rPr lang="en-US" sz="1200" dirty="0" err="1" smtClean="0">
                <a:latin typeface="Courier New"/>
                <a:cs typeface="Courier New"/>
              </a:rPr>
              <a:t>lastNode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((result != root) &amp;&amp; (</a:t>
            </a:r>
            <a:r>
              <a:rPr lang="en-US" sz="1200" dirty="0" err="1" smtClean="0">
                <a:latin typeface="Courier New"/>
                <a:cs typeface="Courier New"/>
              </a:rPr>
              <a:t>result.getParent().getLeft</a:t>
            </a:r>
            <a:r>
              <a:rPr lang="en-US" sz="1200" dirty="0" smtClean="0">
                <a:latin typeface="Courier New"/>
                <a:cs typeface="Courier New"/>
              </a:rPr>
              <a:t>() == result))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result.getParent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(result != root)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result.getParent().getLeft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result.getRight</a:t>
            </a:r>
            <a:r>
              <a:rPr lang="en-US" sz="1200" dirty="0" smtClean="0">
                <a:latin typeface="Courier New"/>
                <a:cs typeface="Courier New"/>
              </a:rPr>
              <a:t>()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result.getRight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heap</a:t>
            </a:r>
            <a:r>
              <a:rPr lang="en-US" dirty="0" smtClean="0"/>
              <a:t> is a </a:t>
            </a:r>
            <a:r>
              <a:rPr lang="en-US" u="sng" dirty="0" smtClean="0"/>
              <a:t>complete</a:t>
            </a:r>
            <a:r>
              <a:rPr lang="en-US" dirty="0" smtClean="0"/>
              <a:t> binary tree in which each element is less than or equal to both of its children</a:t>
            </a:r>
          </a:p>
          <a:p>
            <a:r>
              <a:rPr lang="en-US" dirty="0" smtClean="0"/>
              <a:t>So a heap has both structural and ordering constraints</a:t>
            </a:r>
          </a:p>
          <a:p>
            <a:r>
              <a:rPr lang="en-US" dirty="0" smtClean="0"/>
              <a:t>As with binary search trees, there are many possible heap configurations for a given set of elements</a:t>
            </a:r>
          </a:p>
          <a:p>
            <a:r>
              <a:rPr lang="en-US" dirty="0" smtClean="0"/>
              <a:t>Our definition above is really a </a:t>
            </a:r>
            <a:r>
              <a:rPr lang="en-US" i="1" dirty="0" err="1" smtClean="0"/>
              <a:t>minheap</a:t>
            </a:r>
            <a:endParaRPr lang="en-US" dirty="0" smtClean="0"/>
          </a:p>
          <a:p>
            <a:r>
              <a:rPr lang="en-US" dirty="0" smtClean="0"/>
              <a:t>A similar definition could be made for a </a:t>
            </a:r>
            <a:r>
              <a:rPr lang="en-US" i="1" dirty="0" err="1" smtClean="0"/>
              <a:t>maxheap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Reorders this heap after removing the root element.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heapifyRemove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node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&lt;T&gt;)root;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left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node.getLeft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right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node.getRight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 next;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((left == null) &amp;&amp; (right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(right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(((</a:t>
            </a:r>
            <a:r>
              <a:rPr lang="en-US" sz="1200" dirty="0" err="1" smtClean="0">
                <a:latin typeface="Courier New"/>
                <a:cs typeface="Courier New"/>
              </a:rPr>
              <a:t>Comparable)left.getElement()).compareTo(right.getElement</a:t>
            </a:r>
            <a:r>
              <a:rPr lang="en-US" sz="1200" dirty="0" smtClean="0">
                <a:latin typeface="Courier New"/>
                <a:cs typeface="Courier New"/>
              </a:rPr>
              <a:t>())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right;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temp = </a:t>
            </a:r>
            <a:r>
              <a:rPr lang="en-US" sz="1200" dirty="0" err="1" smtClean="0">
                <a:latin typeface="Courier New"/>
                <a:cs typeface="Courier New"/>
              </a:rPr>
              <a:t>node.getElement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((next != null) &amp;&amp;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(((</a:t>
            </a:r>
            <a:r>
              <a:rPr lang="en-US" sz="1200" dirty="0" err="1" smtClean="0">
                <a:latin typeface="Courier New"/>
                <a:cs typeface="Courier New"/>
              </a:rPr>
              <a:t>Comparable)next.getElement()).compareTo(temp</a:t>
            </a:r>
            <a:r>
              <a:rPr lang="en-US" sz="1200" dirty="0" smtClean="0">
                <a:latin typeface="Courier New"/>
                <a:cs typeface="Courier New"/>
              </a:rPr>
              <a:t>) &lt; 0))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node.setElement(next.getElement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node = next;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left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node.getLeft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right = (</a:t>
            </a:r>
            <a:r>
              <a:rPr lang="en-US" sz="1200" dirty="0" err="1" smtClean="0">
                <a:latin typeface="Courier New"/>
                <a:cs typeface="Courier New"/>
              </a:rPr>
              <a:t>HeapNode</a:t>
            </a:r>
            <a:r>
              <a:rPr lang="en-US" sz="1200" dirty="0" smtClean="0">
                <a:latin typeface="Courier New"/>
                <a:cs typeface="Courier New"/>
              </a:rPr>
              <a:t>&lt;T&gt;)</a:t>
            </a:r>
            <a:r>
              <a:rPr lang="en-US" sz="1200" dirty="0" err="1" smtClean="0">
                <a:latin typeface="Courier New"/>
                <a:cs typeface="Courier New"/>
              </a:rPr>
              <a:t>node.getRight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((left == null) &amp;&amp; (right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if (right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if (((</a:t>
            </a:r>
            <a:r>
              <a:rPr lang="en-US" sz="1200" dirty="0" err="1" smtClean="0">
                <a:latin typeface="Courier New"/>
                <a:cs typeface="Courier New"/>
              </a:rPr>
              <a:t>Comparable)left.getElement()).compareTo(right.getElement</a:t>
            </a:r>
            <a:r>
              <a:rPr lang="en-US" sz="1200" dirty="0" smtClean="0">
                <a:latin typeface="Courier New"/>
                <a:cs typeface="Courier New"/>
              </a:rPr>
              <a:t>())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node.setElement(temp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Heaps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a heap is a complete tree, an array-based implementation is reasonable</a:t>
            </a:r>
          </a:p>
          <a:p>
            <a:r>
              <a:rPr lang="en-US" dirty="0" smtClean="0"/>
              <a:t>As previously discussed, a parent element at index </a:t>
            </a:r>
            <a:r>
              <a:rPr lang="en-US" dirty="0" err="1" smtClean="0"/>
              <a:t>n</a:t>
            </a:r>
            <a:r>
              <a:rPr lang="en-US" dirty="0" smtClean="0"/>
              <a:t> will have children stored at index 2n+1 and 2n+2 of the array</a:t>
            </a:r>
          </a:p>
          <a:p>
            <a:r>
              <a:rPr lang="en-US" dirty="0" smtClean="0"/>
              <a:t>Conversely, for any node other than the root, the parent of the node is found at index (n-1)/2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ArrayBinaryTree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implements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interface using an array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ArrayBinaryTree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latin typeface="Courier New"/>
                <a:cs typeface="Courier New"/>
              </a:rPr>
              <a:t>&lt;T&gt;, </a:t>
            </a:r>
            <a:r>
              <a:rPr lang="en-US" sz="1200" dirty="0" err="1" smtClean="0">
                <a:latin typeface="Courier New"/>
                <a:cs typeface="Courier New"/>
              </a:rPr>
              <a:t>Iterable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static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DEFAULT_CAPACITY = 50;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T[] tree;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ArrayBinaryTree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tree = (T[]) new </a:t>
            </a:r>
            <a:r>
              <a:rPr lang="en-US" sz="1200" dirty="0" err="1" smtClean="0">
                <a:latin typeface="Courier New"/>
                <a:cs typeface="Courier New"/>
              </a:rPr>
              <a:t>Object[DEFAULT_CAPACITY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 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binary tree with the specified element as its root.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which will become the root of the new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ArrayBinaryTree(T</a:t>
            </a:r>
            <a:r>
              <a:rPr lang="en-US" sz="1200" dirty="0" smtClean="0">
                <a:latin typeface="Courier New"/>
                <a:cs typeface="Courier New"/>
              </a:rPr>
              <a:t> element)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 =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tree = (T[]) new </a:t>
            </a:r>
            <a:r>
              <a:rPr lang="en-US" sz="1200" dirty="0" err="1" smtClean="0">
                <a:latin typeface="Courier New"/>
                <a:cs typeface="Courier New"/>
              </a:rPr>
              <a:t>Object[DEFAULT_CAPACITY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tree[0] = 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ArrayHeap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provides an array implementation of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minheap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ArrayHeap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ArrayBinaryTree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HeapADT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heap.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ArrayHeap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this heap in the appropriate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position according to its key value.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added to the heap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addElement(T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(count == </a:t>
            </a:r>
            <a:r>
              <a:rPr lang="en-US" sz="1200" dirty="0" err="1" smtClean="0">
                <a:latin typeface="Courier New"/>
                <a:cs typeface="Courier New"/>
              </a:rPr>
              <a:t>tree.length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expandCapacity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tree[count</a:t>
            </a:r>
            <a:r>
              <a:rPr lang="en-US" sz="1200" dirty="0" smtClean="0">
                <a:latin typeface="Courier New"/>
                <a:cs typeface="Courier New"/>
              </a:rPr>
              <a:t>] =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(count &gt;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heapifyAdd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 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Reorders this heap to maintain the ordering property after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adding a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heapifyAdd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next = count - 1;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temp = </a:t>
            </a:r>
            <a:r>
              <a:rPr lang="en-US" sz="1200" dirty="0" err="1" smtClean="0">
                <a:latin typeface="Courier New"/>
                <a:cs typeface="Courier New"/>
              </a:rPr>
              <a:t>tree[next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((next != 0) &amp;&amp;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(((Comparable)temp).compareTo(tree[(next-1)/2]) &lt; 0))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tree[next</a:t>
            </a:r>
            <a:r>
              <a:rPr lang="en-US" sz="1200" dirty="0" smtClean="0">
                <a:latin typeface="Courier New"/>
                <a:cs typeface="Courier New"/>
              </a:rPr>
              <a:t>] = tree[(next-1)/2];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(next-1)/2;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tree[next</a:t>
            </a:r>
            <a:r>
              <a:rPr lang="en-US" sz="1200" dirty="0" smtClean="0">
                <a:latin typeface="Courier New"/>
                <a:cs typeface="Courier New"/>
              </a:rPr>
              <a:t>] =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 the element with the lowest value in this heap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it. Throws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heap is empty.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element with the lowest value in this heap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heap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removeMin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EmptyCollectionException("ArrayHeap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</a:t>
            </a:r>
            <a:r>
              <a:rPr lang="en-US" sz="1200" dirty="0" err="1" smtClean="0">
                <a:latin typeface="Courier New"/>
                <a:cs typeface="Courier New"/>
              </a:rPr>
              <a:t>minElement</a:t>
            </a:r>
            <a:r>
              <a:rPr lang="en-US" sz="1200" dirty="0" smtClean="0">
                <a:latin typeface="Courier New"/>
                <a:cs typeface="Courier New"/>
              </a:rPr>
              <a:t> = tree[0];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tree[0] = tree[count-1];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heapifyRemove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minElement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Reorders this heap to maintain the ordering property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after the minimum element has been removed.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heapifyRemove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node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left =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right = 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next;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((</a:t>
            </a:r>
            <a:r>
              <a:rPr lang="en-US" sz="1200" dirty="0" err="1" smtClean="0">
                <a:latin typeface="Courier New"/>
                <a:cs typeface="Courier New"/>
              </a:rPr>
              <a:t>tree[left</a:t>
            </a:r>
            <a:r>
              <a:rPr lang="en-US" sz="1200" dirty="0" smtClean="0">
                <a:latin typeface="Courier New"/>
                <a:cs typeface="Courier New"/>
              </a:rPr>
              <a:t>] == null) &amp;&amp; (</a:t>
            </a:r>
            <a:r>
              <a:rPr lang="en-US" sz="1200" dirty="0" err="1" smtClean="0">
                <a:latin typeface="Courier New"/>
                <a:cs typeface="Courier New"/>
              </a:rPr>
              <a:t>tree[right</a:t>
            </a:r>
            <a:r>
              <a:rPr lang="en-US" sz="1200" dirty="0" smtClean="0">
                <a:latin typeface="Courier New"/>
                <a:cs typeface="Courier New"/>
              </a:rPr>
              <a:t>]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</a:t>
            </a:r>
            <a:r>
              <a:rPr lang="en-US" sz="1200" dirty="0" err="1" smtClean="0">
                <a:latin typeface="Courier New"/>
                <a:cs typeface="Courier New"/>
              </a:rPr>
              <a:t>tree[right</a:t>
            </a:r>
            <a:r>
              <a:rPr lang="en-US" sz="1200" dirty="0" smtClean="0">
                <a:latin typeface="Courier New"/>
                <a:cs typeface="Courier New"/>
              </a:rPr>
              <a:t>]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(((</a:t>
            </a:r>
            <a:r>
              <a:rPr lang="en-US" sz="1200" dirty="0" err="1" smtClean="0">
                <a:latin typeface="Courier New"/>
                <a:cs typeface="Courier New"/>
              </a:rPr>
              <a:t>Comparable)tree[left]).compareTo(tree[right</a:t>
            </a:r>
            <a:r>
              <a:rPr lang="en-US" sz="1200" dirty="0" smtClean="0">
                <a:latin typeface="Courier New"/>
                <a:cs typeface="Courier New"/>
              </a:rPr>
              <a:t>])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next =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temp = </a:t>
            </a:r>
            <a:r>
              <a:rPr lang="en-US" sz="1200" dirty="0" err="1" smtClean="0">
                <a:latin typeface="Courier New"/>
                <a:cs typeface="Courier New"/>
              </a:rPr>
              <a:t>tree[node</a:t>
            </a:r>
            <a:r>
              <a:rPr lang="en-US" sz="1200" dirty="0" smtClean="0">
                <a:latin typeface="Courier New"/>
                <a:cs typeface="Courier New"/>
              </a:rPr>
              <a:t>];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a heap:</a:t>
            </a:r>
            <a:endParaRPr lang="en-US" dirty="0"/>
          </a:p>
        </p:txBody>
      </p:sp>
      <p:pic>
        <p:nvPicPr>
          <p:cNvPr id="9" name="Picture 8" descr="Fig21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2471208"/>
            <a:ext cx="6864689" cy="13895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((next &lt; count) &amp;&amp;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(((</a:t>
            </a:r>
            <a:r>
              <a:rPr lang="en-US" sz="1200" dirty="0" err="1" smtClean="0">
                <a:latin typeface="Courier New"/>
                <a:cs typeface="Courier New"/>
              </a:rPr>
              <a:t>Comparable)tree[next]).compareTo(temp</a:t>
            </a:r>
            <a:r>
              <a:rPr lang="en-US" sz="1200" dirty="0" smtClean="0">
                <a:latin typeface="Courier New"/>
                <a:cs typeface="Courier New"/>
              </a:rPr>
              <a:t>) &lt; 0))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tree[node</a:t>
            </a:r>
            <a:r>
              <a:rPr lang="en-US" sz="1200" dirty="0" smtClean="0">
                <a:latin typeface="Courier New"/>
                <a:cs typeface="Courier New"/>
              </a:rPr>
              <a:t>] = </a:t>
            </a:r>
            <a:r>
              <a:rPr lang="en-US" sz="1200" dirty="0" err="1" smtClean="0">
                <a:latin typeface="Courier New"/>
                <a:cs typeface="Courier New"/>
              </a:rPr>
              <a:t>tree[next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node = next;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left = 2 * node + 1;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right = 2 * (node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((</a:t>
            </a:r>
            <a:r>
              <a:rPr lang="en-US" sz="1200" dirty="0" err="1" smtClean="0">
                <a:latin typeface="Courier New"/>
                <a:cs typeface="Courier New"/>
              </a:rPr>
              <a:t>tree[left</a:t>
            </a:r>
            <a:r>
              <a:rPr lang="en-US" sz="1200" dirty="0" smtClean="0">
                <a:latin typeface="Courier New"/>
                <a:cs typeface="Courier New"/>
              </a:rPr>
              <a:t>] == null) &amp;&amp; (</a:t>
            </a:r>
            <a:r>
              <a:rPr lang="en-US" sz="1200" dirty="0" err="1" smtClean="0">
                <a:latin typeface="Courier New"/>
                <a:cs typeface="Courier New"/>
              </a:rPr>
              <a:t>tree[right</a:t>
            </a:r>
            <a:r>
              <a:rPr lang="en-US" sz="1200" dirty="0" smtClean="0">
                <a:latin typeface="Courier New"/>
                <a:cs typeface="Courier New"/>
              </a:rPr>
              <a:t>]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if (</a:t>
            </a:r>
            <a:r>
              <a:rPr lang="en-US" sz="1200" dirty="0" err="1" smtClean="0">
                <a:latin typeface="Courier New"/>
                <a:cs typeface="Courier New"/>
              </a:rPr>
              <a:t>tree[right</a:t>
            </a:r>
            <a:r>
              <a:rPr lang="en-US" sz="1200" dirty="0" smtClean="0">
                <a:latin typeface="Courier New"/>
                <a:cs typeface="Courier New"/>
              </a:rPr>
              <a:t>]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if (((</a:t>
            </a:r>
            <a:r>
              <a:rPr lang="en-US" sz="1200" dirty="0" err="1" smtClean="0">
                <a:latin typeface="Courier New"/>
                <a:cs typeface="Courier New"/>
              </a:rPr>
              <a:t>Comparable)tree[left]).compareTo(tree[right</a:t>
            </a:r>
            <a:r>
              <a:rPr lang="en-US" sz="1200" dirty="0" smtClean="0">
                <a:latin typeface="Courier New"/>
                <a:cs typeface="Courier New"/>
              </a:rPr>
              <a:t>])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next =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tree[node</a:t>
            </a:r>
            <a:r>
              <a:rPr lang="en-US" sz="1200" dirty="0" smtClean="0">
                <a:latin typeface="Courier New"/>
                <a:cs typeface="Courier New"/>
              </a:rPr>
              <a:t>] =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ordering property of a heap, it is natural to think of using a heap to sort a list of numbers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heap sort</a:t>
            </a:r>
            <a:r>
              <a:rPr lang="en-US" dirty="0" smtClean="0"/>
              <a:t> sorts a set of elements by adding each one to a heap, then removing them one at a time</a:t>
            </a:r>
          </a:p>
          <a:p>
            <a:r>
              <a:rPr lang="en-US" dirty="0" smtClean="0"/>
              <a:t>The smallest element comes off the heap first, so the sequence will be in ascending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package </a:t>
            </a:r>
            <a:r>
              <a:rPr lang="en-US" sz="1000" dirty="0" err="1" smtClean="0">
                <a:latin typeface="Courier New"/>
                <a:cs typeface="Courier New"/>
              </a:rPr>
              <a:t>jsjf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HeapSort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sorts a given array of Comparable objects using a heap.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HeapSort</a:t>
            </a:r>
            <a:r>
              <a:rPr lang="en-US" sz="10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Sorts the specified array using a Heap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data to be added to the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heapsort</a:t>
            </a:r>
            <a:endParaRPr lang="en-US" sz="10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HeapSort(T</a:t>
            </a:r>
            <a:r>
              <a:rPr lang="en-US" sz="1000" dirty="0" smtClean="0">
                <a:latin typeface="Courier New"/>
                <a:cs typeface="Courier New"/>
              </a:rPr>
              <a:t>[] data)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ArrayHeap</a:t>
            </a:r>
            <a:r>
              <a:rPr lang="en-US" sz="1000" dirty="0" smtClean="0">
                <a:latin typeface="Courier New"/>
                <a:cs typeface="Courier New"/>
              </a:rPr>
              <a:t>&lt;T&gt; temp = new </a:t>
            </a:r>
            <a:r>
              <a:rPr lang="en-US" sz="1000" dirty="0" err="1" smtClean="0">
                <a:latin typeface="Courier New"/>
                <a:cs typeface="Courier New"/>
              </a:rPr>
              <a:t>ArrayHeap</a:t>
            </a:r>
            <a:r>
              <a:rPr lang="en-US" sz="1000" dirty="0" smtClean="0">
                <a:latin typeface="Courier New"/>
                <a:cs typeface="Courier New"/>
              </a:rPr>
              <a:t>&lt;T&gt;();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copy the array into a heap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i</a:t>
            </a:r>
            <a:r>
              <a:rPr lang="en-US" sz="1000" dirty="0" smtClean="0">
                <a:latin typeface="Courier New"/>
                <a:cs typeface="Courier New"/>
              </a:rPr>
              <a:t> = 0; </a:t>
            </a:r>
            <a:r>
              <a:rPr lang="en-US" sz="1000" dirty="0" err="1" smtClean="0">
                <a:latin typeface="Courier New"/>
                <a:cs typeface="Courier New"/>
              </a:rPr>
              <a:t>i</a:t>
            </a:r>
            <a:r>
              <a:rPr lang="en-US" sz="1000" dirty="0" smtClean="0">
                <a:latin typeface="Courier New"/>
                <a:cs typeface="Courier New"/>
              </a:rPr>
              <a:t> &lt; </a:t>
            </a:r>
            <a:r>
              <a:rPr lang="en-US" sz="1000" dirty="0" err="1" smtClean="0">
                <a:latin typeface="Courier New"/>
                <a:cs typeface="Courier New"/>
              </a:rPr>
              <a:t>data.length</a:t>
            </a:r>
            <a:r>
              <a:rPr lang="en-US" sz="1000" dirty="0" smtClean="0">
                <a:latin typeface="Courier New"/>
                <a:cs typeface="Courier New"/>
              </a:rPr>
              <a:t>; </a:t>
            </a:r>
            <a:r>
              <a:rPr lang="en-US" sz="1000" dirty="0" err="1" smtClean="0">
                <a:latin typeface="Courier New"/>
                <a:cs typeface="Courier New"/>
              </a:rPr>
              <a:t>i</a:t>
            </a:r>
            <a:r>
              <a:rPr lang="en-US" sz="10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temp.addElement(data[i</a:t>
            </a:r>
            <a:r>
              <a:rPr lang="en-US" sz="10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place the sorted elements back into the array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count = 0;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while (!(</a:t>
            </a:r>
            <a:r>
              <a:rPr lang="en-US" sz="1000" dirty="0" err="1" smtClean="0">
                <a:latin typeface="Courier New"/>
                <a:cs typeface="Courier New"/>
              </a:rPr>
              <a:t>temp.isEmpty</a:t>
            </a:r>
            <a:r>
              <a:rPr lang="en-US" sz="1000" dirty="0" smtClean="0">
                <a:latin typeface="Courier New"/>
                <a:cs typeface="Courier New"/>
              </a:rPr>
              <a:t>()))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data[count</a:t>
            </a:r>
            <a:r>
              <a:rPr lang="en-US" sz="1000" dirty="0" smtClean="0">
                <a:latin typeface="Courier New"/>
                <a:cs typeface="Courier New"/>
              </a:rPr>
              <a:t>] = </a:t>
            </a:r>
            <a:r>
              <a:rPr lang="en-US" sz="1000" dirty="0" err="1" smtClean="0">
                <a:latin typeface="Courier New"/>
                <a:cs typeface="Courier New"/>
              </a:rPr>
              <a:t>temp.removeMin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count++;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package </a:t>
            </a:r>
            <a:r>
              <a:rPr lang="en-US" sz="1000" dirty="0" err="1" smtClean="0">
                <a:latin typeface="Courier New"/>
                <a:cs typeface="Courier New"/>
              </a:rPr>
              <a:t>jsjf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HeapADT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 Heap.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interface </a:t>
            </a:r>
            <a:r>
              <a:rPr lang="en-US" sz="1000" dirty="0" err="1" smtClean="0">
                <a:latin typeface="Courier New"/>
                <a:cs typeface="Courier New"/>
              </a:rPr>
              <a:t>HeapADT</a:t>
            </a:r>
            <a:r>
              <a:rPr lang="en-US" sz="1000" dirty="0" smtClean="0">
                <a:latin typeface="Courier New"/>
                <a:cs typeface="Courier New"/>
              </a:rPr>
              <a:t>&lt;T&gt; extends </a:t>
            </a:r>
            <a:r>
              <a:rPr lang="en-US" sz="1000" dirty="0" err="1" smtClean="0">
                <a:latin typeface="Courier New"/>
                <a:cs typeface="Courier New"/>
              </a:rPr>
              <a:t>BinaryTreeADT</a:t>
            </a:r>
            <a:r>
              <a:rPr lang="en-US" sz="10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object to this heap.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added to the heap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addElement(T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obj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element with the lowest value from this heap.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with the lowest value from the heap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T </a:t>
            </a:r>
            <a:r>
              <a:rPr lang="en-US" sz="1000" dirty="0" err="1" smtClean="0">
                <a:latin typeface="Courier New"/>
                <a:cs typeface="Courier New"/>
              </a:rPr>
              <a:t>removeMin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element with the lowest value in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this heap.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element with the lowest value in the heap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T </a:t>
            </a:r>
            <a:r>
              <a:rPr lang="en-US" sz="1000" dirty="0" err="1" smtClean="0">
                <a:latin typeface="Courier New"/>
                <a:cs typeface="Courier New"/>
              </a:rPr>
              <a:t>findMin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pic>
        <p:nvPicPr>
          <p:cNvPr id="7" name="Picture 6" descr="Fig21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8" y="1704975"/>
            <a:ext cx="6018212" cy="37213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minheaps</a:t>
            </a:r>
            <a:r>
              <a:rPr lang="en-US" dirty="0" smtClean="0"/>
              <a:t> containing the same data:</a:t>
            </a:r>
            <a:endParaRPr lang="en-US" dirty="0"/>
          </a:p>
        </p:txBody>
      </p:sp>
      <p:pic>
        <p:nvPicPr>
          <p:cNvPr id="7" name="Picture 6" descr="Fig21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00" y="2380720"/>
            <a:ext cx="4347735" cy="224207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an element to the heap, add the element as a leaf, keeping the tree complete</a:t>
            </a:r>
          </a:p>
          <a:p>
            <a:r>
              <a:rPr lang="en-US" dirty="0" smtClean="0"/>
              <a:t>Then, move the element up toward the root, exchanging positions with its parent, until  the relationship among the elements is appropriate</a:t>
            </a:r>
          </a:p>
          <a:p>
            <a:r>
              <a:rPr lang="en-US" dirty="0" smtClean="0"/>
              <a:t>This will guarantee that the resulting tree will conform to the heap criteria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insertion point for a new element in a heap:</a:t>
            </a:r>
            <a:endParaRPr lang="en-US" dirty="0"/>
          </a:p>
        </p:txBody>
      </p:sp>
      <p:pic>
        <p:nvPicPr>
          <p:cNvPr id="7" name="Picture 6" descr="Fig21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2693988"/>
            <a:ext cx="5306334" cy="24791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4673</Words>
  <Application>Microsoft Macintosh PowerPoint</Application>
  <PresentationFormat>On-screen Show (4:3)</PresentationFormat>
  <Paragraphs>724</Paragraphs>
  <Slides>42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Chapter Scope</vt:lpstr>
      <vt:lpstr>Heaps</vt:lpstr>
      <vt:lpstr>Heaps</vt:lpstr>
      <vt:lpstr>Slide 5</vt:lpstr>
      <vt:lpstr>Heaps</vt:lpstr>
      <vt:lpstr>Heaps</vt:lpstr>
      <vt:lpstr>Adding a New Element</vt:lpstr>
      <vt:lpstr>Adding a New Element</vt:lpstr>
      <vt:lpstr>Adding a New Element</vt:lpstr>
      <vt:lpstr>Removing the Min Element</vt:lpstr>
      <vt:lpstr>Removing the Min Element</vt:lpstr>
      <vt:lpstr>Removing the Min Element</vt:lpstr>
      <vt:lpstr>Priority Qeueus</vt:lpstr>
      <vt:lpstr>Slide 15</vt:lpstr>
      <vt:lpstr>Slide 16</vt:lpstr>
      <vt:lpstr>Slide 17</vt:lpstr>
      <vt:lpstr>Slide 18</vt:lpstr>
      <vt:lpstr>Slide 19</vt:lpstr>
      <vt:lpstr>Implementing Heaps with Links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Implementing Heaps with Arrays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Heap Sort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24</cp:revision>
  <dcterms:created xsi:type="dcterms:W3CDTF">2013-08-05T00:24:19Z</dcterms:created>
  <dcterms:modified xsi:type="dcterms:W3CDTF">2013-08-05T00:26:23Z</dcterms:modified>
</cp:coreProperties>
</file>