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304" r:id="rId4"/>
    <p:sldId id="289" r:id="rId5"/>
    <p:sldId id="305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6" r:id="rId17"/>
    <p:sldId id="300" r:id="rId18"/>
    <p:sldId id="301" r:id="rId19"/>
    <p:sldId id="307" r:id="rId20"/>
    <p:sldId id="309" r:id="rId21"/>
    <p:sldId id="302" r:id="rId22"/>
    <p:sldId id="308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Multi-Way Search 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20818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an element may convert a 3-node into a 2-node</a:t>
            </a:r>
          </a:p>
          <a:p>
            <a:r>
              <a:rPr lang="en-US" dirty="0" smtClean="0"/>
              <a:t>Removing 51:</a:t>
            </a:r>
            <a:endParaRPr lang="en-US" dirty="0"/>
          </a:p>
        </p:txBody>
      </p:sp>
      <p:pic>
        <p:nvPicPr>
          <p:cNvPr id="7" name="Picture 6" descr="Fig2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3353328"/>
            <a:ext cx="6989660" cy="19298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2-node leaf causes an </a:t>
            </a:r>
            <a:r>
              <a:rPr lang="en-US" i="1" dirty="0" smtClean="0"/>
              <a:t>underflow </a:t>
            </a:r>
            <a:r>
              <a:rPr lang="en-US" dirty="0" smtClean="0"/>
              <a:t>and requires a rotation</a:t>
            </a:r>
          </a:p>
          <a:p>
            <a:r>
              <a:rPr lang="en-US" dirty="0" smtClean="0"/>
              <a:t>Removing 22:</a:t>
            </a:r>
            <a:endParaRPr lang="en-US" dirty="0"/>
          </a:p>
        </p:txBody>
      </p:sp>
      <p:pic>
        <p:nvPicPr>
          <p:cNvPr id="7" name="Picture 6" descr="Fig2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9" y="3230034"/>
            <a:ext cx="7297779" cy="21293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Underflows may require multiple rotations</a:t>
            </a:r>
          </a:p>
          <a:p>
            <a:r>
              <a:rPr lang="en-US" dirty="0" smtClean="0"/>
              <a:t>Removing 30:</a:t>
            </a:r>
            <a:endParaRPr lang="en-US" dirty="0"/>
          </a:p>
        </p:txBody>
      </p:sp>
      <p:pic>
        <p:nvPicPr>
          <p:cNvPr id="7" name="Picture 6" descr="Fig2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66" y="2750609"/>
            <a:ext cx="5363634" cy="31911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55:</a:t>
            </a:r>
            <a:endParaRPr lang="en-US" dirty="0"/>
          </a:p>
        </p:txBody>
      </p:sp>
      <p:pic>
        <p:nvPicPr>
          <p:cNvPr id="7" name="Picture 6" descr="Fig23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45" y="2400300"/>
            <a:ext cx="6487105" cy="190076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Rotations may not solve everything – the height of the tree may have to be reduced</a:t>
            </a:r>
          </a:p>
          <a:p>
            <a:r>
              <a:rPr lang="en-US" dirty="0" smtClean="0"/>
              <a:t>Removing 45:</a:t>
            </a:r>
            <a:endParaRPr lang="en-US" dirty="0"/>
          </a:p>
        </p:txBody>
      </p:sp>
      <p:pic>
        <p:nvPicPr>
          <p:cNvPr id="7" name="Picture 6" descr="Fig23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2" y="3121025"/>
            <a:ext cx="6094633" cy="21960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internal nodes 30, then 60:</a:t>
            </a:r>
            <a:endParaRPr lang="en-US" dirty="0"/>
          </a:p>
        </p:txBody>
      </p:sp>
      <p:pic>
        <p:nvPicPr>
          <p:cNvPr id="7" name="Picture 6" descr="Fig23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4" y="2106083"/>
            <a:ext cx="6281441" cy="37613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2-4 tree </a:t>
            </a:r>
            <a:r>
              <a:rPr lang="en-US" dirty="0" smtClean="0"/>
              <a:t>is similar to a 2-3 tree, with nodes that can contain three elements</a:t>
            </a:r>
          </a:p>
          <a:p>
            <a:r>
              <a:rPr lang="en-US" dirty="0" smtClean="0"/>
              <a:t>A 4-node has either four children or no children</a:t>
            </a:r>
          </a:p>
          <a:p>
            <a:r>
              <a:rPr lang="en-US" dirty="0" smtClean="0"/>
              <a:t>The same ordering rules apply</a:t>
            </a:r>
          </a:p>
          <a:p>
            <a:r>
              <a:rPr lang="en-US" dirty="0" smtClean="0"/>
              <a:t>Similar cases govern insertions and removals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Insertions into a 2-4 tree:</a:t>
            </a:r>
            <a:endParaRPr lang="en-US" dirty="0"/>
          </a:p>
        </p:txBody>
      </p:sp>
      <p:pic>
        <p:nvPicPr>
          <p:cNvPr id="7" name="Picture 6" descr="Fig23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2309284"/>
            <a:ext cx="6437372" cy="31517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Removals from a 2-4 tree:</a:t>
            </a:r>
            <a:endParaRPr lang="en-US" dirty="0"/>
          </a:p>
        </p:txBody>
      </p:sp>
      <p:pic>
        <p:nvPicPr>
          <p:cNvPr id="7" name="Picture 6" descr="Fig23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173287"/>
            <a:ext cx="7348093" cy="3431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 and 2-4 trees are examples of a larger class of multi-way search trees called </a:t>
            </a:r>
            <a:r>
              <a:rPr lang="en-US" i="1" dirty="0" smtClean="0"/>
              <a:t>B-trees</a:t>
            </a:r>
          </a:p>
          <a:p>
            <a:r>
              <a:rPr lang="en-US" dirty="0" smtClean="0"/>
              <a:t>The maximum number of children of each node is called the order of the B-tree</a:t>
            </a:r>
          </a:p>
          <a:p>
            <a:r>
              <a:rPr lang="en-US" dirty="0" smtClean="0"/>
              <a:t>Thus, a 2-3 tree is a B-tree of order 3</a:t>
            </a:r>
          </a:p>
          <a:p>
            <a:r>
              <a:rPr lang="en-US" dirty="0" smtClean="0"/>
              <a:t>A 2-4 tree is a B-tree of order 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2-3 and 2-4 trees</a:t>
            </a:r>
          </a:p>
          <a:p>
            <a:r>
              <a:rPr lang="en-US" dirty="0" smtClean="0"/>
              <a:t>Introduce the concept of a B-tree</a:t>
            </a:r>
          </a:p>
          <a:p>
            <a:r>
              <a:rPr lang="en-US" dirty="0" smtClean="0"/>
              <a:t>Example specialized implementations of B-trees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B-trees of order m have the following properties</a:t>
            </a:r>
          </a:p>
          <a:p>
            <a:pPr lvl="1"/>
            <a:r>
              <a:rPr lang="en-US" dirty="0" smtClean="0"/>
              <a:t>The root has at least two subtrees unless it is a leaf</a:t>
            </a:r>
          </a:p>
          <a:p>
            <a:pPr lvl="1"/>
            <a:r>
              <a:rPr lang="en-US" dirty="0" smtClean="0"/>
              <a:t>Each non-root internal node n holds k-1 elements and k children where [m/2] ≤ k ≤ m</a:t>
            </a:r>
          </a:p>
          <a:p>
            <a:pPr lvl="1"/>
            <a:r>
              <a:rPr lang="en-US" dirty="0" smtClean="0"/>
              <a:t>Each leaf n holds k-1 elements, where </a:t>
            </a:r>
            <a:r>
              <a:rPr lang="en-US" dirty="0"/>
              <a:t>[m/2] ≤ k ≤ 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9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B-tree of order 6:</a:t>
            </a:r>
            <a:endParaRPr lang="en-US" dirty="0"/>
          </a:p>
        </p:txBody>
      </p:sp>
      <p:pic>
        <p:nvPicPr>
          <p:cNvPr id="7" name="Picture 6" descr="Fig23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9" y="2359555"/>
            <a:ext cx="8106191" cy="12811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</a:t>
            </a:r>
            <a:r>
              <a:rPr lang="en-US" i="1" baseline="30000" dirty="0" smtClean="0"/>
              <a:t>*</a:t>
            </a:r>
            <a:r>
              <a:rPr lang="en-US" i="1" dirty="0" smtClean="0"/>
              <a:t>-tree </a:t>
            </a:r>
            <a:r>
              <a:rPr lang="en-US" dirty="0" smtClean="0"/>
              <a:t>is a B-tree that guarantees that each non-root node is at least two-thirds full</a:t>
            </a:r>
          </a:p>
          <a:p>
            <a:r>
              <a:rPr lang="en-US" dirty="0" smtClean="0"/>
              <a:t>This avoids the problem of the B-tree being half empty</a:t>
            </a:r>
          </a:p>
          <a:p>
            <a:r>
              <a:rPr lang="en-US" dirty="0" smtClean="0"/>
              <a:t>In a </a:t>
            </a:r>
            <a:r>
              <a:rPr lang="en-US" i="1" dirty="0" smtClean="0"/>
              <a:t>B</a:t>
            </a:r>
            <a:r>
              <a:rPr lang="en-US" i="1" baseline="30000" dirty="0" smtClean="0"/>
              <a:t>+</a:t>
            </a:r>
            <a:r>
              <a:rPr lang="en-US" i="1" dirty="0" smtClean="0"/>
              <a:t>-tree</a:t>
            </a:r>
            <a:r>
              <a:rPr lang="en-US" dirty="0" smtClean="0"/>
              <a:t>, each element appears in a leaf, even if it also appears in an internal node</a:t>
            </a:r>
          </a:p>
          <a:p>
            <a:r>
              <a:rPr lang="en-US" dirty="0" smtClean="0"/>
              <a:t>This improves the sequential access to all elements of the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</a:t>
            </a:r>
            <a:r>
              <a:rPr lang="en-US" baseline="30000" dirty="0" smtClean="0"/>
              <a:t>+</a:t>
            </a:r>
            <a:r>
              <a:rPr lang="en-US" dirty="0" smtClean="0"/>
              <a:t>-tree of order 6:</a:t>
            </a:r>
            <a:endParaRPr lang="en-US" dirty="0"/>
          </a:p>
        </p:txBody>
      </p:sp>
      <p:pic>
        <p:nvPicPr>
          <p:cNvPr id="7" name="Picture 6" descr="Fig23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1" y="2645305"/>
            <a:ext cx="7983878" cy="13594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Tree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seen:</a:t>
            </a:r>
          </a:p>
          <a:p>
            <a:pPr lvl="1"/>
            <a:r>
              <a:rPr lang="en-US" dirty="0" smtClean="0"/>
              <a:t>general trees, with multiple children per node</a:t>
            </a:r>
          </a:p>
          <a:p>
            <a:pPr lvl="1"/>
            <a:r>
              <a:rPr lang="en-US" dirty="0" smtClean="0"/>
              <a:t>binary search trees, with a relationship among the elements but only two children per node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multi-way search tree </a:t>
            </a:r>
            <a:r>
              <a:rPr lang="en-US" dirty="0" smtClean="0"/>
              <a:t>combines these elements</a:t>
            </a:r>
          </a:p>
          <a:p>
            <a:r>
              <a:rPr lang="en-US" dirty="0" smtClean="0"/>
              <a:t>Each node might have more than two children with a specific relationship among the elements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2-3 tree, each </a:t>
            </a:r>
            <a:r>
              <a:rPr lang="en-US" smtClean="0"/>
              <a:t>node has zero, </a:t>
            </a:r>
            <a:r>
              <a:rPr lang="en-US" dirty="0" smtClean="0"/>
              <a:t>two or three children</a:t>
            </a:r>
          </a:p>
          <a:p>
            <a:r>
              <a:rPr lang="en-US" dirty="0" smtClean="0"/>
              <a:t>A 2-node contains one element, and a 3-node contains two elements</a:t>
            </a:r>
          </a:p>
          <a:p>
            <a:r>
              <a:rPr lang="en-US" dirty="0" smtClean="0"/>
              <a:t>A 2-node can has either two children or no children</a:t>
            </a:r>
          </a:p>
          <a:p>
            <a:r>
              <a:rPr lang="en-US" dirty="0" smtClean="0"/>
              <a:t>A 3-node has either three children or no children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2-3 tree: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relationship among the parents and children reflect the contents</a:t>
            </a:r>
            <a:endParaRPr lang="en-US" dirty="0"/>
          </a:p>
        </p:txBody>
      </p:sp>
      <p:pic>
        <p:nvPicPr>
          <p:cNvPr id="6" name="Picture 5" descr="Fig2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05" y="2149475"/>
            <a:ext cx="4332530" cy="186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may simply add an element to a leaf node</a:t>
            </a:r>
          </a:p>
          <a:p>
            <a:r>
              <a:rPr lang="en-US" dirty="0" smtClean="0"/>
              <a:t>Adding 27:</a:t>
            </a:r>
            <a:endParaRPr lang="en-US" dirty="0"/>
          </a:p>
        </p:txBody>
      </p:sp>
      <p:pic>
        <p:nvPicPr>
          <p:cNvPr id="7" name="Picture 6" descr="Fig2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325284"/>
            <a:ext cx="7106777" cy="20256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may split a 3-node and move an element up</a:t>
            </a:r>
          </a:p>
          <a:p>
            <a:r>
              <a:rPr lang="en-US" dirty="0" smtClean="0"/>
              <a:t>Adding 32:</a:t>
            </a:r>
            <a:endParaRPr lang="en-US" dirty="0"/>
          </a:p>
        </p:txBody>
      </p:sp>
      <p:pic>
        <p:nvPicPr>
          <p:cNvPr id="7" name="Picture 6" descr="Fig2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0" y="3196167"/>
            <a:ext cx="7001955" cy="197696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3-node whose parent is already a 3-node causes ripple effects</a:t>
            </a:r>
          </a:p>
          <a:p>
            <a:r>
              <a:rPr lang="en-US" dirty="0" smtClean="0"/>
              <a:t>Adding 57:</a:t>
            </a:r>
            <a:endParaRPr lang="en-US" dirty="0"/>
          </a:p>
        </p:txBody>
      </p:sp>
      <p:pic>
        <p:nvPicPr>
          <p:cNvPr id="7" name="Picture 6" descr="Fig2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05" y="3063875"/>
            <a:ext cx="7150570" cy="21939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ripple effect propagates all the way to the root, a new 2-node is created</a:t>
            </a:r>
          </a:p>
          <a:p>
            <a:r>
              <a:rPr lang="en-US" dirty="0" smtClean="0"/>
              <a:t>Adding 25:</a:t>
            </a:r>
            <a:endParaRPr lang="en-US" dirty="0"/>
          </a:p>
        </p:txBody>
      </p:sp>
      <p:pic>
        <p:nvPicPr>
          <p:cNvPr id="7" name="Picture 6" descr="Fig2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7" y="3043237"/>
            <a:ext cx="7369868" cy="24770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774</Words>
  <Application>Microsoft Office PowerPoint</Application>
  <PresentationFormat>On-screen Show (4:3)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Chapter Scope</vt:lpstr>
      <vt:lpstr>Combining Tree Concepts</vt:lpstr>
      <vt:lpstr>2-3 Trees</vt:lpstr>
      <vt:lpstr>2-3 Trees</vt:lpstr>
      <vt:lpstr>2-3 Trees</vt:lpstr>
      <vt:lpstr>2-3 Trees</vt:lpstr>
      <vt:lpstr>2-3 Tree</vt:lpstr>
      <vt:lpstr>2-3 Trees</vt:lpstr>
      <vt:lpstr>2-3 Trees</vt:lpstr>
      <vt:lpstr>2-3 Trees</vt:lpstr>
      <vt:lpstr>2-3 Trees</vt:lpstr>
      <vt:lpstr>2-3 Trees</vt:lpstr>
      <vt:lpstr>2-3 Trees</vt:lpstr>
      <vt:lpstr>2-3 Trees</vt:lpstr>
      <vt:lpstr>2-4 Trees</vt:lpstr>
      <vt:lpstr>2-4 Trees</vt:lpstr>
      <vt:lpstr>2-4 Trees</vt:lpstr>
      <vt:lpstr>B-trees</vt:lpstr>
      <vt:lpstr>B-Trees</vt:lpstr>
      <vt:lpstr>B-Trees</vt:lpstr>
      <vt:lpstr>Variations on B-Trees</vt:lpstr>
      <vt:lpstr>Variations on B-trees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ATKINSON, DOUGLAS</cp:lastModifiedBy>
  <cp:revision>25</cp:revision>
  <dcterms:created xsi:type="dcterms:W3CDTF">2013-08-05T00:28:18Z</dcterms:created>
  <dcterms:modified xsi:type="dcterms:W3CDTF">2017-11-14T21:54:33Z</dcterms:modified>
</cp:coreProperties>
</file>