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8" r:id="rId3"/>
    <p:sldId id="316" r:id="rId4"/>
    <p:sldId id="289" r:id="rId5"/>
    <p:sldId id="317" r:id="rId6"/>
    <p:sldId id="318" r:id="rId7"/>
    <p:sldId id="290" r:id="rId8"/>
    <p:sldId id="319" r:id="rId9"/>
    <p:sldId id="320" r:id="rId10"/>
    <p:sldId id="291" r:id="rId11"/>
    <p:sldId id="321" r:id="rId12"/>
    <p:sldId id="292" r:id="rId13"/>
    <p:sldId id="322" r:id="rId14"/>
    <p:sldId id="293" r:id="rId15"/>
    <p:sldId id="294" r:id="rId16"/>
    <p:sldId id="323" r:id="rId17"/>
    <p:sldId id="324" r:id="rId18"/>
    <p:sldId id="325" r:id="rId19"/>
    <p:sldId id="281" r:id="rId20"/>
    <p:sldId id="303" r:id="rId21"/>
    <p:sldId id="295" r:id="rId22"/>
    <p:sldId id="326" r:id="rId23"/>
    <p:sldId id="304" r:id="rId24"/>
    <p:sldId id="305" r:id="rId25"/>
    <p:sldId id="327" r:id="rId26"/>
    <p:sldId id="328" r:id="rId27"/>
    <p:sldId id="299" r:id="rId28"/>
    <p:sldId id="300" r:id="rId29"/>
    <p:sldId id="329" r:id="rId30"/>
    <p:sldId id="330" r:id="rId31"/>
    <p:sldId id="331" r:id="rId32"/>
    <p:sldId id="301" r:id="rId33"/>
    <p:sldId id="302" r:id="rId34"/>
    <p:sldId id="306" r:id="rId35"/>
    <p:sldId id="307" r:id="rId36"/>
    <p:sldId id="308" r:id="rId37"/>
    <p:sldId id="309" r:id="rId38"/>
    <p:sldId id="310" r:id="rId39"/>
    <p:sldId id="311" r:id="rId40"/>
    <p:sldId id="313" r:id="rId41"/>
    <p:sldId id="314" r:id="rId42"/>
    <p:sldId id="31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0" d="100"/>
          <a:sy n="150"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E9628C-E566-C847-9FFB-ECBFD01C2D49}" type="datetimeFigureOut">
              <a:rPr lang="en-US" smtClean="0"/>
              <a:pPr/>
              <a:t>8/4/13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2FABF-C98F-294F-8E68-B12E1669D5A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846B3-35DA-9749-BEE5-DED67FE47B1D}" type="datetimeFigureOut">
              <a:rPr lang="en-US" smtClean="0"/>
              <a:pPr/>
              <a:t>8/4/13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B2BD8-746B-9F48-B7E9-74D6E69A6B1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dirty="0"/>
          </a:p>
        </p:txBody>
      </p:sp>
      <p:sp>
        <p:nvSpPr>
          <p:cNvPr id="6" name="Slide Number Placeholder 5"/>
          <p:cNvSpPr>
            <a:spLocks noGrp="1"/>
          </p:cNvSpPr>
          <p:nvPr>
            <p:ph type="sldNum" sz="quarter" idx="12"/>
          </p:nvPr>
        </p:nvSpPr>
        <p:spPr/>
        <p:txBody>
          <a:bodyPr/>
          <a:lstStyle/>
          <a:p>
            <a:r>
              <a:rPr lang="en-US" dirty="0" smtClean="0"/>
              <a:t>15 - </a:t>
            </a:r>
            <a:fld id="{90994C07-E970-A243-9601-A1D642E986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8547"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Java Software Structures, 4th Edition, Lewis/Chase </a:t>
            </a:r>
            <a:endParaRPr lang="en-US"/>
          </a:p>
        </p:txBody>
      </p:sp>
      <p:sp>
        <p:nvSpPr>
          <p:cNvPr id="9" name="Slide Number Placeholder 8"/>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8547"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a:p>
        </p:txBody>
      </p:sp>
      <p:sp>
        <p:nvSpPr>
          <p:cNvPr id="5" name="Slide Number Placeholder 4"/>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8547"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Java Software Structures, 4th Edition, Lewis/Chase </a:t>
            </a:r>
            <a:endParaRPr lang="en-US"/>
          </a:p>
        </p:txBody>
      </p:sp>
      <p:sp>
        <p:nvSpPr>
          <p:cNvPr id="4" name="Slide Number Placeholder 3"/>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4" y="274638"/>
            <a:ext cx="8808198" cy="8569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922" y="1253756"/>
            <a:ext cx="8694229" cy="51025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4922" y="6356350"/>
            <a:ext cx="655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Java Software Structures, 4th Edition, Lewis/Chase </a:t>
            </a:r>
            <a:endParaRPr lang="en-US" dirty="0"/>
          </a:p>
        </p:txBody>
      </p:sp>
      <p:sp>
        <p:nvSpPr>
          <p:cNvPr id="6" name="Slide Number Placeholder 5"/>
          <p:cNvSpPr>
            <a:spLocks noGrp="1"/>
          </p:cNvSpPr>
          <p:nvPr>
            <p:ph type="sldNum" sz="quarter" idx="4"/>
          </p:nvPr>
        </p:nvSpPr>
        <p:spPr>
          <a:xfrm>
            <a:off x="6838135"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15 - </a:t>
            </a:r>
            <a:fld id="{90994C07-E970-A243-9601-A1D642E986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23127" y="1963163"/>
            <a:ext cx="4828557" cy="2441466"/>
          </a:xfrm>
        </p:spPr>
        <p:txBody>
          <a:bodyPr>
            <a:normAutofit/>
          </a:bodyPr>
          <a:lstStyle/>
          <a:p>
            <a:pPr algn="l">
              <a:spcAft>
                <a:spcPts val="1800"/>
              </a:spcAft>
            </a:pPr>
            <a:r>
              <a:rPr lang="en-US" dirty="0" smtClean="0">
                <a:solidFill>
                  <a:schemeClr val="tx1"/>
                </a:solidFill>
              </a:rPr>
              <a:t>Chapter 15</a:t>
            </a:r>
          </a:p>
          <a:p>
            <a:pPr algn="l"/>
            <a:r>
              <a:rPr lang="en-US" dirty="0" smtClean="0">
                <a:solidFill>
                  <a:schemeClr val="tx1"/>
                </a:solidFill>
              </a:rPr>
              <a:t>Graphs</a:t>
            </a:r>
            <a:endParaRPr lang="en-US" dirty="0">
              <a:solidFill>
                <a:schemeClr val="tx1"/>
              </a:solidFill>
            </a:endParaRPr>
          </a:p>
        </p:txBody>
      </p:sp>
      <p:pic>
        <p:nvPicPr>
          <p:cNvPr id="4" name="Picture 3" descr="JSS2 4e cover -Medium.jpg"/>
          <p:cNvPicPr>
            <a:picLocks noChangeAspect="1"/>
          </p:cNvPicPr>
          <p:nvPr/>
        </p:nvPicPr>
        <p:blipFill>
          <a:blip r:embed="rId2"/>
          <a:stretch>
            <a:fillRect/>
          </a:stretch>
        </p:blipFill>
        <p:spPr>
          <a:xfrm>
            <a:off x="989892" y="1411821"/>
            <a:ext cx="3048000" cy="37623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directed graph with</a:t>
            </a:r>
          </a:p>
          <a:p>
            <a:pPr lvl="1"/>
            <a:r>
              <a:rPr lang="en-US" dirty="0" smtClean="0"/>
              <a:t>vertices A, B, C, D</a:t>
            </a:r>
          </a:p>
          <a:p>
            <a:pPr lvl="1"/>
            <a:r>
              <a:rPr lang="en-US" dirty="0" smtClean="0"/>
              <a:t>edges (A, B), (A, D), (B, C), (B, D) and (D, C)</a:t>
            </a:r>
            <a:endParaRPr lang="en-US" dirty="0"/>
          </a:p>
        </p:txBody>
      </p:sp>
      <p:pic>
        <p:nvPicPr>
          <p:cNvPr id="7" name="Picture 6" descr="Fig24.3.jpeg"/>
          <p:cNvPicPr>
            <a:picLocks noChangeAspect="1"/>
          </p:cNvPicPr>
          <p:nvPr/>
        </p:nvPicPr>
        <p:blipFill>
          <a:blip r:embed="rId2"/>
          <a:stretch>
            <a:fillRect/>
          </a:stretch>
        </p:blipFill>
        <p:spPr>
          <a:xfrm>
            <a:off x="3178705" y="3254376"/>
            <a:ext cx="2375429" cy="2004068"/>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Previous definitions change slightly for directed graphs</a:t>
            </a:r>
          </a:p>
          <a:p>
            <a:pPr lvl="1"/>
            <a:r>
              <a:rPr lang="en-US" dirty="0" smtClean="0"/>
              <a:t>a path in a direct graph is a sequence of directed edges that connects two vertices in a graph</a:t>
            </a:r>
          </a:p>
          <a:p>
            <a:pPr lvl="1"/>
            <a:r>
              <a:rPr lang="en-US" dirty="0" smtClean="0"/>
              <a:t>a directed graph is connected if for any two vertices in the graph there is a path between them</a:t>
            </a:r>
          </a:p>
          <a:p>
            <a:pPr lvl="1"/>
            <a:r>
              <a:rPr lang="en-US" dirty="0" smtClean="0"/>
              <a:t>if a directed graph has no cycles, it is possible to arrange the vertices such that vertex A precedes vertex B if an edge exists from A to B</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connected directed graph and an unconnected directed graph:</a:t>
            </a:r>
            <a:endParaRPr lang="en-US" dirty="0"/>
          </a:p>
        </p:txBody>
      </p:sp>
      <p:pic>
        <p:nvPicPr>
          <p:cNvPr id="7" name="Picture 6" descr="Fig24.4.jpeg"/>
          <p:cNvPicPr>
            <a:picLocks noChangeAspect="1"/>
          </p:cNvPicPr>
          <p:nvPr/>
        </p:nvPicPr>
        <p:blipFill>
          <a:blip r:embed="rId2"/>
          <a:stretch>
            <a:fillRect/>
          </a:stretch>
        </p:blipFill>
        <p:spPr>
          <a:xfrm>
            <a:off x="1792817" y="2632075"/>
            <a:ext cx="5632927" cy="1939925"/>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12</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pPr>
              <a:lnSpc>
                <a:spcPct val="90000"/>
              </a:lnSpc>
            </a:pPr>
            <a:r>
              <a:rPr lang="en-US" dirty="0" smtClean="0"/>
              <a:t>A </a:t>
            </a:r>
            <a:r>
              <a:rPr lang="en-US" i="1" dirty="0" smtClean="0"/>
              <a:t>weighted graph</a:t>
            </a:r>
            <a:r>
              <a:rPr lang="en-US" dirty="0" smtClean="0"/>
              <a:t>, sometimes called a </a:t>
            </a:r>
            <a:r>
              <a:rPr lang="en-US" i="1" dirty="0" smtClean="0"/>
              <a:t>network</a:t>
            </a:r>
            <a:r>
              <a:rPr lang="en-US" dirty="0" smtClean="0"/>
              <a:t>, is a graph with weights (or costs) associated with each edge</a:t>
            </a:r>
          </a:p>
          <a:p>
            <a:pPr>
              <a:lnSpc>
                <a:spcPct val="90000"/>
              </a:lnSpc>
            </a:pPr>
            <a:r>
              <a:rPr lang="en-US" dirty="0" smtClean="0"/>
              <a:t>The weight of a path in a weighted graph is the sum of the weights of the edges in the path</a:t>
            </a:r>
          </a:p>
          <a:p>
            <a:pPr>
              <a:lnSpc>
                <a:spcPct val="90000"/>
              </a:lnSpc>
            </a:pPr>
            <a:r>
              <a:rPr lang="en-US" dirty="0" smtClean="0"/>
              <a:t>Weighted graphs may be either undirected or directed</a:t>
            </a:r>
          </a:p>
          <a:p>
            <a:pPr>
              <a:lnSpc>
                <a:spcPct val="90000"/>
              </a:lnSpc>
            </a:pPr>
            <a:r>
              <a:rPr lang="en-US" dirty="0" smtClean="0"/>
              <a:t>For weighted graphs, we represent each edge with a triple including the starting vertex, ending vertex, and the weight (Boston, New York, 120)</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r>
              <a:rPr lang="en-US" dirty="0" smtClean="0"/>
              <a:t>We could use an undirected network to represent flights between cities</a:t>
            </a:r>
          </a:p>
          <a:p>
            <a:r>
              <a:rPr lang="en-US" dirty="0" smtClean="0"/>
              <a:t>The weights are the cost</a:t>
            </a:r>
            <a:endParaRPr lang="en-US" dirty="0"/>
          </a:p>
        </p:txBody>
      </p:sp>
      <p:pic>
        <p:nvPicPr>
          <p:cNvPr id="7" name="Picture 6" descr="Fig24.5.jpeg"/>
          <p:cNvPicPr>
            <a:picLocks noChangeAspect="1"/>
          </p:cNvPicPr>
          <p:nvPr/>
        </p:nvPicPr>
        <p:blipFill>
          <a:blip r:embed="rId2"/>
          <a:stretch>
            <a:fillRect/>
          </a:stretch>
        </p:blipFill>
        <p:spPr>
          <a:xfrm>
            <a:off x="2447924" y="2996136"/>
            <a:ext cx="3554943" cy="2850360"/>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14</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r>
              <a:rPr lang="en-US" dirty="0" smtClean="0"/>
              <a:t>A directed version of the graph could show different costs depending on the direction</a:t>
            </a:r>
            <a:endParaRPr lang="en-US" dirty="0"/>
          </a:p>
        </p:txBody>
      </p:sp>
      <p:pic>
        <p:nvPicPr>
          <p:cNvPr id="7" name="Picture 6" descr="Fig24.6.jpeg"/>
          <p:cNvPicPr>
            <a:picLocks noChangeAspect="1"/>
          </p:cNvPicPr>
          <p:nvPr/>
        </p:nvPicPr>
        <p:blipFill>
          <a:blip r:embed="rId2"/>
          <a:stretch>
            <a:fillRect/>
          </a:stretch>
        </p:blipFill>
        <p:spPr>
          <a:xfrm>
            <a:off x="2203979" y="2600855"/>
            <a:ext cx="3996722" cy="2699279"/>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15</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Graph Algorithms</a:t>
            </a:r>
            <a:endParaRPr lang="en-US" dirty="0"/>
          </a:p>
        </p:txBody>
      </p:sp>
      <p:sp>
        <p:nvSpPr>
          <p:cNvPr id="3" name="Content Placeholder 2"/>
          <p:cNvSpPr>
            <a:spLocks noGrp="1"/>
          </p:cNvSpPr>
          <p:nvPr>
            <p:ph idx="1"/>
          </p:nvPr>
        </p:nvSpPr>
        <p:spPr/>
        <p:txBody>
          <a:bodyPr/>
          <a:lstStyle/>
          <a:p>
            <a:r>
              <a:rPr lang="en-US" dirty="0" smtClean="0"/>
              <a:t>There are a number of a common algorithms that may apply to undirected, directed, and/or weighted graphs</a:t>
            </a:r>
          </a:p>
          <a:p>
            <a:r>
              <a:rPr lang="en-US" dirty="0" smtClean="0"/>
              <a:t>These include</a:t>
            </a:r>
          </a:p>
          <a:p>
            <a:pPr lvl="1"/>
            <a:r>
              <a:rPr lang="en-US" sz="2400" dirty="0" smtClean="0"/>
              <a:t>various traversal algorithms</a:t>
            </a:r>
          </a:p>
          <a:p>
            <a:pPr lvl="1"/>
            <a:r>
              <a:rPr lang="en-US" sz="2400" dirty="0" smtClean="0"/>
              <a:t>algorithms for finding the shortest path</a:t>
            </a:r>
          </a:p>
          <a:p>
            <a:pPr lvl="1"/>
            <a:r>
              <a:rPr lang="en-US" sz="2400" dirty="0" smtClean="0"/>
              <a:t>algorithms for finding the least costly path in a network</a:t>
            </a:r>
          </a:p>
          <a:p>
            <a:pPr lvl="1"/>
            <a:r>
              <a:rPr lang="en-US" sz="2400" dirty="0" smtClean="0"/>
              <a:t>algorithms for answering simple questions (such as connectivity)</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Traversals</a:t>
            </a:r>
            <a:endParaRPr lang="en-US" dirty="0"/>
          </a:p>
        </p:txBody>
      </p:sp>
      <p:sp>
        <p:nvSpPr>
          <p:cNvPr id="3" name="Content Placeholder 2"/>
          <p:cNvSpPr>
            <a:spLocks noGrp="1"/>
          </p:cNvSpPr>
          <p:nvPr>
            <p:ph idx="1"/>
          </p:nvPr>
        </p:nvSpPr>
        <p:spPr/>
        <p:txBody>
          <a:bodyPr/>
          <a:lstStyle/>
          <a:p>
            <a:r>
              <a:rPr lang="en-US" dirty="0" smtClean="0"/>
              <a:t>There are two main types of graph traversal algorithms</a:t>
            </a:r>
          </a:p>
          <a:p>
            <a:pPr lvl="1"/>
            <a:r>
              <a:rPr lang="en-US" sz="2400" i="1" dirty="0" smtClean="0"/>
              <a:t>breadth-first: </a:t>
            </a:r>
            <a:r>
              <a:rPr lang="en-US" sz="2400" dirty="0" smtClean="0"/>
              <a:t>behaves much like a level-order traversal of a tree</a:t>
            </a:r>
          </a:p>
          <a:p>
            <a:pPr lvl="1">
              <a:spcAft>
                <a:spcPts val="600"/>
              </a:spcAft>
            </a:pPr>
            <a:r>
              <a:rPr lang="en-US" sz="2400" i="1" dirty="0" smtClean="0"/>
              <a:t>depth-first: </a:t>
            </a:r>
            <a:r>
              <a:rPr lang="en-US" sz="2400" dirty="0" smtClean="0"/>
              <a:t>behaves much like the preorder traversal of a tree</a:t>
            </a:r>
          </a:p>
          <a:p>
            <a:r>
              <a:rPr lang="en-US" dirty="0" smtClean="0"/>
              <a:t>One difference: there is no root node present in a graph</a:t>
            </a:r>
          </a:p>
          <a:p>
            <a:r>
              <a:rPr lang="en-US" dirty="0" smtClean="0"/>
              <a:t>Graph traversals may start at any vertex in the graph</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Traversal</a:t>
            </a:r>
            <a:endParaRPr lang="en-US" dirty="0"/>
          </a:p>
        </p:txBody>
      </p:sp>
      <p:sp>
        <p:nvSpPr>
          <p:cNvPr id="3" name="Content Placeholder 2"/>
          <p:cNvSpPr>
            <a:spLocks noGrp="1"/>
          </p:cNvSpPr>
          <p:nvPr>
            <p:ph idx="1"/>
          </p:nvPr>
        </p:nvSpPr>
        <p:spPr/>
        <p:txBody>
          <a:bodyPr/>
          <a:lstStyle/>
          <a:p>
            <a:pPr>
              <a:lnSpc>
                <a:spcPct val="90000"/>
              </a:lnSpc>
              <a:spcBef>
                <a:spcPct val="40000"/>
              </a:spcBef>
            </a:pPr>
            <a:r>
              <a:rPr lang="en-US" dirty="0" smtClean="0"/>
              <a:t>We can construct a breadth-first traversal for a graph using a queue and an </a:t>
            </a:r>
            <a:r>
              <a:rPr lang="en-US" dirty="0" err="1" smtClean="0"/>
              <a:t>iterator</a:t>
            </a:r>
            <a:endParaRPr lang="en-US" dirty="0" smtClean="0"/>
          </a:p>
          <a:p>
            <a:pPr>
              <a:lnSpc>
                <a:spcPct val="90000"/>
              </a:lnSpc>
              <a:spcBef>
                <a:spcPct val="40000"/>
              </a:spcBef>
            </a:pPr>
            <a:r>
              <a:rPr lang="en-US" dirty="0" smtClean="0"/>
              <a:t>We will use the queue to manage the traversal and the </a:t>
            </a:r>
            <a:r>
              <a:rPr lang="en-US" dirty="0" err="1" smtClean="0"/>
              <a:t>iterator</a:t>
            </a:r>
            <a:r>
              <a:rPr lang="en-US" dirty="0" smtClean="0"/>
              <a:t> to build the result</a:t>
            </a:r>
          </a:p>
          <a:p>
            <a:pPr>
              <a:lnSpc>
                <a:spcPct val="90000"/>
              </a:lnSpc>
              <a:spcBef>
                <a:spcPct val="40000"/>
              </a:spcBef>
            </a:pPr>
            <a:r>
              <a:rPr lang="en-US" dirty="0" smtClean="0"/>
              <a:t>Breadth-first traversal algorithm overview</a:t>
            </a:r>
          </a:p>
          <a:p>
            <a:pPr lvl="1">
              <a:lnSpc>
                <a:spcPct val="90000"/>
              </a:lnSpc>
              <a:spcBef>
                <a:spcPct val="40000"/>
              </a:spcBef>
            </a:pPr>
            <a:r>
              <a:rPr lang="en-US" sz="2400" dirty="0" err="1" smtClean="0"/>
              <a:t>enqueue</a:t>
            </a:r>
            <a:r>
              <a:rPr lang="en-US" sz="2400" dirty="0" smtClean="0"/>
              <a:t> the starting vertex, and mark it as “visited”</a:t>
            </a:r>
          </a:p>
          <a:p>
            <a:pPr lvl="1">
              <a:lnSpc>
                <a:spcPct val="90000"/>
              </a:lnSpc>
              <a:spcBef>
                <a:spcPct val="40000"/>
              </a:spcBef>
            </a:pPr>
            <a:r>
              <a:rPr lang="en-US" sz="2400" dirty="0" smtClean="0"/>
              <a:t>loop until queue is empty</a:t>
            </a:r>
          </a:p>
          <a:p>
            <a:pPr lvl="2">
              <a:lnSpc>
                <a:spcPct val="90000"/>
              </a:lnSpc>
              <a:spcBef>
                <a:spcPct val="40000"/>
              </a:spcBef>
            </a:pPr>
            <a:r>
              <a:rPr lang="en-US" sz="2000" dirty="0" err="1" smtClean="0"/>
              <a:t>dequeue</a:t>
            </a:r>
            <a:r>
              <a:rPr lang="en-US" sz="2000" dirty="0" smtClean="0"/>
              <a:t> first vertex and add it to </a:t>
            </a:r>
            <a:r>
              <a:rPr lang="en-US" sz="2000" dirty="0" err="1" smtClean="0"/>
              <a:t>iterator</a:t>
            </a:r>
            <a:endParaRPr lang="en-US" sz="2000" dirty="0" smtClean="0"/>
          </a:p>
          <a:p>
            <a:pPr lvl="2">
              <a:lnSpc>
                <a:spcPct val="90000"/>
              </a:lnSpc>
              <a:spcBef>
                <a:spcPct val="40000"/>
              </a:spcBef>
            </a:pPr>
            <a:r>
              <a:rPr lang="en-US" sz="2000" dirty="0" err="1" smtClean="0"/>
              <a:t>enqueue</a:t>
            </a:r>
            <a:r>
              <a:rPr lang="en-US" sz="2000" dirty="0" smtClean="0"/>
              <a:t> each unmarked vertex adjacent to the </a:t>
            </a:r>
            <a:r>
              <a:rPr lang="en-US" sz="2000" dirty="0" err="1" smtClean="0"/>
              <a:t>dequeued</a:t>
            </a:r>
            <a:r>
              <a:rPr lang="en-US" sz="2000" dirty="0" smtClean="0"/>
              <a:t> vertex</a:t>
            </a:r>
          </a:p>
          <a:p>
            <a:pPr lvl="2">
              <a:lnSpc>
                <a:spcPct val="90000"/>
              </a:lnSpc>
              <a:spcBef>
                <a:spcPct val="40000"/>
              </a:spcBef>
            </a:pPr>
            <a:r>
              <a:rPr lang="en-US" sz="2000" dirty="0" smtClean="0"/>
              <a:t>mark each vertex </a:t>
            </a:r>
            <a:r>
              <a:rPr lang="en-US" sz="2000" dirty="0" err="1" smtClean="0"/>
              <a:t>enqueued</a:t>
            </a:r>
            <a:r>
              <a:rPr lang="en-US" sz="2000" dirty="0" smtClean="0"/>
              <a:t> as “visited”</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breadth first  </a:t>
            </a:r>
          </a:p>
          <a:p>
            <a:pPr>
              <a:buNone/>
            </a:pPr>
            <a:r>
              <a:rPr lang="en-US" sz="1200" dirty="0" smtClean="0">
                <a:solidFill>
                  <a:srgbClr val="3366FF"/>
                </a:solidFill>
                <a:latin typeface="Courier New"/>
                <a:cs typeface="Courier New"/>
              </a:rPr>
              <a:t>     * traversal starting at the given index.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startIndex</a:t>
            </a:r>
            <a:r>
              <a:rPr lang="en-US" sz="1200" dirty="0" smtClean="0">
                <a:solidFill>
                  <a:srgbClr val="3366FF"/>
                </a:solidFill>
                <a:latin typeface="Courier New"/>
                <a:cs typeface="Courier New"/>
              </a:rPr>
              <a:t> the index from which to begin the traversal</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breadth first traversal</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&lt;T&gt; </a:t>
            </a:r>
            <a:r>
              <a:rPr lang="en-US" sz="1200" dirty="0" err="1" smtClean="0">
                <a:latin typeface="Courier New"/>
                <a:cs typeface="Courier New"/>
              </a:rPr>
              <a:t>iteratorBFS(int</a:t>
            </a:r>
            <a:r>
              <a:rPr lang="en-US" sz="1200" dirty="0" smtClean="0">
                <a:latin typeface="Courier New"/>
                <a:cs typeface="Courier New"/>
              </a:rPr>
              <a:t> </a:t>
            </a:r>
            <a:r>
              <a:rPr lang="en-US" sz="1200" dirty="0" err="1" smtClean="0">
                <a:latin typeface="Courier New"/>
                <a:cs typeface="Courier New"/>
              </a:rPr>
              <a:t>startIndex</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Integer </a:t>
            </a:r>
            <a:r>
              <a:rPr lang="en-US" sz="1200" dirty="0" err="1" smtClean="0">
                <a:latin typeface="Courier New"/>
                <a:cs typeface="Courier New"/>
              </a:rPr>
              <a:t>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QueueADT</a:t>
            </a:r>
            <a:r>
              <a:rPr lang="en-US" sz="1200" dirty="0" smtClean="0">
                <a:latin typeface="Courier New"/>
                <a:cs typeface="Courier New"/>
              </a:rPr>
              <a:t>&lt;Integer&gt; </a:t>
            </a:r>
            <a:r>
              <a:rPr lang="en-US" sz="1200" dirty="0" err="1" smtClean="0">
                <a:latin typeface="Courier New"/>
                <a:cs typeface="Courier New"/>
              </a:rPr>
              <a:t>traversalQueue</a:t>
            </a:r>
            <a:r>
              <a:rPr lang="en-US" sz="1200" dirty="0" smtClean="0">
                <a:latin typeface="Courier New"/>
                <a:cs typeface="Courier New"/>
              </a:rPr>
              <a:t> = new </a:t>
            </a:r>
            <a:r>
              <a:rPr lang="en-US" sz="1200" dirty="0" err="1" smtClean="0">
                <a:latin typeface="Courier New"/>
                <a:cs typeface="Courier New"/>
              </a:rPr>
              <a:t>LinkedQueue</a:t>
            </a:r>
            <a:r>
              <a:rPr lang="en-US" sz="1200" dirty="0" smtClean="0">
                <a:latin typeface="Courier New"/>
                <a:cs typeface="Courier New"/>
              </a:rPr>
              <a:t>&lt;Integer&gt;();</a:t>
            </a:r>
          </a:p>
          <a:p>
            <a:pPr>
              <a:buNone/>
            </a:pPr>
            <a:r>
              <a:rPr lang="en-US" sz="1200" dirty="0" smtClean="0">
                <a:latin typeface="Courier New"/>
                <a:cs typeface="Courier New"/>
              </a:rPr>
              <a:t>        </a:t>
            </a:r>
            <a:r>
              <a:rPr lang="en-US" sz="1200" dirty="0" err="1" smtClean="0">
                <a:latin typeface="Courier New"/>
                <a:cs typeface="Courier New"/>
              </a:rPr>
              <a:t>UnorderedListADT</a:t>
            </a:r>
            <a:r>
              <a:rPr lang="en-US" sz="1200" dirty="0" smtClean="0">
                <a:latin typeface="Courier New"/>
                <a:cs typeface="Courier New"/>
              </a:rPr>
              <a:t>&lt;T&gt; </a:t>
            </a:r>
            <a:r>
              <a:rPr lang="en-US" sz="1200" dirty="0" err="1" smtClean="0">
                <a:latin typeface="Courier New"/>
                <a:cs typeface="Courier New"/>
              </a:rPr>
              <a:t>resultList</a:t>
            </a:r>
            <a:r>
              <a:rPr lang="en-US" sz="1200" dirty="0" smtClean="0">
                <a:latin typeface="Courier New"/>
                <a:cs typeface="Courier New"/>
              </a:rPr>
              <a:t> = new </a:t>
            </a:r>
            <a:r>
              <a:rPr lang="en-US" sz="1200" dirty="0" err="1" smtClean="0">
                <a:latin typeface="Courier New"/>
                <a:cs typeface="Courier New"/>
              </a:rPr>
              <a:t>ArrayUnorderedList</a:t>
            </a:r>
            <a:r>
              <a:rPr lang="en-US" sz="1200" dirty="0" smtClean="0">
                <a:latin typeface="Courier New"/>
                <a:cs typeface="Courier New"/>
              </a:rPr>
              <a:t>&lt;T&gt;();</a:t>
            </a:r>
          </a:p>
          <a:p>
            <a:pPr>
              <a:buNone/>
            </a:pPr>
            <a:endParaRPr lang="en-US" sz="1200" dirty="0" smtClean="0">
              <a:latin typeface="Courier New"/>
              <a:cs typeface="Courier New"/>
            </a:endParaRPr>
          </a:p>
          <a:p>
            <a:pPr>
              <a:buNone/>
            </a:pPr>
            <a:r>
              <a:rPr lang="en-US" sz="1200" dirty="0" smtClean="0">
                <a:latin typeface="Courier New"/>
                <a:cs typeface="Courier New"/>
              </a:rPr>
              <a:t>        if (!</a:t>
            </a:r>
            <a:r>
              <a:rPr lang="en-US" sz="1200" dirty="0" err="1" smtClean="0">
                <a:latin typeface="Courier New"/>
                <a:cs typeface="Courier New"/>
              </a:rPr>
              <a:t>indexIsValid(startIndex</a:t>
            </a:r>
            <a:r>
              <a:rPr lang="en-US" sz="1200" dirty="0" smtClean="0">
                <a:latin typeface="Courier New"/>
                <a:cs typeface="Courier New"/>
              </a:rPr>
              <a:t>))</a:t>
            </a:r>
          </a:p>
          <a:p>
            <a:pPr>
              <a:buNone/>
            </a:pPr>
            <a:r>
              <a:rPr lang="en-US" sz="1200" dirty="0" smtClean="0">
                <a:latin typeface="Courier New"/>
                <a:cs typeface="Courier New"/>
              </a:rPr>
              <a:t>            return </a:t>
            </a:r>
            <a:r>
              <a:rPr lang="en-US" sz="1200" dirty="0" err="1" smtClean="0">
                <a:latin typeface="Courier New"/>
                <a:cs typeface="Courier New"/>
              </a:rPr>
              <a:t>resultList.iterator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visited = new </a:t>
            </a:r>
            <a:r>
              <a:rPr lang="en-US" sz="1200" dirty="0" err="1" smtClean="0">
                <a:latin typeface="Courier New"/>
                <a:cs typeface="Courier New"/>
              </a:rPr>
              <a:t>boolean[numVertices</a:t>
            </a:r>
            <a:r>
              <a:rPr lang="en-US" sz="1200" dirty="0" smtClean="0">
                <a:latin typeface="Courier New"/>
                <a:cs typeface="Courier New"/>
              </a:rPr>
              <a:t>];</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false;</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traversalQueue.enqueue(new</a:t>
            </a:r>
            <a:r>
              <a:rPr lang="en-US" sz="1200" dirty="0" smtClean="0">
                <a:latin typeface="Courier New"/>
                <a:cs typeface="Courier New"/>
              </a:rPr>
              <a:t> </a:t>
            </a:r>
            <a:r>
              <a:rPr lang="en-US" sz="1200" dirty="0" err="1" smtClean="0">
                <a:latin typeface="Courier New"/>
                <a:cs typeface="Courier New"/>
              </a:rPr>
              <a:t>Integer(startIndex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visited[startIndex</a:t>
            </a:r>
            <a:r>
              <a:rPr lang="en-US" sz="1200" dirty="0" smtClean="0">
                <a:latin typeface="Courier New"/>
                <a:cs typeface="Courier New"/>
              </a:rPr>
              <a:t>] = true;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Scope</a:t>
            </a:r>
            <a:endParaRPr lang="en-US" dirty="0"/>
          </a:p>
        </p:txBody>
      </p:sp>
      <p:sp>
        <p:nvSpPr>
          <p:cNvPr id="3" name="Content Placeholder 2"/>
          <p:cNvSpPr>
            <a:spLocks noGrp="1"/>
          </p:cNvSpPr>
          <p:nvPr>
            <p:ph idx="1"/>
          </p:nvPr>
        </p:nvSpPr>
        <p:spPr/>
        <p:txBody>
          <a:bodyPr/>
          <a:lstStyle/>
          <a:p>
            <a:r>
              <a:rPr lang="en-US" dirty="0" smtClean="0"/>
              <a:t>Directed and undirected graphs</a:t>
            </a:r>
          </a:p>
          <a:p>
            <a:r>
              <a:rPr lang="en-US" dirty="0" smtClean="0"/>
              <a:t>Weighted graphs (networks)</a:t>
            </a:r>
          </a:p>
          <a:p>
            <a:r>
              <a:rPr lang="en-US" dirty="0" smtClean="0"/>
              <a:t>Common graph algorithms</a:t>
            </a:r>
          </a:p>
        </p:txBody>
      </p:sp>
      <p:sp>
        <p:nvSpPr>
          <p:cNvPr id="7" name="Slide Number Placeholder 6"/>
          <p:cNvSpPr>
            <a:spLocks noGrp="1"/>
          </p:cNvSpPr>
          <p:nvPr>
            <p:ph type="sldNum" sz="quarter" idx="12"/>
          </p:nvPr>
        </p:nvSpPr>
        <p:spPr/>
        <p:txBody>
          <a:bodyPr/>
          <a:lstStyle/>
          <a:p>
            <a:r>
              <a:rPr lang="en-US" smtClean="0"/>
              <a:t>15 - </a:t>
            </a:r>
            <a:fld id="{90994C07-E970-A243-9601-A1D642E986EC}" type="slidenum">
              <a:rPr lang="en-US" smtClean="0"/>
              <a:pPr/>
              <a:t>2</a:t>
            </a:fld>
            <a:endParaRPr lang="en-US" dirty="0"/>
          </a:p>
        </p:txBody>
      </p:sp>
      <p:sp>
        <p:nvSpPr>
          <p:cNvPr id="8" name="Footer Placeholder 7"/>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while (!</a:t>
            </a:r>
            <a:r>
              <a:rPr lang="en-US" sz="1200" dirty="0" err="1" smtClean="0">
                <a:latin typeface="Courier New"/>
                <a:cs typeface="Courier New"/>
              </a:rPr>
              <a:t>traversalQueue.isEmpty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x</a:t>
            </a:r>
            <a:r>
              <a:rPr lang="en-US" sz="1200" dirty="0" smtClean="0">
                <a:latin typeface="Courier New"/>
                <a:cs typeface="Courier New"/>
              </a:rPr>
              <a:t> = </a:t>
            </a:r>
            <a:r>
              <a:rPr lang="en-US" sz="1200" dirty="0" err="1" smtClean="0">
                <a:latin typeface="Courier New"/>
                <a:cs typeface="Courier New"/>
              </a:rPr>
              <a:t>traversalQueue.dequeue</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resultList.addToRear(vertices[x.intValue</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Find all vertices adjacent to </a:t>
            </a:r>
            <a:r>
              <a:rPr lang="en-US" sz="1200" dirty="0" err="1" smtClean="0">
                <a:solidFill>
                  <a:srgbClr val="3366FF"/>
                </a:solidFill>
                <a:latin typeface="Courier New"/>
                <a:cs typeface="Courier New"/>
              </a:rPr>
              <a:t>x</a:t>
            </a:r>
            <a:r>
              <a:rPr lang="en-US" sz="1200" dirty="0" smtClean="0">
                <a:solidFill>
                  <a:srgbClr val="3366FF"/>
                </a:solidFill>
                <a:latin typeface="Courier New"/>
                <a:cs typeface="Courier New"/>
              </a:rPr>
              <a:t> that have not been visited</a:t>
            </a:r>
          </a:p>
          <a:p>
            <a:pPr>
              <a:buNone/>
            </a:pPr>
            <a:r>
              <a:rPr lang="en-US" sz="1200" dirty="0" smtClean="0">
                <a:solidFill>
                  <a:srgbClr val="3366FF"/>
                </a:solidFill>
                <a:latin typeface="Courier New"/>
                <a:cs typeface="Courier New"/>
              </a:rPr>
              <a:t>            //  and queue them up </a:t>
            </a:r>
          </a:p>
          <a:p>
            <a:pPr>
              <a:buNone/>
            </a:pPr>
            <a:r>
              <a:rPr lang="en-US" sz="1200" dirty="0" smtClean="0">
                <a:latin typeface="Courier New"/>
                <a:cs typeface="Courier New"/>
              </a:rPr>
              <a:t>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if (</a:t>
            </a:r>
            <a:r>
              <a:rPr lang="en-US" sz="1200" dirty="0" err="1" smtClean="0">
                <a:latin typeface="Courier New"/>
                <a:cs typeface="Courier New"/>
              </a:rPr>
              <a:t>adjMatrix[x.intValue()][i</a:t>
            </a:r>
            <a:r>
              <a:rPr lang="en-US" sz="1200" dirty="0" smtClean="0">
                <a:latin typeface="Courier New"/>
                <a:cs typeface="Courier New"/>
              </a:rPr>
              <a:t>] &amp;&amp; !</a:t>
            </a:r>
            <a:r>
              <a:rPr lang="en-US" sz="1200" dirty="0" err="1" smtClean="0">
                <a:latin typeface="Courier New"/>
                <a:cs typeface="Courier New"/>
              </a:rPr>
              <a:t>visited[i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traversalQueue.enqueue(new</a:t>
            </a:r>
            <a:r>
              <a:rPr lang="en-US" sz="1200" dirty="0" smtClean="0">
                <a:latin typeface="Courier New"/>
                <a:cs typeface="Courier New"/>
              </a:rPr>
              <a:t> </a:t>
            </a:r>
            <a:r>
              <a:rPr lang="en-US" sz="1200" dirty="0" err="1" smtClean="0">
                <a:latin typeface="Courier New"/>
                <a:cs typeface="Courier New"/>
              </a:rPr>
              <a:t>Integer(i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true;</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return new </a:t>
            </a:r>
            <a:r>
              <a:rPr lang="en-US" sz="1200" dirty="0" err="1" smtClean="0">
                <a:latin typeface="Courier New"/>
                <a:cs typeface="Courier New"/>
              </a:rPr>
              <a:t>GraphIterator(resultList.iterator</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Traversals</a:t>
            </a:r>
            <a:endParaRPr lang="en-US" dirty="0"/>
          </a:p>
        </p:txBody>
      </p:sp>
      <p:sp>
        <p:nvSpPr>
          <p:cNvPr id="3" name="Content Placeholder 2"/>
          <p:cNvSpPr>
            <a:spLocks noGrp="1"/>
          </p:cNvSpPr>
          <p:nvPr>
            <p:ph idx="1"/>
          </p:nvPr>
        </p:nvSpPr>
        <p:spPr/>
        <p:txBody>
          <a:bodyPr/>
          <a:lstStyle/>
          <a:p>
            <a:r>
              <a:rPr lang="en-US" dirty="0" smtClean="0"/>
              <a:t>A traversal example:</a:t>
            </a:r>
            <a:endParaRPr lang="en-US" dirty="0"/>
          </a:p>
        </p:txBody>
      </p:sp>
      <p:pic>
        <p:nvPicPr>
          <p:cNvPr id="7" name="Picture 6" descr="Fig24.7.jpeg"/>
          <p:cNvPicPr>
            <a:picLocks noChangeAspect="1"/>
          </p:cNvPicPr>
          <p:nvPr/>
        </p:nvPicPr>
        <p:blipFill>
          <a:blip r:embed="rId2"/>
          <a:stretch>
            <a:fillRect/>
          </a:stretch>
        </p:blipFill>
        <p:spPr>
          <a:xfrm>
            <a:off x="2732617" y="2253722"/>
            <a:ext cx="3351985" cy="2710116"/>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21</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Traversal</a:t>
            </a:r>
            <a:endParaRPr lang="en-US" dirty="0"/>
          </a:p>
        </p:txBody>
      </p:sp>
      <p:sp>
        <p:nvSpPr>
          <p:cNvPr id="3" name="Content Placeholder 2"/>
          <p:cNvSpPr>
            <a:spLocks noGrp="1"/>
          </p:cNvSpPr>
          <p:nvPr>
            <p:ph idx="1"/>
          </p:nvPr>
        </p:nvSpPr>
        <p:spPr/>
        <p:txBody>
          <a:bodyPr/>
          <a:lstStyle/>
          <a:p>
            <a:r>
              <a:rPr lang="en-US" dirty="0" smtClean="0"/>
              <a:t>Use nearly the same approach as the breadth-first traversal, but replace the queue with a stack</a:t>
            </a:r>
          </a:p>
          <a:p>
            <a:r>
              <a:rPr lang="en-US" dirty="0" smtClean="0"/>
              <a:t>Additionally, do not mark a vertex as visited until it has been added to the </a:t>
            </a:r>
            <a:r>
              <a:rPr lang="en-US" dirty="0" err="1" smtClean="0"/>
              <a:t>iterator</a:t>
            </a:r>
            <a:endParaRPr lang="en-US" dirty="0" smtClean="0"/>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depth first traversal </a:t>
            </a:r>
          </a:p>
          <a:p>
            <a:pPr>
              <a:buNone/>
            </a:pPr>
            <a:r>
              <a:rPr lang="en-US" sz="1200" dirty="0" smtClean="0">
                <a:solidFill>
                  <a:srgbClr val="3366FF"/>
                </a:solidFill>
                <a:latin typeface="Courier New"/>
                <a:cs typeface="Courier New"/>
              </a:rPr>
              <a:t>     * starting at the given index.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startIndex</a:t>
            </a:r>
            <a:r>
              <a:rPr lang="en-US" sz="1200" dirty="0" smtClean="0">
                <a:solidFill>
                  <a:srgbClr val="3366FF"/>
                </a:solidFill>
                <a:latin typeface="Courier New"/>
                <a:cs typeface="Courier New"/>
              </a:rPr>
              <a:t> the index from which to begin the traversal</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depth first traversal</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&lt;T&gt; </a:t>
            </a:r>
            <a:r>
              <a:rPr lang="en-US" sz="1200" dirty="0" err="1" smtClean="0">
                <a:latin typeface="Courier New"/>
                <a:cs typeface="Courier New"/>
              </a:rPr>
              <a:t>iteratorDFS(int</a:t>
            </a:r>
            <a:r>
              <a:rPr lang="en-US" sz="1200" dirty="0" smtClean="0">
                <a:latin typeface="Courier New"/>
                <a:cs typeface="Courier New"/>
              </a:rPr>
              <a:t> </a:t>
            </a:r>
            <a:r>
              <a:rPr lang="en-US" sz="1200" dirty="0" err="1" smtClean="0">
                <a:latin typeface="Courier New"/>
                <a:cs typeface="Courier New"/>
              </a:rPr>
              <a:t>startIndex</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Integer </a:t>
            </a:r>
            <a:r>
              <a:rPr lang="en-US" sz="1200" dirty="0" err="1" smtClean="0">
                <a:latin typeface="Courier New"/>
                <a:cs typeface="Courier New"/>
              </a:rPr>
              <a:t>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found;</a:t>
            </a:r>
          </a:p>
          <a:p>
            <a:pPr>
              <a:buNone/>
            </a:pPr>
            <a:r>
              <a:rPr lang="en-US" sz="1200" dirty="0" smtClean="0">
                <a:latin typeface="Courier New"/>
                <a:cs typeface="Courier New"/>
              </a:rPr>
              <a:t>        </a:t>
            </a:r>
            <a:r>
              <a:rPr lang="en-US" sz="1200" dirty="0" err="1" smtClean="0">
                <a:latin typeface="Courier New"/>
                <a:cs typeface="Courier New"/>
              </a:rPr>
              <a:t>StackADT</a:t>
            </a:r>
            <a:r>
              <a:rPr lang="en-US" sz="1200" dirty="0" smtClean="0">
                <a:latin typeface="Courier New"/>
                <a:cs typeface="Courier New"/>
              </a:rPr>
              <a:t>&lt;Integer&gt; </a:t>
            </a:r>
            <a:r>
              <a:rPr lang="en-US" sz="1200" dirty="0" err="1" smtClean="0">
                <a:latin typeface="Courier New"/>
                <a:cs typeface="Courier New"/>
              </a:rPr>
              <a:t>traversalStack</a:t>
            </a:r>
            <a:r>
              <a:rPr lang="en-US" sz="1200" dirty="0" smtClean="0">
                <a:latin typeface="Courier New"/>
                <a:cs typeface="Courier New"/>
              </a:rPr>
              <a:t> = new </a:t>
            </a:r>
            <a:r>
              <a:rPr lang="en-US" sz="1200" dirty="0" err="1" smtClean="0">
                <a:latin typeface="Courier New"/>
                <a:cs typeface="Courier New"/>
              </a:rPr>
              <a:t>LinkedStack</a:t>
            </a:r>
            <a:r>
              <a:rPr lang="en-US" sz="1200" dirty="0" smtClean="0">
                <a:latin typeface="Courier New"/>
                <a:cs typeface="Courier New"/>
              </a:rPr>
              <a:t>&lt;Integer&gt;();</a:t>
            </a:r>
          </a:p>
          <a:p>
            <a:pPr>
              <a:buNone/>
            </a:pPr>
            <a:r>
              <a:rPr lang="en-US" sz="1200" dirty="0" smtClean="0">
                <a:latin typeface="Courier New"/>
                <a:cs typeface="Courier New"/>
              </a:rPr>
              <a:t>        </a:t>
            </a:r>
            <a:r>
              <a:rPr lang="en-US" sz="1200" dirty="0" err="1" smtClean="0">
                <a:latin typeface="Courier New"/>
                <a:cs typeface="Courier New"/>
              </a:rPr>
              <a:t>UnorderedListADT</a:t>
            </a:r>
            <a:r>
              <a:rPr lang="en-US" sz="1200" dirty="0" smtClean="0">
                <a:latin typeface="Courier New"/>
                <a:cs typeface="Courier New"/>
              </a:rPr>
              <a:t>&lt;T&gt; </a:t>
            </a:r>
            <a:r>
              <a:rPr lang="en-US" sz="1200" dirty="0" err="1" smtClean="0">
                <a:latin typeface="Courier New"/>
                <a:cs typeface="Courier New"/>
              </a:rPr>
              <a:t>resultList</a:t>
            </a:r>
            <a:r>
              <a:rPr lang="en-US" sz="1200" dirty="0" smtClean="0">
                <a:latin typeface="Courier New"/>
                <a:cs typeface="Courier New"/>
              </a:rPr>
              <a:t> = new </a:t>
            </a:r>
            <a:r>
              <a:rPr lang="en-US" sz="1200" dirty="0" err="1" smtClean="0">
                <a:latin typeface="Courier New"/>
                <a:cs typeface="Courier New"/>
              </a:rPr>
              <a:t>ArrayUnorderedList</a:t>
            </a:r>
            <a:r>
              <a:rPr lang="en-US" sz="1200" dirty="0" smtClean="0">
                <a:latin typeface="Courier New"/>
                <a:cs typeface="Courier New"/>
              </a:rPr>
              <a:t>&lt;T&gt;();</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visited = new </a:t>
            </a:r>
            <a:r>
              <a:rPr lang="en-US" sz="1200" dirty="0" err="1" smtClean="0">
                <a:latin typeface="Courier New"/>
                <a:cs typeface="Courier New"/>
              </a:rPr>
              <a:t>boolean[numVertices</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if (!</a:t>
            </a:r>
            <a:r>
              <a:rPr lang="en-US" sz="1200" dirty="0" err="1" smtClean="0">
                <a:latin typeface="Courier New"/>
                <a:cs typeface="Courier New"/>
              </a:rPr>
              <a:t>indexIsValid(startIndex</a:t>
            </a:r>
            <a:r>
              <a:rPr lang="en-US" sz="1200" dirty="0" smtClean="0">
                <a:latin typeface="Courier New"/>
                <a:cs typeface="Courier New"/>
              </a:rPr>
              <a:t>))</a:t>
            </a:r>
          </a:p>
          <a:p>
            <a:pPr>
              <a:buNone/>
            </a:pPr>
            <a:r>
              <a:rPr lang="en-US" sz="1200" dirty="0" smtClean="0">
                <a:latin typeface="Courier New"/>
                <a:cs typeface="Courier New"/>
              </a:rPr>
              <a:t>            return </a:t>
            </a:r>
            <a:r>
              <a:rPr lang="en-US" sz="1200" dirty="0" err="1" smtClean="0">
                <a:latin typeface="Courier New"/>
                <a:cs typeface="Courier New"/>
              </a:rPr>
              <a:t>resultList.iterator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false;</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traversalStack.push(new</a:t>
            </a:r>
            <a:r>
              <a:rPr lang="en-US" sz="1200" dirty="0" smtClean="0">
                <a:latin typeface="Courier New"/>
                <a:cs typeface="Courier New"/>
              </a:rPr>
              <a:t> </a:t>
            </a:r>
            <a:r>
              <a:rPr lang="en-US" sz="1200" dirty="0" err="1" smtClean="0">
                <a:latin typeface="Courier New"/>
                <a:cs typeface="Courier New"/>
              </a:rPr>
              <a:t>Integer(startIndex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visited[startIndex</a:t>
            </a:r>
            <a:r>
              <a:rPr lang="en-US" sz="1200" dirty="0" smtClean="0">
                <a:latin typeface="Courier New"/>
                <a:cs typeface="Courier New"/>
              </a:rPr>
              <a:t>] = true;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while (!</a:t>
            </a:r>
            <a:r>
              <a:rPr lang="en-US" sz="1200" dirty="0" err="1" smtClean="0">
                <a:latin typeface="Courier New"/>
                <a:cs typeface="Courier New"/>
              </a:rPr>
              <a:t>traversalStack.isEmpty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x</a:t>
            </a:r>
            <a:r>
              <a:rPr lang="en-US" sz="1200" dirty="0" smtClean="0">
                <a:latin typeface="Courier New"/>
                <a:cs typeface="Courier New"/>
              </a:rPr>
              <a:t> = </a:t>
            </a:r>
            <a:r>
              <a:rPr lang="en-US" sz="1200" dirty="0" err="1" smtClean="0">
                <a:latin typeface="Courier New"/>
                <a:cs typeface="Courier New"/>
              </a:rPr>
              <a:t>traversalStack.peek</a:t>
            </a:r>
            <a:r>
              <a:rPr lang="en-US" sz="1200" dirty="0" smtClean="0">
                <a:latin typeface="Courier New"/>
                <a:cs typeface="Courier New"/>
              </a:rPr>
              <a:t>();</a:t>
            </a:r>
          </a:p>
          <a:p>
            <a:pPr>
              <a:buNone/>
            </a:pPr>
            <a:r>
              <a:rPr lang="en-US" sz="1200" dirty="0" smtClean="0">
                <a:latin typeface="Courier New"/>
                <a:cs typeface="Courier New"/>
              </a:rPr>
              <a:t>            found = false;</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Find a vertex adjacent to </a:t>
            </a:r>
            <a:r>
              <a:rPr lang="en-US" sz="1200" dirty="0" err="1" smtClean="0">
                <a:solidFill>
                  <a:srgbClr val="3366FF"/>
                </a:solidFill>
                <a:latin typeface="Courier New"/>
                <a:cs typeface="Courier New"/>
              </a:rPr>
              <a:t>x</a:t>
            </a:r>
            <a:r>
              <a:rPr lang="en-US" sz="1200" dirty="0" smtClean="0">
                <a:solidFill>
                  <a:srgbClr val="3366FF"/>
                </a:solidFill>
                <a:latin typeface="Courier New"/>
                <a:cs typeface="Courier New"/>
              </a:rPr>
              <a:t> that has not been visited</a:t>
            </a:r>
          </a:p>
          <a:p>
            <a:pPr>
              <a:buNone/>
            </a:pPr>
            <a:r>
              <a:rPr lang="en-US" sz="1200" dirty="0" smtClean="0">
                <a:solidFill>
                  <a:srgbClr val="3366FF"/>
                </a:solidFill>
                <a:latin typeface="Courier New"/>
                <a:cs typeface="Courier New"/>
              </a:rPr>
              <a:t>            //  and push it on the stack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&amp;&amp; !found;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if (</a:t>
            </a:r>
            <a:r>
              <a:rPr lang="en-US" sz="1200" dirty="0" err="1" smtClean="0">
                <a:latin typeface="Courier New"/>
                <a:cs typeface="Courier New"/>
              </a:rPr>
              <a:t>adjMatrix[x.intValue()][i</a:t>
            </a:r>
            <a:r>
              <a:rPr lang="en-US" sz="1200" dirty="0" smtClean="0">
                <a:latin typeface="Courier New"/>
                <a:cs typeface="Courier New"/>
              </a:rPr>
              <a:t>] &amp;&amp; !</a:t>
            </a:r>
            <a:r>
              <a:rPr lang="en-US" sz="1200" dirty="0" err="1" smtClean="0">
                <a:latin typeface="Courier New"/>
                <a:cs typeface="Courier New"/>
              </a:rPr>
              <a:t>visited[i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traversalStack.push(new</a:t>
            </a:r>
            <a:r>
              <a:rPr lang="en-US" sz="1200" dirty="0" smtClean="0">
                <a:latin typeface="Courier New"/>
                <a:cs typeface="Courier New"/>
              </a:rPr>
              <a:t> </a:t>
            </a:r>
            <a:r>
              <a:rPr lang="en-US" sz="1200" dirty="0" err="1" smtClean="0">
                <a:latin typeface="Courier New"/>
                <a:cs typeface="Courier New"/>
              </a:rPr>
              <a:t>Integer(i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true;</a:t>
            </a:r>
          </a:p>
          <a:p>
            <a:pPr>
              <a:buNone/>
            </a:pPr>
            <a:r>
              <a:rPr lang="en-US" sz="1200" dirty="0" smtClean="0">
                <a:latin typeface="Courier New"/>
                <a:cs typeface="Courier New"/>
              </a:rPr>
              <a:t>                    found = true;</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if (!found &amp;&amp; !</a:t>
            </a:r>
            <a:r>
              <a:rPr lang="en-US" sz="1200" dirty="0" err="1" smtClean="0">
                <a:latin typeface="Courier New"/>
                <a:cs typeface="Courier New"/>
              </a:rPr>
              <a:t>traversalStack.isEmpty</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traversalStack.pop</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return new </a:t>
            </a:r>
            <a:r>
              <a:rPr lang="en-US" sz="1200" dirty="0" err="1" smtClean="0">
                <a:latin typeface="Courier New"/>
                <a:cs typeface="Courier New"/>
              </a:rPr>
              <a:t>GraphIterator(resultList.iterator</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US" dirty="0"/>
          </a:p>
        </p:txBody>
      </p:sp>
      <p:sp>
        <p:nvSpPr>
          <p:cNvPr id="3" name="Content Placeholder 2"/>
          <p:cNvSpPr>
            <a:spLocks noGrp="1"/>
          </p:cNvSpPr>
          <p:nvPr>
            <p:ph idx="1"/>
          </p:nvPr>
        </p:nvSpPr>
        <p:spPr/>
        <p:txBody>
          <a:bodyPr/>
          <a:lstStyle/>
          <a:p>
            <a:r>
              <a:rPr lang="en-US" dirty="0" smtClean="0"/>
              <a:t>A graph is connected if and only if for each vertex </a:t>
            </a:r>
            <a:r>
              <a:rPr lang="en-US" i="1" dirty="0" err="1" smtClean="0"/>
              <a:t>v</a:t>
            </a:r>
            <a:r>
              <a:rPr lang="en-US" dirty="0" smtClean="0"/>
              <a:t> in a graph containing </a:t>
            </a:r>
            <a:r>
              <a:rPr lang="en-US" i="1" dirty="0" err="1" smtClean="0"/>
              <a:t>n</a:t>
            </a:r>
            <a:r>
              <a:rPr lang="en-US" dirty="0" smtClean="0"/>
              <a:t> vertices, the size of the result of a breadth-first traversal at </a:t>
            </a:r>
            <a:r>
              <a:rPr lang="en-US" i="1" dirty="0" err="1" smtClean="0"/>
              <a:t>v</a:t>
            </a:r>
            <a:r>
              <a:rPr lang="en-US" dirty="0" smtClean="0"/>
              <a:t> is </a:t>
            </a:r>
            <a:r>
              <a:rPr lang="en-US" i="1" dirty="0" err="1" smtClean="0"/>
              <a:t>n</a:t>
            </a:r>
            <a:endParaRPr lang="en-US" dirty="0" smtClean="0"/>
          </a:p>
          <a:p>
            <a:endParaRPr lang="en-US" dirty="0"/>
          </a:p>
        </p:txBody>
      </p:sp>
      <p:pic>
        <p:nvPicPr>
          <p:cNvPr id="6" name="Picture 5" descr="Fig24.8.jpeg"/>
          <p:cNvPicPr>
            <a:picLocks noChangeAspect="1"/>
          </p:cNvPicPr>
          <p:nvPr/>
        </p:nvPicPr>
        <p:blipFill>
          <a:blip r:embed="rId2"/>
          <a:stretch>
            <a:fillRect/>
          </a:stretch>
        </p:blipFill>
        <p:spPr>
          <a:xfrm>
            <a:off x="2782351" y="2868613"/>
            <a:ext cx="3785219" cy="1263120"/>
          </a:xfrm>
          <a:prstGeom prst="rect">
            <a:avLst/>
          </a:prstGeom>
        </p:spPr>
      </p:pic>
      <p:pic>
        <p:nvPicPr>
          <p:cNvPr id="7" name="Picture 6" descr="Fig24.9.jpeg"/>
          <p:cNvPicPr>
            <a:picLocks noChangeAspect="1"/>
          </p:cNvPicPr>
          <p:nvPr/>
        </p:nvPicPr>
        <p:blipFill>
          <a:blip r:embed="rId3"/>
          <a:stretch>
            <a:fillRect/>
          </a:stretch>
        </p:blipFill>
        <p:spPr>
          <a:xfrm>
            <a:off x="2553751" y="4334933"/>
            <a:ext cx="2052344" cy="1574800"/>
          </a:xfrm>
          <a:prstGeom prst="rect">
            <a:avLst/>
          </a:prstGeom>
        </p:spPr>
      </p:pic>
      <p:pic>
        <p:nvPicPr>
          <p:cNvPr id="8" name="Picture 7" descr="Fig24.10.jpeg"/>
          <p:cNvPicPr>
            <a:picLocks noChangeAspect="1"/>
          </p:cNvPicPr>
          <p:nvPr/>
        </p:nvPicPr>
        <p:blipFill>
          <a:blip r:embed="rId4"/>
          <a:stretch>
            <a:fillRect/>
          </a:stretch>
        </p:blipFill>
        <p:spPr>
          <a:xfrm>
            <a:off x="4861162" y="4292598"/>
            <a:ext cx="2085152" cy="1574800"/>
          </a:xfrm>
          <a:prstGeom prst="rect">
            <a:avLst/>
          </a:prstGeom>
        </p:spPr>
      </p:pic>
      <p:sp>
        <p:nvSpPr>
          <p:cNvPr id="9" name="Slide Number Placeholder 8"/>
          <p:cNvSpPr>
            <a:spLocks noGrp="1"/>
          </p:cNvSpPr>
          <p:nvPr>
            <p:ph type="sldNum" sz="quarter" idx="12"/>
          </p:nvPr>
        </p:nvSpPr>
        <p:spPr/>
        <p:txBody>
          <a:bodyPr/>
          <a:lstStyle/>
          <a:p>
            <a:r>
              <a:rPr lang="en-US" smtClean="0"/>
              <a:t>15 - </a:t>
            </a:r>
            <a:fld id="{90994C07-E970-A243-9601-A1D642E986EC}" type="slidenum">
              <a:rPr lang="en-US" smtClean="0"/>
              <a:pPr/>
              <a:t>25</a:t>
            </a:fld>
            <a:endParaRPr lang="en-US" dirty="0"/>
          </a:p>
        </p:txBody>
      </p:sp>
      <p:sp>
        <p:nvSpPr>
          <p:cNvPr id="10" name="Footer Placeholder 9"/>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spanning tree</a:t>
            </a:r>
            <a:r>
              <a:rPr lang="en-US" dirty="0" smtClean="0"/>
              <a:t> is a tree that includes all of the vertices of a graph and some, but possibly not all, of the edges</a:t>
            </a:r>
          </a:p>
          <a:p>
            <a:r>
              <a:rPr lang="en-US" dirty="0" smtClean="0"/>
              <a:t>Since trees are also graphs, for some graphs, the graph itself will be a spanning tree, and thus the only spanning tree</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a:t>
            </a:r>
            <a:endParaRPr lang="en-US" dirty="0"/>
          </a:p>
        </p:txBody>
      </p:sp>
      <p:sp>
        <p:nvSpPr>
          <p:cNvPr id="3" name="Content Placeholder 2"/>
          <p:cNvSpPr>
            <a:spLocks noGrp="1"/>
          </p:cNvSpPr>
          <p:nvPr>
            <p:ph idx="1"/>
          </p:nvPr>
        </p:nvSpPr>
        <p:spPr/>
        <p:txBody>
          <a:bodyPr/>
          <a:lstStyle/>
          <a:p>
            <a:r>
              <a:rPr lang="en-US" dirty="0" smtClean="0"/>
              <a:t>An example of a spanning tree:</a:t>
            </a:r>
            <a:endParaRPr lang="en-US" dirty="0"/>
          </a:p>
        </p:txBody>
      </p:sp>
      <p:pic>
        <p:nvPicPr>
          <p:cNvPr id="7" name="Picture 6" descr="Fig24.11.jpeg"/>
          <p:cNvPicPr>
            <a:picLocks noChangeAspect="1"/>
          </p:cNvPicPr>
          <p:nvPr/>
        </p:nvPicPr>
        <p:blipFill>
          <a:blip r:embed="rId2"/>
          <a:stretch>
            <a:fillRect/>
          </a:stretch>
        </p:blipFill>
        <p:spPr>
          <a:xfrm>
            <a:off x="2465917" y="2114550"/>
            <a:ext cx="3892550" cy="3016189"/>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27</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dirty="0" smtClean="0"/>
              <a:t>A </a:t>
            </a:r>
            <a:r>
              <a:rPr lang="en-US" i="1" dirty="0" smtClean="0"/>
              <a:t>minimum spanning tree</a:t>
            </a:r>
            <a:r>
              <a:rPr lang="en-US" dirty="0" smtClean="0"/>
              <a:t> (MST) is a spanning tree where the sum of the weights of the edges is less than or equal to the sum of the weights for any other spanning tree for the same graph</a:t>
            </a:r>
          </a:p>
          <a:p>
            <a:endParaRPr lang="en-US" dirty="0"/>
          </a:p>
        </p:txBody>
      </p:sp>
      <p:pic>
        <p:nvPicPr>
          <p:cNvPr id="7" name="Picture 6" descr="Fig24.12.jpeg"/>
          <p:cNvPicPr>
            <a:picLocks noChangeAspect="1"/>
          </p:cNvPicPr>
          <p:nvPr/>
        </p:nvPicPr>
        <p:blipFill>
          <a:blip r:embed="rId2"/>
          <a:stretch>
            <a:fillRect/>
          </a:stretch>
        </p:blipFill>
        <p:spPr>
          <a:xfrm>
            <a:off x="1656292" y="3583517"/>
            <a:ext cx="5763440" cy="2513883"/>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pPr>
              <a:lnSpc>
                <a:spcPct val="90000"/>
              </a:lnSpc>
              <a:spcBef>
                <a:spcPct val="5000"/>
              </a:spcBef>
            </a:pPr>
            <a:r>
              <a:rPr lang="en-US" dirty="0" smtClean="0"/>
              <a:t>Minimal Spanning Tree algorithm overview</a:t>
            </a:r>
          </a:p>
          <a:p>
            <a:pPr lvl="1">
              <a:lnSpc>
                <a:spcPct val="90000"/>
              </a:lnSpc>
              <a:spcBef>
                <a:spcPct val="5000"/>
              </a:spcBef>
            </a:pPr>
            <a:r>
              <a:rPr lang="en-US" dirty="0" smtClean="0"/>
              <a:t>pick an arbitrary starting vertex and add it to our MST</a:t>
            </a:r>
          </a:p>
          <a:p>
            <a:pPr lvl="1">
              <a:lnSpc>
                <a:spcPct val="90000"/>
              </a:lnSpc>
              <a:spcBef>
                <a:spcPct val="5000"/>
              </a:spcBef>
            </a:pPr>
            <a:r>
              <a:rPr lang="en-US" dirty="0" smtClean="0"/>
              <a:t>add all of the edges that include our starting vertex to a </a:t>
            </a:r>
            <a:r>
              <a:rPr lang="en-US" dirty="0" err="1" smtClean="0"/>
              <a:t>minheap</a:t>
            </a:r>
            <a:r>
              <a:rPr lang="en-US" dirty="0" smtClean="0"/>
              <a:t> ordered by weight</a:t>
            </a:r>
          </a:p>
          <a:p>
            <a:pPr lvl="1">
              <a:lnSpc>
                <a:spcPct val="90000"/>
              </a:lnSpc>
              <a:spcBef>
                <a:spcPct val="5000"/>
              </a:spcBef>
            </a:pPr>
            <a:r>
              <a:rPr lang="en-US" dirty="0" smtClean="0"/>
              <a:t>remove the minimum edge from the </a:t>
            </a:r>
            <a:r>
              <a:rPr lang="en-US" dirty="0" err="1" smtClean="0"/>
              <a:t>minheap</a:t>
            </a:r>
            <a:r>
              <a:rPr lang="en-US" dirty="0" smtClean="0"/>
              <a:t> and add the edge and the new vertex to our MST</a:t>
            </a:r>
          </a:p>
          <a:p>
            <a:pPr lvl="1">
              <a:lnSpc>
                <a:spcPct val="90000"/>
              </a:lnSpc>
              <a:spcBef>
                <a:spcPct val="5000"/>
              </a:spcBef>
            </a:pPr>
            <a:r>
              <a:rPr lang="en-US" dirty="0" smtClean="0"/>
              <a:t>add to the </a:t>
            </a:r>
            <a:r>
              <a:rPr lang="en-US" dirty="0" err="1" smtClean="0"/>
              <a:t>minheap</a:t>
            </a:r>
            <a:r>
              <a:rPr lang="en-US" dirty="0" smtClean="0"/>
              <a:t> all of the edges that include this new vertex and whose other vertex is not already in the MST</a:t>
            </a:r>
          </a:p>
          <a:p>
            <a:pPr lvl="1">
              <a:lnSpc>
                <a:spcPct val="90000"/>
              </a:lnSpc>
              <a:spcBef>
                <a:spcPct val="5000"/>
              </a:spcBef>
            </a:pPr>
            <a:r>
              <a:rPr lang="en-US" dirty="0" smtClean="0"/>
              <a:t>continue until the </a:t>
            </a:r>
            <a:r>
              <a:rPr lang="en-US" dirty="0" err="1" smtClean="0"/>
              <a:t>minheap</a:t>
            </a:r>
            <a:r>
              <a:rPr lang="en-US" dirty="0" smtClean="0"/>
              <a:t> is empty or all vertices are in the MST</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Like trees, </a:t>
            </a:r>
            <a:r>
              <a:rPr lang="en-US" i="1" dirty="0" smtClean="0"/>
              <a:t>graphs</a:t>
            </a:r>
            <a:r>
              <a:rPr lang="en-US" dirty="0" smtClean="0"/>
              <a:t> are made up of nodes and the connections between those nodes</a:t>
            </a:r>
          </a:p>
          <a:p>
            <a:pPr>
              <a:lnSpc>
                <a:spcPct val="90000"/>
              </a:lnSpc>
            </a:pPr>
            <a:r>
              <a:rPr lang="en-US" dirty="0" smtClean="0"/>
              <a:t>In graph terminology, we refer to the nodes as </a:t>
            </a:r>
            <a:r>
              <a:rPr lang="en-US" i="1" dirty="0" smtClean="0"/>
              <a:t>vertices</a:t>
            </a:r>
            <a:r>
              <a:rPr lang="en-US" dirty="0" smtClean="0"/>
              <a:t> and refer to the connections among them as </a:t>
            </a:r>
            <a:r>
              <a:rPr lang="en-US" i="1" dirty="0" smtClean="0"/>
              <a:t>edges</a:t>
            </a:r>
            <a:endParaRPr lang="en-US" dirty="0" smtClean="0"/>
          </a:p>
          <a:p>
            <a:pPr>
              <a:lnSpc>
                <a:spcPct val="90000"/>
              </a:lnSpc>
            </a:pPr>
            <a:r>
              <a:rPr lang="en-US" dirty="0" smtClean="0"/>
              <a:t>Vertices are typically referenced by a name or label</a:t>
            </a:r>
          </a:p>
          <a:p>
            <a:pPr>
              <a:lnSpc>
                <a:spcPct val="90000"/>
              </a:lnSpc>
            </a:pPr>
            <a:r>
              <a:rPr lang="en-US" dirty="0" smtClean="0"/>
              <a:t>Edges are referenced by a pairing of the vertices (A, B) that they connect</a:t>
            </a:r>
          </a:p>
          <a:p>
            <a:pPr>
              <a:lnSpc>
                <a:spcPct val="90000"/>
              </a:lnSpc>
            </a:pPr>
            <a:r>
              <a:rPr lang="en-US" dirty="0" smtClean="0"/>
              <a:t>An </a:t>
            </a:r>
            <a:r>
              <a:rPr lang="en-US" i="1" dirty="0" smtClean="0"/>
              <a:t>undirected graph</a:t>
            </a:r>
            <a:r>
              <a:rPr lang="en-US" dirty="0" smtClean="0"/>
              <a:t> is a graph where the pairings representing the edges are unordered</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Content Placeholder 2"/>
          <p:cNvSpPr>
            <a:spLocks noGrp="1"/>
          </p:cNvSpPr>
          <p:nvPr>
            <p:ph idx="1"/>
          </p:nvPr>
        </p:nvSpPr>
        <p:spPr/>
        <p:txBody>
          <a:bodyPr/>
          <a:lstStyle/>
          <a:p>
            <a:r>
              <a:rPr lang="en-US" dirty="0" smtClean="0"/>
              <a:t>There are two possibilities for determining the “shortest” path in a graph</a:t>
            </a:r>
          </a:p>
          <a:p>
            <a:pPr lvl="1"/>
            <a:r>
              <a:rPr lang="en-US" sz="2400" dirty="0" smtClean="0"/>
              <a:t>determine the literal shortest path between a starting vertex and a target vertex (the least number of edges between the two vertices)</a:t>
            </a:r>
          </a:p>
          <a:p>
            <a:pPr lvl="2"/>
            <a:r>
              <a:rPr lang="en-US" sz="2000" dirty="0" smtClean="0"/>
              <a:t>simplest approach – a variation of the breadth-first traversal algorithm</a:t>
            </a:r>
          </a:p>
          <a:p>
            <a:pPr lvl="1"/>
            <a:r>
              <a:rPr lang="en-US" sz="2400" dirty="0" smtClean="0"/>
              <a:t>look for the cheapest path in a weighted graph</a:t>
            </a:r>
          </a:p>
          <a:p>
            <a:pPr lvl="2"/>
            <a:r>
              <a:rPr lang="en-US" sz="2000" dirty="0" smtClean="0"/>
              <a:t>use a </a:t>
            </a:r>
            <a:r>
              <a:rPr lang="en-US" sz="2000" dirty="0" err="1" smtClean="0"/>
              <a:t>minheap</a:t>
            </a:r>
            <a:r>
              <a:rPr lang="en-US" sz="2000" dirty="0" smtClean="0"/>
              <a:t> or a priority queue storing vertex, weight pairs </a:t>
            </a:r>
          </a:p>
          <a:p>
            <a:endParaRPr lang="en-US" dirty="0"/>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Graphs</a:t>
            </a:r>
            <a:endParaRPr lang="en-US" dirty="0"/>
          </a:p>
        </p:txBody>
      </p:sp>
      <p:sp>
        <p:nvSpPr>
          <p:cNvPr id="3" name="Content Placeholder 2"/>
          <p:cNvSpPr>
            <a:spLocks noGrp="1"/>
          </p:cNvSpPr>
          <p:nvPr>
            <p:ph idx="1"/>
          </p:nvPr>
        </p:nvSpPr>
        <p:spPr/>
        <p:txBody>
          <a:bodyPr/>
          <a:lstStyle/>
          <a:p>
            <a:r>
              <a:rPr lang="en-US" dirty="0" smtClean="0"/>
              <a:t>Strategies for implementing graphs:</a:t>
            </a:r>
          </a:p>
          <a:p>
            <a:pPr>
              <a:lnSpc>
                <a:spcPct val="90000"/>
              </a:lnSpc>
            </a:pPr>
            <a:r>
              <a:rPr lang="en-US" i="1" dirty="0" smtClean="0"/>
              <a:t>Adjacency lists</a:t>
            </a:r>
          </a:p>
          <a:p>
            <a:pPr lvl="1">
              <a:lnSpc>
                <a:spcPct val="90000"/>
              </a:lnSpc>
            </a:pPr>
            <a:r>
              <a:rPr lang="en-US" sz="2400" dirty="0" smtClean="0"/>
              <a:t>use a set of graph nodes which contain a linked list storing the edges within each node</a:t>
            </a:r>
          </a:p>
          <a:p>
            <a:pPr lvl="1">
              <a:lnSpc>
                <a:spcPct val="90000"/>
              </a:lnSpc>
            </a:pPr>
            <a:r>
              <a:rPr lang="en-US" sz="2400" dirty="0" smtClean="0"/>
              <a:t>for weighted graphs, each edge would be stored as a triple including the weight</a:t>
            </a:r>
          </a:p>
          <a:p>
            <a:pPr>
              <a:lnSpc>
                <a:spcPct val="90000"/>
              </a:lnSpc>
            </a:pPr>
            <a:r>
              <a:rPr lang="en-US" i="1" dirty="0" smtClean="0"/>
              <a:t>Adjacency matrices</a:t>
            </a:r>
          </a:p>
          <a:p>
            <a:pPr lvl="1">
              <a:lnSpc>
                <a:spcPct val="90000"/>
              </a:lnSpc>
            </a:pPr>
            <a:r>
              <a:rPr lang="en-US" sz="2400" dirty="0" smtClean="0"/>
              <a:t>use a two dimensional array</a:t>
            </a:r>
          </a:p>
          <a:p>
            <a:pPr lvl="1">
              <a:lnSpc>
                <a:spcPct val="90000"/>
              </a:lnSpc>
            </a:pPr>
            <a:r>
              <a:rPr lang="en-US" sz="2400" dirty="0" smtClean="0"/>
              <a:t>each position of the array represents an intersection between two vertices in the graph</a:t>
            </a:r>
          </a:p>
          <a:p>
            <a:pPr lvl="1">
              <a:lnSpc>
                <a:spcPct val="90000"/>
              </a:lnSpc>
            </a:pPr>
            <a:r>
              <a:rPr lang="en-US" sz="2400" dirty="0" smtClean="0"/>
              <a:t>each intersection is represented by a </a:t>
            </a:r>
            <a:r>
              <a:rPr lang="en-US" sz="2400" dirty="0" err="1" smtClean="0"/>
              <a:t>boolean</a:t>
            </a:r>
            <a:r>
              <a:rPr lang="en-US" sz="2400" dirty="0" smtClean="0"/>
              <a:t> value indicating whether or not the two vertices are connected</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a:t>
            </a:r>
            <a:endParaRPr lang="en-US" dirty="0"/>
          </a:p>
        </p:txBody>
      </p:sp>
      <p:sp>
        <p:nvSpPr>
          <p:cNvPr id="3" name="Content Placeholder 2"/>
          <p:cNvSpPr>
            <a:spLocks noGrp="1"/>
          </p:cNvSpPr>
          <p:nvPr>
            <p:ph idx="1"/>
          </p:nvPr>
        </p:nvSpPr>
        <p:spPr/>
        <p:txBody>
          <a:bodyPr/>
          <a:lstStyle/>
          <a:p>
            <a:r>
              <a:rPr lang="en-US" dirty="0" smtClean="0"/>
              <a:t>An undirected graph and it's adjacency matrix:</a:t>
            </a:r>
            <a:endParaRPr lang="en-US" dirty="0"/>
          </a:p>
        </p:txBody>
      </p:sp>
      <p:pic>
        <p:nvPicPr>
          <p:cNvPr id="7" name="Picture 6" descr="Fig24.13.jpeg"/>
          <p:cNvPicPr>
            <a:picLocks noChangeAspect="1"/>
          </p:cNvPicPr>
          <p:nvPr/>
        </p:nvPicPr>
        <p:blipFill>
          <a:blip r:embed="rId2"/>
          <a:stretch>
            <a:fillRect/>
          </a:stretch>
        </p:blipFill>
        <p:spPr>
          <a:xfrm>
            <a:off x="1295395" y="2423053"/>
            <a:ext cx="2179967" cy="1691745"/>
          </a:xfrm>
          <a:prstGeom prst="rect">
            <a:avLst/>
          </a:prstGeom>
        </p:spPr>
      </p:pic>
      <p:pic>
        <p:nvPicPr>
          <p:cNvPr id="8" name="Picture 7" descr="Fig24.14.jpeg"/>
          <p:cNvPicPr>
            <a:picLocks noChangeAspect="1"/>
          </p:cNvPicPr>
          <p:nvPr/>
        </p:nvPicPr>
        <p:blipFill>
          <a:blip r:embed="rId3"/>
          <a:stretch>
            <a:fillRect/>
          </a:stretch>
        </p:blipFill>
        <p:spPr>
          <a:xfrm>
            <a:off x="4335987" y="2423053"/>
            <a:ext cx="3643185" cy="1633009"/>
          </a:xfrm>
          <a:prstGeom prst="rect">
            <a:avLst/>
          </a:prstGeom>
        </p:spPr>
      </p:pic>
      <p:sp>
        <p:nvSpPr>
          <p:cNvPr id="9" name="Slide Number Placeholder 8"/>
          <p:cNvSpPr>
            <a:spLocks noGrp="1"/>
          </p:cNvSpPr>
          <p:nvPr>
            <p:ph type="sldNum" sz="quarter" idx="12"/>
          </p:nvPr>
        </p:nvSpPr>
        <p:spPr/>
        <p:txBody>
          <a:bodyPr/>
          <a:lstStyle/>
          <a:p>
            <a:r>
              <a:rPr lang="en-US" smtClean="0"/>
              <a:t>15 - </a:t>
            </a:r>
            <a:fld id="{90994C07-E970-A243-9601-A1D642E986EC}" type="slidenum">
              <a:rPr lang="en-US" smtClean="0"/>
              <a:pPr/>
              <a:t>32</a:t>
            </a:fld>
            <a:endParaRPr lang="en-US" dirty="0"/>
          </a:p>
        </p:txBody>
      </p:sp>
      <p:sp>
        <p:nvSpPr>
          <p:cNvPr id="10" name="Footer Placeholder 9"/>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a:t>
            </a:r>
            <a:endParaRPr lang="en-US" dirty="0"/>
          </a:p>
        </p:txBody>
      </p:sp>
      <p:sp>
        <p:nvSpPr>
          <p:cNvPr id="3" name="Content Placeholder 2"/>
          <p:cNvSpPr>
            <a:spLocks noGrp="1"/>
          </p:cNvSpPr>
          <p:nvPr>
            <p:ph idx="1"/>
          </p:nvPr>
        </p:nvSpPr>
        <p:spPr/>
        <p:txBody>
          <a:bodyPr/>
          <a:lstStyle/>
          <a:p>
            <a:r>
              <a:rPr lang="en-US" dirty="0" smtClean="0"/>
              <a:t>A directed graph and its adjacency matrix:</a:t>
            </a:r>
            <a:endParaRPr lang="en-US" dirty="0"/>
          </a:p>
        </p:txBody>
      </p:sp>
      <p:pic>
        <p:nvPicPr>
          <p:cNvPr id="9" name="Picture 8" descr="Fig24.15.jpeg"/>
          <p:cNvPicPr>
            <a:picLocks noChangeAspect="1"/>
          </p:cNvPicPr>
          <p:nvPr/>
        </p:nvPicPr>
        <p:blipFill>
          <a:blip r:embed="rId2"/>
          <a:stretch>
            <a:fillRect/>
          </a:stretch>
        </p:blipFill>
        <p:spPr>
          <a:xfrm>
            <a:off x="1238780" y="2274359"/>
            <a:ext cx="2147888" cy="1795681"/>
          </a:xfrm>
          <a:prstGeom prst="rect">
            <a:avLst/>
          </a:prstGeom>
        </p:spPr>
      </p:pic>
      <p:pic>
        <p:nvPicPr>
          <p:cNvPr id="10" name="Picture 9" descr="Fig24.16.jpeg"/>
          <p:cNvPicPr>
            <a:picLocks noChangeAspect="1"/>
          </p:cNvPicPr>
          <p:nvPr/>
        </p:nvPicPr>
        <p:blipFill>
          <a:blip r:embed="rId3"/>
          <a:stretch>
            <a:fillRect/>
          </a:stretch>
        </p:blipFill>
        <p:spPr>
          <a:xfrm>
            <a:off x="4098396" y="2384431"/>
            <a:ext cx="3733271" cy="1640247"/>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33</a:t>
            </a:fld>
            <a:endParaRPr lang="en-US" dirty="0"/>
          </a:p>
        </p:txBody>
      </p:sp>
      <p:sp>
        <p:nvSpPr>
          <p:cNvPr id="11" name="Footer Placeholder 10"/>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package </a:t>
            </a:r>
            <a:r>
              <a:rPr lang="en-US" sz="1200" dirty="0" err="1" smtClean="0">
                <a:latin typeface="Courier New"/>
                <a:cs typeface="Courier New"/>
              </a:rPr>
              <a:t>jsjf</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import </a:t>
            </a:r>
            <a:r>
              <a:rPr lang="en-US" sz="1200" dirty="0" err="1" smtClean="0">
                <a:latin typeface="Courier New"/>
                <a:cs typeface="Courier New"/>
              </a:rPr>
              <a:t>java.util.Iterator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GraphADT</a:t>
            </a:r>
            <a:r>
              <a:rPr lang="en-US" sz="1200" dirty="0" smtClean="0">
                <a:solidFill>
                  <a:srgbClr val="3366FF"/>
                </a:solidFill>
                <a:latin typeface="Courier New"/>
                <a:cs typeface="Courier New"/>
              </a:rPr>
              <a:t> defines the interface to a graph data structure.</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@author</a:t>
            </a:r>
            <a:r>
              <a:rPr lang="en-US" sz="1200" dirty="0" smtClean="0">
                <a:solidFill>
                  <a:srgbClr val="3366FF"/>
                </a:solidFill>
                <a:latin typeface="Courier New"/>
                <a:cs typeface="Courier New"/>
              </a:rPr>
              <a:t> Lewis and Chase</a:t>
            </a:r>
          </a:p>
          <a:p>
            <a:pPr>
              <a:buNone/>
            </a:pPr>
            <a:r>
              <a:rPr lang="en-US" sz="1200" dirty="0" smtClean="0">
                <a:solidFill>
                  <a:srgbClr val="3366FF"/>
                </a:solidFill>
                <a:latin typeface="Courier New"/>
                <a:cs typeface="Courier New"/>
              </a:rPr>
              <a:t> * @version 4.0</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public interface </a:t>
            </a:r>
            <a:r>
              <a:rPr lang="en-US" sz="1200" dirty="0" err="1" smtClean="0">
                <a:latin typeface="Courier New"/>
                <a:cs typeface="Courier New"/>
              </a:rPr>
              <a:t>GraphADT</a:t>
            </a:r>
            <a:r>
              <a:rPr lang="en-US" sz="1200" dirty="0" smtClean="0">
                <a:latin typeface="Courier New"/>
                <a:cs typeface="Courier New"/>
              </a:rPr>
              <a:t>&lt;T&gt;</a:t>
            </a:r>
          </a:p>
          <a:p>
            <a:pPr>
              <a:buNone/>
            </a:pPr>
            <a:r>
              <a:rPr lang="en-US" sz="1200" dirty="0" smtClean="0">
                <a:latin typeface="Courier New"/>
                <a:cs typeface="Courier New"/>
              </a:rPr>
              <a:t>{</a:t>
            </a: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Adds a vertex to this graph, associating object with vertex.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be added to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addVertex(T</a:t>
            </a:r>
            <a:r>
              <a:rPr lang="en-US" sz="1200" dirty="0" smtClean="0">
                <a:latin typeface="Courier New"/>
                <a:cs typeface="Courier New"/>
              </a:rPr>
              <a:t> vertex);</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Removes a single vertex with the given value from this graph.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be removed from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removeVertex(T</a:t>
            </a:r>
            <a:r>
              <a:rPr lang="en-US" sz="1200" dirty="0" smtClean="0">
                <a:latin typeface="Courier New"/>
                <a:cs typeface="Courier New"/>
              </a:rPr>
              <a:t> vertex);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Inserts an edge between two vertices of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addEdge(T</a:t>
            </a:r>
            <a:r>
              <a:rPr lang="en-US" sz="1200" dirty="0" smtClean="0">
                <a:latin typeface="Courier New"/>
                <a:cs typeface="Courier New"/>
              </a:rPr>
              <a:t> vertex1, T vertex2);</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Removes an edge between two vertices of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removeEdge(T</a:t>
            </a:r>
            <a:r>
              <a:rPr lang="en-US" sz="1200" dirty="0" smtClean="0">
                <a:latin typeface="Courier New"/>
                <a:cs typeface="Courier New"/>
              </a:rPr>
              <a:t> vertex1, T vertex2);</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 breadth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with the given vertex.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@return a breadth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beginning at the given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iteratorBFS(T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 depth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with the given vertex.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@return a depth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at the given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iteratorDFS(T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contains the shortest path between</a:t>
            </a:r>
          </a:p>
          <a:p>
            <a:pPr>
              <a:buNone/>
            </a:pPr>
            <a:r>
              <a:rPr lang="en-US" sz="1200" dirty="0" smtClean="0">
                <a:solidFill>
                  <a:srgbClr val="3366FF"/>
                </a:solidFill>
                <a:latin typeface="Courier New"/>
                <a:cs typeface="Courier New"/>
              </a:rPr>
              <a:t>     * the two vertices.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targetVertex</a:t>
            </a:r>
            <a:r>
              <a:rPr lang="en-US" sz="1200" dirty="0" smtClean="0">
                <a:solidFill>
                  <a:srgbClr val="3366FF"/>
                </a:solidFill>
                <a:latin typeface="Courier New"/>
                <a:cs typeface="Courier New"/>
              </a:rPr>
              <a:t> the ending vertex</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contains the shortest path</a:t>
            </a:r>
          </a:p>
          <a:p>
            <a:pPr>
              <a:buNone/>
            </a:pPr>
            <a:r>
              <a:rPr lang="en-US" sz="1200" dirty="0" smtClean="0">
                <a:solidFill>
                  <a:srgbClr val="3366FF"/>
                </a:solidFill>
                <a:latin typeface="Courier New"/>
                <a:cs typeface="Courier New"/>
              </a:rPr>
              <a:t>     *         between the two vertices</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iteratorShortestPath(T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 T </a:t>
            </a:r>
            <a:r>
              <a:rPr lang="en-US" sz="1200" dirty="0" err="1" smtClean="0">
                <a:latin typeface="Courier New"/>
                <a:cs typeface="Courier New"/>
              </a:rPr>
              <a:t>targetVertex</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true if this graph is empty, false otherwise.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true if this graph is empty</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isEmpty</a:t>
            </a:r>
            <a:r>
              <a:rPr lang="en-US" sz="1200" dirty="0" smtClean="0">
                <a:latin typeface="Courier New"/>
                <a:cs typeface="Courier New"/>
              </a:rPr>
              <a:t>();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true if this graph is connected, false otherwise.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true if this graph is connected</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isConnected</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the number of vertices in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the integer number of vertices in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int</a:t>
            </a:r>
            <a:r>
              <a:rPr lang="en-US" sz="1200" dirty="0" smtClean="0">
                <a:latin typeface="Courier New"/>
                <a:cs typeface="Courier New"/>
              </a:rPr>
              <a:t> size();</a:t>
            </a:r>
          </a:p>
          <a:p>
            <a:pPr>
              <a:buNone/>
            </a:pPr>
            <a:endParaRPr lang="en-US" sz="1200" dirty="0" smtClean="0">
              <a:latin typeface="Courier New"/>
              <a:cs typeface="Courier New"/>
            </a:endParaRP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Returns a string representation of the adjacency matrix.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a string representation of the adjacency matrix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String </a:t>
            </a:r>
            <a:r>
              <a:rPr lang="en-US" sz="1200" dirty="0" err="1" smtClean="0">
                <a:latin typeface="Courier New"/>
                <a:cs typeface="Courier New"/>
              </a:rPr>
              <a:t>toString</a:t>
            </a:r>
            <a:r>
              <a:rPr lang="en-US" sz="1200" dirty="0" smtClean="0">
                <a:latin typeface="Courier New"/>
                <a:cs typeface="Courier New"/>
              </a:rPr>
              <a:t>();</a:t>
            </a:r>
          </a:p>
          <a:p>
            <a:pPr>
              <a:buNone/>
            </a:pPr>
            <a:r>
              <a:rPr lang="en-US" sz="1200" dirty="0" smtClean="0">
                <a:latin typeface="Courier New"/>
                <a:cs typeface="Courier New"/>
              </a:rPr>
              <a:t>}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smtClean="0">
                <a:latin typeface="Courier New"/>
                <a:cs typeface="Courier New"/>
              </a:rPr>
              <a:t>package </a:t>
            </a:r>
            <a:r>
              <a:rPr lang="en-US" sz="1100" dirty="0" err="1" smtClean="0">
                <a:latin typeface="Courier New"/>
                <a:cs typeface="Courier New"/>
              </a:rPr>
              <a:t>jsjf</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import </a:t>
            </a:r>
            <a:r>
              <a:rPr lang="en-US" sz="1100" dirty="0" err="1" smtClean="0">
                <a:latin typeface="Courier New"/>
                <a:cs typeface="Courier New"/>
              </a:rPr>
              <a:t>java.util.Iterator</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NetworkADT</a:t>
            </a:r>
            <a:r>
              <a:rPr lang="en-US" sz="1100" dirty="0" smtClean="0">
                <a:solidFill>
                  <a:srgbClr val="3366FF"/>
                </a:solidFill>
                <a:latin typeface="Courier New"/>
                <a:cs typeface="Courier New"/>
              </a:rPr>
              <a:t> defines the interface to a network.</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@author</a:t>
            </a:r>
            <a:r>
              <a:rPr lang="en-US" sz="1100" dirty="0" smtClean="0">
                <a:solidFill>
                  <a:srgbClr val="3366FF"/>
                </a:solidFill>
                <a:latin typeface="Courier New"/>
                <a:cs typeface="Courier New"/>
              </a:rPr>
              <a:t> Lewis and Chase</a:t>
            </a:r>
          </a:p>
          <a:p>
            <a:pPr>
              <a:buNone/>
            </a:pPr>
            <a:r>
              <a:rPr lang="en-US" sz="1100" dirty="0" smtClean="0">
                <a:solidFill>
                  <a:srgbClr val="3366FF"/>
                </a:solidFill>
                <a:latin typeface="Courier New"/>
                <a:cs typeface="Courier New"/>
              </a:rPr>
              <a:t> * @version 4.0</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public interface </a:t>
            </a:r>
            <a:r>
              <a:rPr lang="en-US" sz="1100" dirty="0" err="1" smtClean="0">
                <a:latin typeface="Courier New"/>
                <a:cs typeface="Courier New"/>
              </a:rPr>
              <a:t>NetworkADT</a:t>
            </a:r>
            <a:r>
              <a:rPr lang="en-US" sz="1100" dirty="0" smtClean="0">
                <a:latin typeface="Courier New"/>
                <a:cs typeface="Courier New"/>
              </a:rPr>
              <a:t>&lt;T&gt; extends </a:t>
            </a:r>
            <a:r>
              <a:rPr lang="en-US" sz="1100" dirty="0" err="1" smtClean="0">
                <a:latin typeface="Courier New"/>
                <a:cs typeface="Courier New"/>
              </a:rPr>
              <a:t>GraphADT</a:t>
            </a:r>
            <a:r>
              <a:rPr lang="en-US" sz="1100" dirty="0" smtClean="0">
                <a:latin typeface="Courier New"/>
                <a:cs typeface="Courier New"/>
              </a:rPr>
              <a:t>&lt;T&gt;</a:t>
            </a:r>
          </a:p>
          <a:p>
            <a:pPr>
              <a:buNone/>
            </a:pPr>
            <a:r>
              <a:rPr lang="en-US" sz="1100" dirty="0" smtClean="0">
                <a:latin typeface="Courier New"/>
                <a:cs typeface="Courier New"/>
              </a:rPr>
              <a:t>{</a:t>
            </a:r>
          </a:p>
          <a:p>
            <a:pPr>
              <a:buNone/>
            </a:pPr>
            <a:r>
              <a:rPr lang="en-US" sz="1100" dirty="0" smtClean="0">
                <a:latin typeface="Courier New"/>
                <a:cs typeface="Courier New"/>
              </a:rPr>
              <a:t>    </a:t>
            </a: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Inserts an edge between two vertices of this graph. </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vertex1 the first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vertex2 the second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weight the weight </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void </a:t>
            </a:r>
            <a:r>
              <a:rPr lang="en-US" sz="1100" dirty="0" err="1" smtClean="0">
                <a:latin typeface="Courier New"/>
                <a:cs typeface="Courier New"/>
              </a:rPr>
              <a:t>addEdge(T</a:t>
            </a:r>
            <a:r>
              <a:rPr lang="en-US" sz="1100" dirty="0" smtClean="0">
                <a:latin typeface="Courier New"/>
                <a:cs typeface="Courier New"/>
              </a:rPr>
              <a:t> vertex1, T vertex2, double weight);</a:t>
            </a:r>
          </a:p>
          <a:p>
            <a:pPr>
              <a:buNone/>
            </a:pPr>
            <a:r>
              <a:rPr lang="en-US" sz="1100" dirty="0" smtClean="0">
                <a:latin typeface="Courier New"/>
                <a:cs typeface="Courier New"/>
              </a:rPr>
              <a:t>    </a:t>
            </a:r>
          </a:p>
          <a:p>
            <a:pPr>
              <a:buNone/>
            </a:pPr>
            <a:r>
              <a:rPr lang="en-US" sz="1100" dirty="0" smtClean="0">
                <a:solidFill>
                  <a:srgbClr val="3366FF"/>
                </a:solidFill>
                <a:latin typeface="Courier New"/>
                <a:cs typeface="Courier New"/>
              </a:rPr>
              <a:t>    /** </a:t>
            </a:r>
          </a:p>
          <a:p>
            <a:pPr>
              <a:buNone/>
            </a:pPr>
            <a:r>
              <a:rPr lang="en-US" sz="1100" dirty="0" smtClean="0">
                <a:solidFill>
                  <a:srgbClr val="3366FF"/>
                </a:solidFill>
                <a:latin typeface="Courier New"/>
                <a:cs typeface="Courier New"/>
              </a:rPr>
              <a:t>     * Returns the weight of the shortest path in this network. </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vertex1 the first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vertex2 the second vertex</a:t>
            </a:r>
          </a:p>
          <a:p>
            <a:pPr>
              <a:buNone/>
            </a:pPr>
            <a:r>
              <a:rPr lang="en-US" sz="1100" dirty="0" smtClean="0">
                <a:solidFill>
                  <a:srgbClr val="3366FF"/>
                </a:solidFill>
                <a:latin typeface="Courier New"/>
                <a:cs typeface="Courier New"/>
              </a:rPr>
              <a:t>     * @return the weight of the shortest path in this network</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double </a:t>
            </a:r>
            <a:r>
              <a:rPr lang="en-US" sz="1100" dirty="0" err="1" smtClean="0">
                <a:latin typeface="Courier New"/>
                <a:cs typeface="Courier New"/>
              </a:rPr>
              <a:t>shortestPathWeight(T</a:t>
            </a:r>
            <a:r>
              <a:rPr lang="en-US" sz="1100" dirty="0" smtClean="0">
                <a:latin typeface="Courier New"/>
                <a:cs typeface="Courier New"/>
              </a:rPr>
              <a:t> vertex1, T vertex2);</a:t>
            </a:r>
          </a:p>
          <a:p>
            <a:pPr>
              <a:buNone/>
            </a:pPr>
            <a:r>
              <a:rPr lang="en-US" sz="1100" dirty="0" smtClean="0">
                <a:latin typeface="Courier New"/>
                <a:cs typeface="Courier New"/>
              </a:rPr>
              <a:t>}</a:t>
            </a:r>
          </a:p>
          <a:p>
            <a:pPr>
              <a:buNone/>
            </a:pPr>
            <a:endParaRPr lang="en-US" sz="11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smtClean="0">
                <a:latin typeface="Courier New"/>
                <a:cs typeface="Courier New"/>
              </a:rPr>
              <a:t>package </a:t>
            </a:r>
            <a:r>
              <a:rPr lang="en-US" sz="1100" dirty="0" err="1" smtClean="0">
                <a:latin typeface="Courier New"/>
                <a:cs typeface="Courier New"/>
              </a:rPr>
              <a:t>jsjf</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import </a:t>
            </a:r>
            <a:r>
              <a:rPr lang="en-US" sz="1100" dirty="0" err="1" smtClean="0">
                <a:latin typeface="Courier New"/>
                <a:cs typeface="Courier New"/>
              </a:rPr>
              <a:t>jsjf.exceptions</a:t>
            </a:r>
            <a:r>
              <a:rPr lang="en-US" sz="1100" dirty="0" smtClean="0">
                <a:latin typeface="Courier New"/>
                <a:cs typeface="Courier New"/>
              </a:rPr>
              <a:t>.*;</a:t>
            </a:r>
          </a:p>
          <a:p>
            <a:pPr>
              <a:buNone/>
            </a:pPr>
            <a:r>
              <a:rPr lang="en-US" sz="1100" dirty="0" smtClean="0">
                <a:latin typeface="Courier New"/>
                <a:cs typeface="Courier New"/>
              </a:rPr>
              <a:t>import </a:t>
            </a:r>
            <a:r>
              <a:rPr lang="en-US" sz="1100" dirty="0" err="1" smtClean="0">
                <a:latin typeface="Courier New"/>
                <a:cs typeface="Courier New"/>
              </a:rPr>
              <a:t>java.util</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Graph represents an adjacency matrix implementation of a graph.</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@author</a:t>
            </a:r>
            <a:r>
              <a:rPr lang="en-US" sz="1100" dirty="0" smtClean="0">
                <a:solidFill>
                  <a:srgbClr val="3366FF"/>
                </a:solidFill>
                <a:latin typeface="Courier New"/>
                <a:cs typeface="Courier New"/>
              </a:rPr>
              <a:t> Lewis and Chase</a:t>
            </a:r>
          </a:p>
          <a:p>
            <a:pPr>
              <a:buNone/>
            </a:pPr>
            <a:r>
              <a:rPr lang="en-US" sz="1100" dirty="0" smtClean="0">
                <a:solidFill>
                  <a:srgbClr val="3366FF"/>
                </a:solidFill>
                <a:latin typeface="Courier New"/>
                <a:cs typeface="Courier New"/>
              </a:rPr>
              <a:t> * @version 4.0</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public class Graph&lt;T&gt; implements </a:t>
            </a:r>
            <a:r>
              <a:rPr lang="en-US" sz="1100" dirty="0" err="1" smtClean="0">
                <a:latin typeface="Courier New"/>
                <a:cs typeface="Courier New"/>
              </a:rPr>
              <a:t>GraphADT</a:t>
            </a:r>
            <a:r>
              <a:rPr lang="en-US" sz="1100" dirty="0" smtClean="0">
                <a:latin typeface="Courier New"/>
                <a:cs typeface="Courier New"/>
              </a:rPr>
              <a:t>&lt;T&gt;</a:t>
            </a:r>
          </a:p>
          <a:p>
            <a:pPr>
              <a:buNone/>
            </a:pPr>
            <a:r>
              <a:rPr lang="en-US" sz="1100" dirty="0" smtClean="0">
                <a:latin typeface="Courier New"/>
                <a:cs typeface="Courier New"/>
              </a:rPr>
              <a:t>{</a:t>
            </a:r>
          </a:p>
          <a:p>
            <a:pPr>
              <a:buNone/>
            </a:pPr>
            <a:r>
              <a:rPr lang="en-US" sz="1100" dirty="0" smtClean="0">
                <a:latin typeface="Courier New"/>
                <a:cs typeface="Courier New"/>
              </a:rPr>
              <a:t>    protected final </a:t>
            </a:r>
            <a:r>
              <a:rPr lang="en-US" sz="1100" dirty="0" err="1" smtClean="0">
                <a:latin typeface="Courier New"/>
                <a:cs typeface="Courier New"/>
              </a:rPr>
              <a:t>int</a:t>
            </a:r>
            <a:r>
              <a:rPr lang="en-US" sz="1100" dirty="0" smtClean="0">
                <a:latin typeface="Courier New"/>
                <a:cs typeface="Courier New"/>
              </a:rPr>
              <a:t> DEFAULT_CAPACITY = 5;</a:t>
            </a:r>
          </a:p>
          <a:p>
            <a:pPr>
              <a:buNone/>
            </a:pPr>
            <a:r>
              <a:rPr lang="en-US" sz="1100" dirty="0" smtClean="0">
                <a:latin typeface="Courier New"/>
                <a:cs typeface="Courier New"/>
              </a:rPr>
              <a:t>    protected </a:t>
            </a:r>
            <a:r>
              <a:rPr lang="en-US" sz="1100" dirty="0" err="1" smtClean="0">
                <a:latin typeface="Courier New"/>
                <a:cs typeface="Courier New"/>
              </a:rPr>
              <a:t>int</a:t>
            </a:r>
            <a:r>
              <a:rPr lang="en-US" sz="1100" dirty="0" smtClean="0">
                <a:latin typeface="Courier New"/>
                <a:cs typeface="Courier New"/>
              </a:rPr>
              <a:t> </a:t>
            </a:r>
            <a:r>
              <a:rPr lang="en-US" sz="1100" dirty="0" err="1" smtClean="0">
                <a:latin typeface="Courier New"/>
                <a:cs typeface="Courier New"/>
              </a:rPr>
              <a:t>numVertices</a:t>
            </a:r>
            <a:r>
              <a:rPr lang="en-US" sz="1100" dirty="0" smtClean="0">
                <a:latin typeface="Courier New"/>
                <a:cs typeface="Courier New"/>
              </a:rPr>
              <a:t>;    </a:t>
            </a:r>
            <a:r>
              <a:rPr lang="en-US" sz="1100" dirty="0" smtClean="0">
                <a:solidFill>
                  <a:srgbClr val="3366FF"/>
                </a:solidFill>
                <a:latin typeface="Courier New"/>
                <a:cs typeface="Courier New"/>
              </a:rPr>
              <a:t>// number of vertices in the graph</a:t>
            </a:r>
          </a:p>
          <a:p>
            <a:pPr>
              <a:buNone/>
            </a:pPr>
            <a:r>
              <a:rPr lang="en-US" sz="1100" dirty="0" smtClean="0">
                <a:latin typeface="Courier New"/>
                <a:cs typeface="Courier New"/>
              </a:rPr>
              <a:t>    protected </a:t>
            </a:r>
            <a:r>
              <a:rPr lang="en-US" sz="1100" dirty="0" err="1" smtClean="0">
                <a:latin typeface="Courier New"/>
                <a:cs typeface="Courier New"/>
              </a:rPr>
              <a:t>boolean</a:t>
            </a:r>
            <a:r>
              <a:rPr lang="en-US" sz="1100" dirty="0" smtClean="0">
                <a:latin typeface="Courier New"/>
                <a:cs typeface="Courier New"/>
              </a:rPr>
              <a:t>[][] </a:t>
            </a:r>
            <a:r>
              <a:rPr lang="en-US" sz="1100" dirty="0" err="1" smtClean="0">
                <a:latin typeface="Courier New"/>
                <a:cs typeface="Courier New"/>
              </a:rPr>
              <a:t>adjMatrix</a:t>
            </a:r>
            <a:r>
              <a:rPr lang="en-US" sz="1100" dirty="0" smtClean="0">
                <a:latin typeface="Courier New"/>
                <a:cs typeface="Courier New"/>
              </a:rPr>
              <a:t>;    </a:t>
            </a:r>
            <a:r>
              <a:rPr lang="en-US" sz="1100" dirty="0" smtClean="0">
                <a:solidFill>
                  <a:srgbClr val="3366FF"/>
                </a:solidFill>
                <a:latin typeface="Courier New"/>
                <a:cs typeface="Courier New"/>
              </a:rPr>
              <a:t>// adjacency matrix</a:t>
            </a:r>
          </a:p>
          <a:p>
            <a:pPr>
              <a:buNone/>
            </a:pPr>
            <a:r>
              <a:rPr lang="en-US" sz="1100" dirty="0" smtClean="0">
                <a:latin typeface="Courier New"/>
                <a:cs typeface="Courier New"/>
              </a:rPr>
              <a:t>    protected T[] vertices;    </a:t>
            </a:r>
            <a:r>
              <a:rPr lang="en-US" sz="1100" dirty="0" smtClean="0">
                <a:solidFill>
                  <a:srgbClr val="3366FF"/>
                </a:solidFill>
                <a:latin typeface="Courier New"/>
                <a:cs typeface="Courier New"/>
              </a:rPr>
              <a:t>// values of vertices</a:t>
            </a:r>
          </a:p>
          <a:p>
            <a:pPr>
              <a:buNone/>
            </a:pPr>
            <a:r>
              <a:rPr lang="en-US" sz="1100" dirty="0" smtClean="0">
                <a:latin typeface="Courier New"/>
                <a:cs typeface="Courier New"/>
              </a:rPr>
              <a:t>    protected </a:t>
            </a:r>
            <a:r>
              <a:rPr lang="en-US" sz="1100" dirty="0" err="1" smtClean="0">
                <a:latin typeface="Courier New"/>
                <a:cs typeface="Courier New"/>
              </a:rPr>
              <a:t>int</a:t>
            </a:r>
            <a:r>
              <a:rPr lang="en-US" sz="1100" dirty="0" smtClean="0">
                <a:latin typeface="Courier New"/>
                <a:cs typeface="Courier New"/>
              </a:rPr>
              <a:t> </a:t>
            </a:r>
            <a:r>
              <a:rPr lang="en-US" sz="1100" dirty="0" err="1" smtClean="0">
                <a:latin typeface="Courier New"/>
                <a:cs typeface="Courier New"/>
              </a:rPr>
              <a:t>modCount</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    </a:t>
            </a: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Creates an empty graph.</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Graph()</a:t>
            </a:r>
          </a:p>
          <a:p>
            <a:pPr>
              <a:buNone/>
            </a:pPr>
            <a:r>
              <a:rPr lang="en-US" sz="1100" dirty="0" smtClean="0">
                <a:latin typeface="Courier New"/>
                <a:cs typeface="Courier New"/>
              </a:rPr>
              <a:t>    {</a:t>
            </a:r>
          </a:p>
          <a:p>
            <a:pPr>
              <a:buNone/>
            </a:pPr>
            <a:r>
              <a:rPr lang="en-US" sz="1100" dirty="0" smtClean="0">
                <a:latin typeface="Courier New"/>
                <a:cs typeface="Courier New"/>
              </a:rPr>
              <a:t>        </a:t>
            </a:r>
            <a:r>
              <a:rPr lang="en-US" sz="1100" dirty="0" err="1" smtClean="0">
                <a:latin typeface="Courier New"/>
                <a:cs typeface="Courier New"/>
              </a:rPr>
              <a:t>numVertices</a:t>
            </a:r>
            <a:r>
              <a:rPr lang="en-US" sz="1100" dirty="0" smtClean="0">
                <a:latin typeface="Courier New"/>
                <a:cs typeface="Courier New"/>
              </a:rPr>
              <a:t> = 0;</a:t>
            </a:r>
          </a:p>
          <a:p>
            <a:pPr>
              <a:buNone/>
            </a:pPr>
            <a:r>
              <a:rPr lang="en-US" sz="1100" dirty="0" smtClean="0">
                <a:latin typeface="Courier New"/>
                <a:cs typeface="Courier New"/>
              </a:rPr>
              <a:t>        </a:t>
            </a:r>
            <a:r>
              <a:rPr lang="en-US" sz="1100" dirty="0" err="1" smtClean="0">
                <a:latin typeface="Courier New"/>
                <a:cs typeface="Courier New"/>
              </a:rPr>
              <a:t>this.adjMatrix</a:t>
            </a:r>
            <a:r>
              <a:rPr lang="en-US" sz="1100" dirty="0" smtClean="0">
                <a:latin typeface="Courier New"/>
                <a:cs typeface="Courier New"/>
              </a:rPr>
              <a:t> = new </a:t>
            </a:r>
            <a:r>
              <a:rPr lang="en-US" sz="1100" dirty="0" err="1" smtClean="0">
                <a:latin typeface="Courier New"/>
                <a:cs typeface="Courier New"/>
              </a:rPr>
              <a:t>boolean[DEFAULT_CAPACITY][DEFAULT_CAPACITY</a:t>
            </a:r>
            <a:r>
              <a:rPr lang="en-US" sz="1100" dirty="0" smtClean="0">
                <a:latin typeface="Courier New"/>
                <a:cs typeface="Courier New"/>
              </a:rPr>
              <a:t>];</a:t>
            </a:r>
          </a:p>
          <a:p>
            <a:pPr>
              <a:buNone/>
            </a:pPr>
            <a:r>
              <a:rPr lang="en-US" sz="1100" dirty="0" smtClean="0">
                <a:latin typeface="Courier New"/>
                <a:cs typeface="Courier New"/>
              </a:rPr>
              <a:t>        </a:t>
            </a:r>
            <a:r>
              <a:rPr lang="en-US" sz="1100" dirty="0" err="1" smtClean="0">
                <a:latin typeface="Courier New"/>
                <a:cs typeface="Courier New"/>
              </a:rPr>
              <a:t>this.vertices</a:t>
            </a:r>
            <a:r>
              <a:rPr lang="en-US" sz="1100" dirty="0" smtClean="0">
                <a:latin typeface="Courier New"/>
                <a:cs typeface="Courier New"/>
              </a:rPr>
              <a:t> = (</a:t>
            </a:r>
            <a:r>
              <a:rPr lang="en-US" sz="1100" dirty="0" err="1" smtClean="0">
                <a:latin typeface="Courier New"/>
                <a:cs typeface="Courier New"/>
              </a:rPr>
              <a:t>T[])(new</a:t>
            </a:r>
            <a:r>
              <a:rPr lang="en-US" sz="1100" dirty="0" smtClean="0">
                <a:latin typeface="Courier New"/>
                <a:cs typeface="Courier New"/>
              </a:rPr>
              <a:t> </a:t>
            </a:r>
            <a:r>
              <a:rPr lang="en-US" sz="1100" dirty="0" err="1" smtClean="0">
                <a:latin typeface="Courier New"/>
                <a:cs typeface="Courier New"/>
              </a:rPr>
              <a:t>Object[DEFAULT_CAPACITY</a:t>
            </a:r>
            <a:r>
              <a:rPr lang="en-US" sz="1100" dirty="0" smtClean="0">
                <a:latin typeface="Courier New"/>
                <a:cs typeface="Courier New"/>
              </a:rPr>
              <a:t>]);</a:t>
            </a:r>
          </a:p>
          <a:p>
            <a:pPr>
              <a:buNone/>
            </a:pPr>
            <a:r>
              <a:rPr lang="en-US" sz="1100" dirty="0" smtClean="0">
                <a:latin typeface="Courier New"/>
                <a:cs typeface="Courier New"/>
              </a:rPr>
              <a:t>    }		</a:t>
            </a:r>
          </a:p>
          <a:p>
            <a:pPr>
              <a:buNone/>
            </a:pPr>
            <a:endParaRPr lang="en-US" sz="11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An undirected graph:</a:t>
            </a:r>
            <a:endParaRPr lang="en-US" dirty="0"/>
          </a:p>
        </p:txBody>
      </p:sp>
      <p:pic>
        <p:nvPicPr>
          <p:cNvPr id="7" name="Picture 6" descr="Fig24.1.jpeg"/>
          <p:cNvPicPr>
            <a:picLocks noChangeAspect="1"/>
          </p:cNvPicPr>
          <p:nvPr/>
        </p:nvPicPr>
        <p:blipFill>
          <a:blip r:embed="rId2"/>
          <a:stretch>
            <a:fillRect/>
          </a:stretch>
        </p:blipFill>
        <p:spPr>
          <a:xfrm>
            <a:off x="3125787" y="2255838"/>
            <a:ext cx="2580745" cy="2053496"/>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4</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Inserts an edge between two vertices of the graph.</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addEdge(T</a:t>
            </a:r>
            <a:r>
              <a:rPr lang="en-US" sz="1200" dirty="0" smtClean="0">
                <a:latin typeface="Courier New"/>
                <a:cs typeface="Courier New"/>
              </a:rPr>
              <a:t> vertex1, T vertex2)</a:t>
            </a:r>
          </a:p>
          <a:p>
            <a:pPr>
              <a:buNone/>
            </a:pPr>
            <a:r>
              <a:rPr lang="en-US" sz="1200" dirty="0" smtClean="0">
                <a:latin typeface="Courier New"/>
                <a:cs typeface="Courier New"/>
              </a:rPr>
              <a:t>    {</a:t>
            </a:r>
          </a:p>
          <a:p>
            <a:pPr>
              <a:buNone/>
            </a:pPr>
            <a:r>
              <a:rPr lang="en-US" sz="1200" dirty="0" smtClean="0">
                <a:latin typeface="Courier New"/>
                <a:cs typeface="Courier New"/>
              </a:rPr>
              <a:t>        addEdge(getIndex(vertex1), getIndex(vertex2));</a:t>
            </a:r>
          </a:p>
          <a:p>
            <a:pPr>
              <a:buNone/>
            </a:pPr>
            <a:r>
              <a:rPr lang="en-US" sz="1200" dirty="0" smtClean="0">
                <a:latin typeface="Courier New"/>
                <a:cs typeface="Courier New"/>
              </a:rPr>
              <a:t>    }		</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Inserts an edge between two vertices of the graph.</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index1  the first index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index2  the second index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addEdge(int</a:t>
            </a:r>
            <a:r>
              <a:rPr lang="en-US" sz="1200" dirty="0" smtClean="0">
                <a:latin typeface="Courier New"/>
                <a:cs typeface="Courier New"/>
              </a:rPr>
              <a:t> index1, </a:t>
            </a:r>
            <a:r>
              <a:rPr lang="en-US" sz="1200" dirty="0" err="1" smtClean="0">
                <a:latin typeface="Courier New"/>
                <a:cs typeface="Courier New"/>
              </a:rPr>
              <a:t>int</a:t>
            </a:r>
            <a:r>
              <a:rPr lang="en-US" sz="1200" dirty="0" smtClean="0">
                <a:latin typeface="Courier New"/>
                <a:cs typeface="Courier New"/>
              </a:rPr>
              <a:t> index2)</a:t>
            </a:r>
          </a:p>
          <a:p>
            <a:pPr>
              <a:buNone/>
            </a:pPr>
            <a:r>
              <a:rPr lang="en-US" sz="1200" dirty="0" smtClean="0">
                <a:latin typeface="Courier New"/>
                <a:cs typeface="Courier New"/>
              </a:rPr>
              <a:t>    {</a:t>
            </a:r>
          </a:p>
          <a:p>
            <a:pPr>
              <a:buNone/>
            </a:pPr>
            <a:r>
              <a:rPr lang="en-US" sz="1200" dirty="0" smtClean="0">
                <a:latin typeface="Courier New"/>
                <a:cs typeface="Courier New"/>
              </a:rPr>
              <a:t>        if (indexIsValid(index1) &amp;&amp; indexIsValid(index2))</a:t>
            </a:r>
          </a:p>
          <a:p>
            <a:pPr>
              <a:buNone/>
            </a:pPr>
            <a:r>
              <a:rPr lang="en-US" sz="1200" dirty="0" smtClean="0">
                <a:latin typeface="Courier New"/>
                <a:cs typeface="Courier New"/>
              </a:rPr>
              <a:t>        {</a:t>
            </a:r>
          </a:p>
          <a:p>
            <a:pPr>
              <a:buNone/>
            </a:pPr>
            <a:r>
              <a:rPr lang="en-US" sz="1200" dirty="0" smtClean="0">
                <a:latin typeface="Courier New"/>
                <a:cs typeface="Courier New"/>
              </a:rPr>
              <a:t>            adjMatrix[index1][index2] = true;</a:t>
            </a:r>
          </a:p>
          <a:p>
            <a:pPr>
              <a:buNone/>
            </a:pPr>
            <a:r>
              <a:rPr lang="en-US" sz="1200" dirty="0" smtClean="0">
                <a:latin typeface="Courier New"/>
                <a:cs typeface="Courier New"/>
              </a:rPr>
              <a:t>            adjMatrix[index2][index1] = true;</a:t>
            </a:r>
          </a:p>
          <a:p>
            <a:pPr>
              <a:buNone/>
            </a:pPr>
            <a:r>
              <a:rPr lang="en-US" sz="1200" dirty="0" smtClean="0">
                <a:latin typeface="Courier New"/>
                <a:cs typeface="Courier New"/>
              </a:rPr>
              <a:t>            </a:t>
            </a:r>
            <a:r>
              <a:rPr lang="en-US" sz="1200" dirty="0" err="1" smtClean="0">
                <a:latin typeface="Courier New"/>
                <a:cs typeface="Courier New"/>
              </a:rPr>
              <a:t>modCount</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Adds a vertex to the graph, expanding the capacity of the graph</a:t>
            </a:r>
          </a:p>
          <a:p>
            <a:pPr>
              <a:buNone/>
            </a:pPr>
            <a:r>
              <a:rPr lang="en-US" sz="1200" dirty="0" smtClean="0">
                <a:solidFill>
                  <a:srgbClr val="3366FF"/>
                </a:solidFill>
                <a:latin typeface="Courier New"/>
                <a:cs typeface="Courier New"/>
              </a:rPr>
              <a:t>     * if necessary.  It also associates an object with the vertex.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add to the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addVertex(T</a:t>
            </a:r>
            <a:r>
              <a:rPr lang="en-US" sz="1200" dirty="0" smtClean="0">
                <a:latin typeface="Courier New"/>
                <a:cs typeface="Courier New"/>
              </a:rPr>
              <a:t> vertex)</a:t>
            </a:r>
          </a:p>
          <a:p>
            <a:pPr>
              <a:buNone/>
            </a:pPr>
            <a:r>
              <a:rPr lang="en-US" sz="1200" dirty="0" smtClean="0">
                <a:latin typeface="Courier New"/>
                <a:cs typeface="Courier New"/>
              </a:rPr>
              <a:t>    {        </a:t>
            </a:r>
          </a:p>
          <a:p>
            <a:pPr>
              <a:buNone/>
            </a:pPr>
            <a:r>
              <a:rPr lang="en-US" sz="1200" dirty="0" smtClean="0">
                <a:latin typeface="Courier New"/>
                <a:cs typeface="Courier New"/>
              </a:rPr>
              <a:t>        if ((</a:t>
            </a:r>
            <a:r>
              <a:rPr lang="en-US" sz="1200" dirty="0" err="1" smtClean="0">
                <a:latin typeface="Courier New"/>
                <a:cs typeface="Courier New"/>
              </a:rPr>
              <a:t>numVertices</a:t>
            </a:r>
            <a:r>
              <a:rPr lang="en-US" sz="1200" dirty="0" smtClean="0">
                <a:latin typeface="Courier New"/>
                <a:cs typeface="Courier New"/>
              </a:rPr>
              <a:t> + 1) == </a:t>
            </a:r>
            <a:r>
              <a:rPr lang="en-US" sz="1200" dirty="0" err="1" smtClean="0">
                <a:latin typeface="Courier New"/>
                <a:cs typeface="Courier New"/>
              </a:rPr>
              <a:t>adjMatrix.length</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expandCapacity</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err="1" smtClean="0">
                <a:latin typeface="Courier New"/>
                <a:cs typeface="Courier New"/>
              </a:rPr>
              <a:t>vertices[numVertices</a:t>
            </a:r>
            <a:r>
              <a:rPr lang="en-US" sz="1200" dirty="0" smtClean="0">
                <a:latin typeface="Courier New"/>
                <a:cs typeface="Courier New"/>
              </a:rPr>
              <a:t>] = vertex;</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adjMatrix[numVertices][i</a:t>
            </a:r>
            <a:r>
              <a:rPr lang="en-US" sz="1200" dirty="0" smtClean="0">
                <a:latin typeface="Courier New"/>
                <a:cs typeface="Courier New"/>
              </a:rPr>
              <a:t>] = false;</a:t>
            </a:r>
          </a:p>
          <a:p>
            <a:pPr>
              <a:buNone/>
            </a:pPr>
            <a:r>
              <a:rPr lang="en-US" sz="1200" dirty="0" smtClean="0">
                <a:latin typeface="Courier New"/>
                <a:cs typeface="Courier New"/>
              </a:rPr>
              <a:t>            </a:t>
            </a:r>
            <a:r>
              <a:rPr lang="en-US" sz="1200" dirty="0" err="1" smtClean="0">
                <a:latin typeface="Courier New"/>
                <a:cs typeface="Courier New"/>
              </a:rPr>
              <a:t>adjMatrix[i][numVertices</a:t>
            </a:r>
            <a:r>
              <a:rPr lang="en-US" sz="1200" dirty="0" smtClean="0">
                <a:latin typeface="Courier New"/>
                <a:cs typeface="Courier New"/>
              </a:rPr>
              <a:t>] = false;</a:t>
            </a:r>
          </a:p>
          <a:p>
            <a:pPr>
              <a:buNone/>
            </a:pPr>
            <a:r>
              <a:rPr lang="en-US" sz="1200" dirty="0" smtClean="0">
                <a:latin typeface="Courier New"/>
                <a:cs typeface="Courier New"/>
              </a:rPr>
              <a:t>        }        </a:t>
            </a:r>
          </a:p>
          <a:p>
            <a:pPr>
              <a:buNone/>
            </a:pPr>
            <a:r>
              <a:rPr lang="en-US" sz="1200" dirty="0" smtClean="0">
                <a:latin typeface="Courier New"/>
                <a:cs typeface="Courier New"/>
              </a:rPr>
              <a:t>        </a:t>
            </a:r>
            <a:r>
              <a:rPr lang="en-US" sz="1200" dirty="0" err="1" smtClean="0">
                <a:latin typeface="Courier New"/>
                <a:cs typeface="Courier New"/>
              </a:rPr>
              <a:t>numVertices</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modCount</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Creates new arrays to store the contents of the graph with</a:t>
            </a:r>
          </a:p>
          <a:p>
            <a:pPr>
              <a:buNone/>
            </a:pPr>
            <a:r>
              <a:rPr lang="en-US" sz="1200" dirty="0" smtClean="0">
                <a:solidFill>
                  <a:srgbClr val="3366FF"/>
                </a:solidFill>
                <a:latin typeface="Courier New"/>
                <a:cs typeface="Courier New"/>
              </a:rPr>
              <a:t>     * twice the capacity.</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protected void </a:t>
            </a:r>
            <a:r>
              <a:rPr lang="en-US" sz="1200" dirty="0" err="1" smtClean="0">
                <a:latin typeface="Courier New"/>
                <a:cs typeface="Courier New"/>
              </a:rPr>
              <a:t>expandCapacity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T[] </a:t>
            </a:r>
            <a:r>
              <a:rPr lang="en-US" sz="1200" dirty="0" err="1" smtClean="0">
                <a:latin typeface="Courier New"/>
                <a:cs typeface="Courier New"/>
              </a:rPr>
              <a:t>largerVertices</a:t>
            </a:r>
            <a:r>
              <a:rPr lang="en-US" sz="1200" dirty="0" smtClean="0">
                <a:latin typeface="Courier New"/>
                <a:cs typeface="Courier New"/>
              </a:rPr>
              <a:t> = (</a:t>
            </a:r>
            <a:r>
              <a:rPr lang="en-US" sz="1200" dirty="0" err="1" smtClean="0">
                <a:latin typeface="Courier New"/>
                <a:cs typeface="Courier New"/>
              </a:rPr>
              <a:t>T[])(new</a:t>
            </a:r>
            <a:r>
              <a:rPr lang="en-US" sz="1200" dirty="0" smtClean="0">
                <a:latin typeface="Courier New"/>
                <a:cs typeface="Courier New"/>
              </a:rPr>
              <a:t> </a:t>
            </a:r>
            <a:r>
              <a:rPr lang="en-US" sz="1200" dirty="0" err="1" smtClean="0">
                <a:latin typeface="Courier New"/>
                <a:cs typeface="Courier New"/>
              </a:rPr>
              <a:t>Object[vertices.length</a:t>
            </a:r>
            <a:r>
              <a:rPr lang="en-US" sz="1200" dirty="0" smtClean="0">
                <a:latin typeface="Courier New"/>
                <a:cs typeface="Courier New"/>
              </a:rPr>
              <a:t>*2]);</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largerAdjMatrix</a:t>
            </a:r>
            <a:r>
              <a:rPr lang="en-US" sz="1200" dirty="0" smtClean="0">
                <a:latin typeface="Courier New"/>
                <a:cs typeface="Courier New"/>
              </a:rPr>
              <a:t> = </a:t>
            </a:r>
          </a:p>
          <a:p>
            <a:pPr>
              <a:buNone/>
            </a:pPr>
            <a:r>
              <a:rPr lang="en-US" sz="1200" dirty="0" smtClean="0">
                <a:latin typeface="Courier New"/>
                <a:cs typeface="Courier New"/>
              </a:rPr>
              <a:t>                new </a:t>
            </a:r>
            <a:r>
              <a:rPr lang="en-US" sz="1200" dirty="0" err="1" smtClean="0">
                <a:latin typeface="Courier New"/>
                <a:cs typeface="Courier New"/>
              </a:rPr>
              <a:t>boolean[vertices.length</a:t>
            </a:r>
            <a:r>
              <a:rPr lang="en-US" sz="1200" dirty="0" smtClean="0">
                <a:latin typeface="Courier New"/>
                <a:cs typeface="Courier New"/>
              </a:rPr>
              <a:t>*2][vertices.length*2];</a:t>
            </a:r>
          </a:p>
          <a:p>
            <a:pPr>
              <a:buNone/>
            </a:pPr>
            <a:endParaRPr lang="en-US" sz="1200" dirty="0" smtClean="0">
              <a:latin typeface="Courier New"/>
              <a:cs typeface="Courier New"/>
            </a:endParaRP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j</a:t>
            </a:r>
            <a:r>
              <a:rPr lang="en-US" sz="1200" dirty="0" smtClean="0">
                <a:latin typeface="Courier New"/>
                <a:cs typeface="Courier New"/>
              </a:rPr>
              <a:t> = 0; </a:t>
            </a:r>
            <a:r>
              <a:rPr lang="en-US" sz="1200" dirty="0" err="1" smtClean="0">
                <a:latin typeface="Courier New"/>
                <a:cs typeface="Courier New"/>
              </a:rPr>
              <a:t>j</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j</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largerAdjMatrix[i][j</a:t>
            </a:r>
            <a:r>
              <a:rPr lang="en-US" sz="1200" dirty="0" smtClean="0">
                <a:latin typeface="Courier New"/>
                <a:cs typeface="Courier New"/>
              </a:rPr>
              <a:t>] = </a:t>
            </a:r>
            <a:r>
              <a:rPr lang="en-US" sz="1200" dirty="0" err="1" smtClean="0">
                <a:latin typeface="Courier New"/>
                <a:cs typeface="Courier New"/>
              </a:rPr>
              <a:t>adjMatrix[i][j</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largerVertices[i</a:t>
            </a:r>
            <a:r>
              <a:rPr lang="en-US" sz="1200" dirty="0" smtClean="0">
                <a:latin typeface="Courier New"/>
                <a:cs typeface="Courier New"/>
              </a:rPr>
              <a:t>] = </a:t>
            </a:r>
            <a:r>
              <a:rPr lang="en-US" sz="1200" dirty="0" err="1" smtClean="0">
                <a:latin typeface="Courier New"/>
                <a:cs typeface="Courier New"/>
              </a:rPr>
              <a:t>vertices[i</a:t>
            </a:r>
            <a:r>
              <a:rPr lang="en-US" sz="1200" dirty="0" smtClean="0">
                <a:latin typeface="Courier New"/>
                <a:cs typeface="Courier New"/>
              </a:rPr>
              <a:t>];</a:t>
            </a:r>
          </a:p>
          <a:p>
            <a:pPr>
              <a:buNone/>
            </a:pPr>
            <a:r>
              <a:rPr lang="en-US" sz="1200" dirty="0" smtClean="0">
                <a:latin typeface="Courier New"/>
                <a:cs typeface="Courier New"/>
              </a:rPr>
              <a:t>        }</a:t>
            </a:r>
          </a:p>
          <a:p>
            <a:pPr>
              <a:buNone/>
            </a:pPr>
            <a:endParaRPr lang="en-US" sz="1200" dirty="0" smtClean="0">
              <a:latin typeface="Courier New"/>
              <a:cs typeface="Courier New"/>
            </a:endParaRPr>
          </a:p>
          <a:p>
            <a:pPr>
              <a:buNone/>
            </a:pPr>
            <a:r>
              <a:rPr lang="en-US" sz="1200" dirty="0" smtClean="0">
                <a:latin typeface="Courier New"/>
                <a:cs typeface="Courier New"/>
              </a:rPr>
              <a:t>        vertices = </a:t>
            </a:r>
            <a:r>
              <a:rPr lang="en-US" sz="1200" dirty="0" err="1" smtClean="0">
                <a:latin typeface="Courier New"/>
                <a:cs typeface="Courier New"/>
              </a:rPr>
              <a:t>largerVertices</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adjMatrix</a:t>
            </a:r>
            <a:r>
              <a:rPr lang="en-US" sz="1200" dirty="0" smtClean="0">
                <a:latin typeface="Courier New"/>
                <a:cs typeface="Courier New"/>
              </a:rPr>
              <a:t> = </a:t>
            </a:r>
            <a:r>
              <a:rPr lang="en-US" sz="1200" dirty="0" err="1" smtClean="0">
                <a:latin typeface="Courier New"/>
                <a:cs typeface="Courier New"/>
              </a:rPr>
              <a:t>largerAdjMatrix</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5" name="Slide Number Placeholder 4"/>
          <p:cNvSpPr>
            <a:spLocks noGrp="1"/>
          </p:cNvSpPr>
          <p:nvPr>
            <p:ph type="sldNum" sz="quarter" idx="12"/>
          </p:nvPr>
        </p:nvSpPr>
        <p:spPr/>
        <p:txBody>
          <a:bodyPr/>
          <a:lstStyle/>
          <a:p>
            <a:r>
              <a:rPr lang="en-US" smtClean="0"/>
              <a:t>15 - </a:t>
            </a:r>
            <a:fld id="{90994C07-E970-A243-9601-A1D642E986EC}"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An edge in an undirected graph can be traversed in either direction</a:t>
            </a:r>
          </a:p>
          <a:p>
            <a:pPr>
              <a:lnSpc>
                <a:spcPct val="90000"/>
              </a:lnSpc>
            </a:pPr>
            <a:r>
              <a:rPr lang="en-US" dirty="0" smtClean="0"/>
              <a:t>Two vertices are said to be </a:t>
            </a:r>
            <a:r>
              <a:rPr lang="en-US" i="1" dirty="0" smtClean="0"/>
              <a:t>adjacent</a:t>
            </a:r>
            <a:r>
              <a:rPr lang="en-US" dirty="0" smtClean="0"/>
              <a:t> if there is an edge connecting them</a:t>
            </a:r>
          </a:p>
          <a:p>
            <a:pPr>
              <a:lnSpc>
                <a:spcPct val="90000"/>
              </a:lnSpc>
            </a:pPr>
            <a:r>
              <a:rPr lang="en-US" dirty="0" smtClean="0"/>
              <a:t>Adjacent vertices are sometimes referred to as </a:t>
            </a:r>
            <a:r>
              <a:rPr lang="en-US" i="1" dirty="0" smtClean="0"/>
              <a:t>neighbors</a:t>
            </a:r>
            <a:endParaRPr lang="en-US" dirty="0" smtClean="0"/>
          </a:p>
          <a:p>
            <a:pPr>
              <a:lnSpc>
                <a:spcPct val="90000"/>
              </a:lnSpc>
            </a:pPr>
            <a:r>
              <a:rPr lang="en-US" dirty="0" smtClean="0"/>
              <a:t>An edge of a graph that connects a vertex to itself is called a </a:t>
            </a:r>
            <a:r>
              <a:rPr lang="en-US" i="1" dirty="0" smtClean="0"/>
              <a:t>self-loop</a:t>
            </a:r>
            <a:r>
              <a:rPr lang="en-US" dirty="0" smtClean="0"/>
              <a:t> or </a:t>
            </a:r>
            <a:r>
              <a:rPr lang="en-US" i="1" dirty="0" smtClean="0"/>
              <a:t>sling</a:t>
            </a:r>
            <a:endParaRPr lang="en-US" dirty="0" smtClean="0"/>
          </a:p>
          <a:p>
            <a:pPr>
              <a:lnSpc>
                <a:spcPct val="90000"/>
              </a:lnSpc>
            </a:pPr>
            <a:r>
              <a:rPr lang="en-US" dirty="0" smtClean="0"/>
              <a:t>An undirected graph is considered </a:t>
            </a:r>
            <a:r>
              <a:rPr lang="en-US" i="1" dirty="0" smtClean="0"/>
              <a:t>complete</a:t>
            </a:r>
            <a:r>
              <a:rPr lang="en-US" dirty="0" smtClean="0"/>
              <a:t> if it has the maximum number of edges connecting vertices</a:t>
            </a:r>
            <a:endParaRPr lang="en-US" dirty="0"/>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path</a:t>
            </a:r>
            <a:r>
              <a:rPr lang="en-US" dirty="0" smtClean="0"/>
              <a:t> is a sequence of edges that connects two vertices in a graph</a:t>
            </a:r>
          </a:p>
          <a:p>
            <a:r>
              <a:rPr lang="en-US" dirty="0" smtClean="0"/>
              <a:t>The </a:t>
            </a:r>
            <a:r>
              <a:rPr lang="en-US" i="1" dirty="0" smtClean="0"/>
              <a:t>length</a:t>
            </a:r>
            <a:r>
              <a:rPr lang="en-US" dirty="0" smtClean="0"/>
              <a:t> of a path in is the number of edges in the path (or the number of vertices minus 1)</a:t>
            </a:r>
          </a:p>
          <a:p>
            <a:r>
              <a:rPr lang="en-US" dirty="0" smtClean="0"/>
              <a:t>An undirected graph is considered </a:t>
            </a:r>
            <a:r>
              <a:rPr lang="en-US" i="1" dirty="0" smtClean="0"/>
              <a:t>connected</a:t>
            </a:r>
            <a:r>
              <a:rPr lang="en-US" dirty="0" smtClean="0"/>
              <a:t> if for any two vertices in the graph there is a path between them</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6</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An example of an undirected graph that is not connected:</a:t>
            </a:r>
            <a:endParaRPr lang="en-US" dirty="0"/>
          </a:p>
        </p:txBody>
      </p:sp>
      <p:pic>
        <p:nvPicPr>
          <p:cNvPr id="7" name="Picture 6" descr="Fig24.2.jpeg"/>
          <p:cNvPicPr>
            <a:picLocks noChangeAspect="1"/>
          </p:cNvPicPr>
          <p:nvPr/>
        </p:nvPicPr>
        <p:blipFill>
          <a:blip r:embed="rId2"/>
          <a:stretch>
            <a:fillRect/>
          </a:stretch>
        </p:blipFill>
        <p:spPr>
          <a:xfrm>
            <a:off x="3127905" y="2684462"/>
            <a:ext cx="2417762" cy="1916205"/>
          </a:xfrm>
          <a:prstGeom prst="rect">
            <a:avLst/>
          </a:prstGeom>
        </p:spPr>
      </p:pic>
      <p:sp>
        <p:nvSpPr>
          <p:cNvPr id="8" name="Slide Number Placeholder 7"/>
          <p:cNvSpPr>
            <a:spLocks noGrp="1"/>
          </p:cNvSpPr>
          <p:nvPr>
            <p:ph type="sldNum" sz="quarter" idx="12"/>
          </p:nvPr>
        </p:nvSpPr>
        <p:spPr/>
        <p:txBody>
          <a:bodyPr/>
          <a:lstStyle/>
          <a:p>
            <a:r>
              <a:rPr lang="en-US" smtClean="0"/>
              <a:t>15 - </a:t>
            </a:r>
            <a:fld id="{90994C07-E970-A243-9601-A1D642E986EC}" type="slidenum">
              <a:rPr lang="en-US" smtClean="0"/>
              <a:pPr/>
              <a:t>7</a:t>
            </a:fld>
            <a:endParaRPr lang="en-US" dirty="0"/>
          </a:p>
        </p:txBody>
      </p:sp>
      <p:sp>
        <p:nvSpPr>
          <p:cNvPr id="9" name="Footer Placeholder 8"/>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cycle</a:t>
            </a:r>
            <a:r>
              <a:rPr lang="en-US" dirty="0" smtClean="0"/>
              <a:t> is a path in which the first and last vertices are the same and none of the edges are repeated</a:t>
            </a:r>
          </a:p>
          <a:p>
            <a:r>
              <a:rPr lang="en-US" dirty="0" smtClean="0"/>
              <a:t>A graph that has no cycles is called </a:t>
            </a:r>
            <a:r>
              <a:rPr lang="en-US" i="1" dirty="0" smtClean="0"/>
              <a:t>acyclic</a:t>
            </a:r>
            <a:endParaRPr lang="en-US" dirty="0" smtClean="0"/>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8</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directed graph</a:t>
            </a:r>
            <a:r>
              <a:rPr lang="en-US" dirty="0" smtClean="0"/>
              <a:t>, sometimes referred to as a </a:t>
            </a:r>
            <a:r>
              <a:rPr lang="en-US" i="1" dirty="0" smtClean="0"/>
              <a:t>digraph</a:t>
            </a:r>
            <a:r>
              <a:rPr lang="en-US" dirty="0" smtClean="0"/>
              <a:t>, is a graph where the edges are ordered pairs of vertices</a:t>
            </a:r>
          </a:p>
          <a:p>
            <a:r>
              <a:rPr lang="en-US" dirty="0" smtClean="0"/>
              <a:t>This means that the edges (A, B) and (B, A) are separate, directional edges in a directed graph</a:t>
            </a:r>
          </a:p>
        </p:txBody>
      </p:sp>
      <p:sp>
        <p:nvSpPr>
          <p:cNvPr id="6" name="Slide Number Placeholder 5"/>
          <p:cNvSpPr>
            <a:spLocks noGrp="1"/>
          </p:cNvSpPr>
          <p:nvPr>
            <p:ph type="sldNum" sz="quarter" idx="12"/>
          </p:nvPr>
        </p:nvSpPr>
        <p:spPr/>
        <p:txBody>
          <a:bodyPr/>
          <a:lstStyle/>
          <a:p>
            <a:r>
              <a:rPr lang="en-US" smtClean="0"/>
              <a:t>15 - </a:t>
            </a:r>
            <a:fld id="{90994C07-E970-A243-9601-A1D642E986EC}" type="slidenum">
              <a:rPr lang="en-US" smtClean="0"/>
              <a:pPr/>
              <a:t>9</a:t>
            </a:fld>
            <a:endParaRPr lang="en-US" dirty="0"/>
          </a:p>
        </p:txBody>
      </p:sp>
      <p:sp>
        <p:nvSpPr>
          <p:cNvPr id="7" name="Footer Placeholder 6"/>
          <p:cNvSpPr>
            <a:spLocks noGrp="1"/>
          </p:cNvSpPr>
          <p:nvPr>
            <p:ph type="ftr" sz="quarter" idx="11"/>
          </p:nvPr>
        </p:nvSpPr>
        <p:spPr/>
        <p:txBody>
          <a:bodyPr/>
          <a:lstStyle/>
          <a:p>
            <a:r>
              <a:rPr lang="en-US" smtClean="0"/>
              <a:t>Java Software Structures, 4th Edition, Lewis/Chase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649</TotalTime>
  <Words>3774</Words>
  <Application>Microsoft Macintosh PowerPoint</Application>
  <PresentationFormat>On-screen Show (4:3)</PresentationFormat>
  <Paragraphs>504</Paragraphs>
  <Slides>42</Slides>
  <Notes>0</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Office Theme</vt:lpstr>
      <vt:lpstr>Slide 1</vt:lpstr>
      <vt:lpstr>Chapter Scope</vt:lpstr>
      <vt:lpstr>Graphs</vt:lpstr>
      <vt:lpstr>Undirected Graphs</vt:lpstr>
      <vt:lpstr>Undirected Graphs</vt:lpstr>
      <vt:lpstr>Undirected Graphs</vt:lpstr>
      <vt:lpstr>Undirected Graphs</vt:lpstr>
      <vt:lpstr>Cycles</vt:lpstr>
      <vt:lpstr>Directed Graphs</vt:lpstr>
      <vt:lpstr>Directed Graphs</vt:lpstr>
      <vt:lpstr>Directed Graphs</vt:lpstr>
      <vt:lpstr>Directed Graphs</vt:lpstr>
      <vt:lpstr>Weighted Graphs</vt:lpstr>
      <vt:lpstr>Weighted Graphs</vt:lpstr>
      <vt:lpstr>Weighted Graphs</vt:lpstr>
      <vt:lpstr>Common Graph Algorithms</vt:lpstr>
      <vt:lpstr>Graph Traversals</vt:lpstr>
      <vt:lpstr>Breadth-First Traversal</vt:lpstr>
      <vt:lpstr>Slide 19</vt:lpstr>
      <vt:lpstr>Slide 20</vt:lpstr>
      <vt:lpstr>Graph Traversals</vt:lpstr>
      <vt:lpstr>Depth-First Traversal</vt:lpstr>
      <vt:lpstr>Slide 23</vt:lpstr>
      <vt:lpstr>Slide 24</vt:lpstr>
      <vt:lpstr>Connectivity</vt:lpstr>
      <vt:lpstr>Spanning Trees</vt:lpstr>
      <vt:lpstr>Spanning Tree</vt:lpstr>
      <vt:lpstr>Minimum Spanning Tree</vt:lpstr>
      <vt:lpstr>Minimum Spanning Tree</vt:lpstr>
      <vt:lpstr>Shortest Path</vt:lpstr>
      <vt:lpstr>Implementing Graphs</vt:lpstr>
      <vt:lpstr>Adjacency Matrices</vt:lpstr>
      <vt:lpstr>Adjacency Matrices</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Foundations</dc:title>
  <dc:creator>John Lewis</dc:creator>
  <cp:lastModifiedBy>John Lewis</cp:lastModifiedBy>
  <cp:revision>24</cp:revision>
  <dcterms:created xsi:type="dcterms:W3CDTF">2013-08-05T00:29:07Z</dcterms:created>
  <dcterms:modified xsi:type="dcterms:W3CDTF">2013-08-05T00:31:18Z</dcterms:modified>
</cp:coreProperties>
</file>