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6"/>
  </p:handout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4B8820-BA2D-442E-9CED-B2D8993D0A1E}">
          <p14:sldIdLst>
            <p14:sldId id="256"/>
            <p14:sldId id="257"/>
            <p14:sldId id="259"/>
            <p14:sldId id="260"/>
            <p14:sldId id="261"/>
            <p14:sldId id="262"/>
            <p14:sldId id="263"/>
            <p14:sldId id="264"/>
            <p14:sldId id="265"/>
            <p14:sldId id="266"/>
            <p14:sldId id="267"/>
            <p14:sldId id="268"/>
            <p14:sldId id="269"/>
            <p14:sldId id="27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p:cViewPr varScale="1">
        <p:scale>
          <a:sx n="111" d="100"/>
          <a:sy n="111" d="100"/>
        </p:scale>
        <p:origin x="666" y="114"/>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4F2BBB-DFFA-4730-9D5A-99FC9861DCC1}" type="datetimeFigureOut">
              <a:rPr lang="en-US" smtClean="0"/>
              <a:t>11/7/2017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0A597-C30E-45BD-AFED-388828A8B1ED}" type="slidenum">
              <a:rPr lang="en-US" smtClean="0"/>
              <a:t>‹#›</a:t>
            </a:fld>
            <a:endParaRPr lang="en-US"/>
          </a:p>
        </p:txBody>
      </p:sp>
    </p:spTree>
    <p:extLst>
      <p:ext uri="{BB962C8B-B14F-4D97-AF65-F5344CB8AC3E}">
        <p14:creationId xmlns:p14="http://schemas.microsoft.com/office/powerpoint/2010/main" val="379686644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251396" y="6356351"/>
            <a:ext cx="2844800" cy="365125"/>
          </a:xfrm>
          <a:prstGeom prst="rect">
            <a:avLst/>
          </a:prstGeom>
        </p:spPr>
        <p:txBody>
          <a:bodyPr/>
          <a:lstStyle/>
          <a:p>
            <a:pPr defTabSz="457200"/>
            <a:endParaRPr lang="en-US">
              <a:solidFill>
                <a:prstClr val="black"/>
              </a:solidFill>
            </a:endParaRPr>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rPr>
              <a:t>Java Software Structures, 4th Edition, Lewis/Chase </a:t>
            </a:r>
          </a:p>
        </p:txBody>
      </p:sp>
      <p:sp>
        <p:nvSpPr>
          <p:cNvPr id="6" name="Slide Number Placeholder 5"/>
          <p:cNvSpPr>
            <a:spLocks noGrp="1"/>
          </p:cNvSpPr>
          <p:nvPr>
            <p:ph type="sldNum" sz="quarter" idx="12"/>
          </p:nvPr>
        </p:nvSpPr>
        <p:spPr/>
        <p:txBody>
          <a:bodyPr/>
          <a:lstStyle/>
          <a:p>
            <a:pPr defTabSz="457200"/>
            <a:fld id="{90994C07-E970-A243-9601-A1D642E986EC}"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1554312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51396" y="6356351"/>
            <a:ext cx="2844800" cy="365125"/>
          </a:xfrm>
          <a:prstGeom prst="rect">
            <a:avLst/>
          </a:prstGeom>
        </p:spPr>
        <p:txBody>
          <a:bodyPr/>
          <a:lstStyle/>
          <a:p>
            <a:pPr defTabSz="457200"/>
            <a:endParaRPr lang="en-US">
              <a:solidFill>
                <a:prstClr val="black"/>
              </a:solidFill>
            </a:endParaRPr>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rPr>
              <a:t>Java Software Structures, 4th Edition, Lewis/Chase </a:t>
            </a:r>
          </a:p>
        </p:txBody>
      </p:sp>
      <p:sp>
        <p:nvSpPr>
          <p:cNvPr id="6" name="Slide Number Placeholder 5"/>
          <p:cNvSpPr>
            <a:spLocks noGrp="1"/>
          </p:cNvSpPr>
          <p:nvPr>
            <p:ph type="sldNum" sz="quarter" idx="12"/>
          </p:nvPr>
        </p:nvSpPr>
        <p:spPr/>
        <p:txBody>
          <a:bodyPr/>
          <a:lstStyle/>
          <a:p>
            <a:pPr defTabSz="457200"/>
            <a:fld id="{90994C07-E970-A243-9601-A1D642E986EC}"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1870237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51396" y="6356351"/>
            <a:ext cx="2844800" cy="365125"/>
          </a:xfrm>
          <a:prstGeom prst="rect">
            <a:avLst/>
          </a:prstGeom>
        </p:spPr>
        <p:txBody>
          <a:bodyPr/>
          <a:lstStyle/>
          <a:p>
            <a:pPr defTabSz="457200"/>
            <a:endParaRPr lang="en-US">
              <a:solidFill>
                <a:prstClr val="black"/>
              </a:solidFill>
            </a:endParaRPr>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rPr>
              <a:t>Java Software Structures, 4th Edition, Lewis/Chase </a:t>
            </a:r>
          </a:p>
        </p:txBody>
      </p:sp>
      <p:sp>
        <p:nvSpPr>
          <p:cNvPr id="6" name="Slide Number Placeholder 5"/>
          <p:cNvSpPr>
            <a:spLocks noGrp="1"/>
          </p:cNvSpPr>
          <p:nvPr>
            <p:ph type="sldNum" sz="quarter" idx="12"/>
          </p:nvPr>
        </p:nvSpPr>
        <p:spPr/>
        <p:txBody>
          <a:bodyPr/>
          <a:lstStyle/>
          <a:p>
            <a:pPr defTabSz="457200"/>
            <a:fld id="{90994C07-E970-A243-9601-A1D642E986EC}"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84029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0" y="1158651"/>
            <a:ext cx="12191999" cy="530720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379897" y="6465860"/>
            <a:ext cx="8737617" cy="365125"/>
          </a:xfrm>
        </p:spPr>
        <p:txBody>
          <a:bodyPr/>
          <a:lstStyle/>
          <a:p>
            <a:pPr defTabSz="457200"/>
            <a:r>
              <a:rPr lang="en-US">
                <a:solidFill>
                  <a:prstClr val="black">
                    <a:tint val="75000"/>
                  </a:prstClr>
                </a:solidFill>
              </a:rPr>
              <a:t>Java Software Structures, 4th Edition, Lewis/Chase </a:t>
            </a:r>
            <a:endParaRPr lang="en-US" dirty="0">
              <a:solidFill>
                <a:prstClr val="black">
                  <a:tint val="75000"/>
                </a:prstClr>
              </a:solidFill>
            </a:endParaRPr>
          </a:p>
        </p:txBody>
      </p:sp>
      <p:sp>
        <p:nvSpPr>
          <p:cNvPr id="6" name="Slide Number Placeholder 5"/>
          <p:cNvSpPr>
            <a:spLocks noGrp="1"/>
          </p:cNvSpPr>
          <p:nvPr>
            <p:ph type="sldNum" sz="quarter" idx="12"/>
          </p:nvPr>
        </p:nvSpPr>
        <p:spPr>
          <a:xfrm>
            <a:off x="9117514" y="6492875"/>
            <a:ext cx="2844800" cy="365125"/>
          </a:xfrm>
        </p:spPr>
        <p:txBody>
          <a:bodyPr/>
          <a:lstStyle/>
          <a:p>
            <a:pPr defTabSz="457200"/>
            <a:r>
              <a:rPr lang="en-US" dirty="0" smtClean="0">
                <a:solidFill>
                  <a:prstClr val="black">
                    <a:tint val="75000"/>
                  </a:prstClr>
                </a:solidFill>
              </a:rPr>
              <a:t>Appendix E - </a:t>
            </a:r>
            <a:fld id="{90994C07-E970-A243-9601-A1D642E986EC}" type="slidenum">
              <a:rPr lang="en-US" smtClean="0">
                <a:solidFill>
                  <a:prstClr val="black">
                    <a:tint val="75000"/>
                  </a:prstClr>
                </a:solidFill>
              </a:rPr>
              <a:pPr defTabSz="457200"/>
              <a:t>‹#›</a:t>
            </a:fld>
            <a:endParaRPr lang="en-US" dirty="0">
              <a:solidFill>
                <a:prstClr val="black">
                  <a:tint val="75000"/>
                </a:prstClr>
              </a:solidFill>
            </a:endParaRPr>
          </a:p>
        </p:txBody>
      </p:sp>
    </p:spTree>
    <p:extLst>
      <p:ext uri="{BB962C8B-B14F-4D97-AF65-F5344CB8AC3E}">
        <p14:creationId xmlns:p14="http://schemas.microsoft.com/office/powerpoint/2010/main" val="1403180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51396" y="6356351"/>
            <a:ext cx="2844800" cy="365125"/>
          </a:xfrm>
          <a:prstGeom prst="rect">
            <a:avLst/>
          </a:prstGeom>
        </p:spPr>
        <p:txBody>
          <a:bodyPr/>
          <a:lstStyle/>
          <a:p>
            <a:pPr defTabSz="457200"/>
            <a:endParaRPr lang="en-US">
              <a:solidFill>
                <a:prstClr val="black"/>
              </a:solidFill>
            </a:endParaRPr>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rPr>
              <a:t>Java Software Structures, 4th Edition, Lewis/Chase </a:t>
            </a:r>
          </a:p>
        </p:txBody>
      </p:sp>
      <p:sp>
        <p:nvSpPr>
          <p:cNvPr id="6" name="Slide Number Placeholder 5"/>
          <p:cNvSpPr>
            <a:spLocks noGrp="1"/>
          </p:cNvSpPr>
          <p:nvPr>
            <p:ph type="sldNum" sz="quarter" idx="12"/>
          </p:nvPr>
        </p:nvSpPr>
        <p:spPr/>
        <p:txBody>
          <a:bodyPr/>
          <a:lstStyle/>
          <a:p>
            <a:pPr defTabSz="457200"/>
            <a:fld id="{90994C07-E970-A243-9601-A1D642E986EC}"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577038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51396" y="6356351"/>
            <a:ext cx="2844800" cy="365125"/>
          </a:xfrm>
          <a:prstGeom prst="rect">
            <a:avLst/>
          </a:prstGeom>
        </p:spPr>
        <p:txBody>
          <a:bodyPr/>
          <a:lstStyle/>
          <a:p>
            <a:pPr defTabSz="457200"/>
            <a:endParaRPr lang="en-US">
              <a:solidFill>
                <a:prstClr val="black"/>
              </a:solidFill>
            </a:endParaRPr>
          </a:p>
        </p:txBody>
      </p:sp>
      <p:sp>
        <p:nvSpPr>
          <p:cNvPr id="6" name="Footer Placeholder 5"/>
          <p:cNvSpPr>
            <a:spLocks noGrp="1"/>
          </p:cNvSpPr>
          <p:nvPr>
            <p:ph type="ftr" sz="quarter" idx="11"/>
          </p:nvPr>
        </p:nvSpPr>
        <p:spPr/>
        <p:txBody>
          <a:bodyPr/>
          <a:lstStyle/>
          <a:p>
            <a:pPr defTabSz="457200"/>
            <a:r>
              <a:rPr lang="en-US">
                <a:solidFill>
                  <a:prstClr val="black">
                    <a:tint val="75000"/>
                  </a:prstClr>
                </a:solidFill>
              </a:rPr>
              <a:t>Java Software Structures, 4th Edition, Lewis/Chase </a:t>
            </a:r>
          </a:p>
        </p:txBody>
      </p:sp>
      <p:sp>
        <p:nvSpPr>
          <p:cNvPr id="7" name="Slide Number Placeholder 6"/>
          <p:cNvSpPr>
            <a:spLocks noGrp="1"/>
          </p:cNvSpPr>
          <p:nvPr>
            <p:ph type="sldNum" sz="quarter" idx="12"/>
          </p:nvPr>
        </p:nvSpPr>
        <p:spPr/>
        <p:txBody>
          <a:bodyPr/>
          <a:lstStyle/>
          <a:p>
            <a:pPr defTabSz="457200"/>
            <a:fld id="{90994C07-E970-A243-9601-A1D642E986EC}"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142516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251396" y="6356351"/>
            <a:ext cx="2844800" cy="365125"/>
          </a:xfrm>
          <a:prstGeom prst="rect">
            <a:avLst/>
          </a:prstGeom>
        </p:spPr>
        <p:txBody>
          <a:bodyPr/>
          <a:lstStyle/>
          <a:p>
            <a:pPr defTabSz="457200"/>
            <a:endParaRPr lang="en-US">
              <a:solidFill>
                <a:prstClr val="black"/>
              </a:solidFill>
            </a:endParaRPr>
          </a:p>
        </p:txBody>
      </p:sp>
      <p:sp>
        <p:nvSpPr>
          <p:cNvPr id="8" name="Footer Placeholder 7"/>
          <p:cNvSpPr>
            <a:spLocks noGrp="1"/>
          </p:cNvSpPr>
          <p:nvPr>
            <p:ph type="ftr" sz="quarter" idx="11"/>
          </p:nvPr>
        </p:nvSpPr>
        <p:spPr/>
        <p:txBody>
          <a:bodyPr/>
          <a:lstStyle/>
          <a:p>
            <a:pPr defTabSz="457200"/>
            <a:r>
              <a:rPr lang="en-US">
                <a:solidFill>
                  <a:prstClr val="black">
                    <a:tint val="75000"/>
                  </a:prstClr>
                </a:solidFill>
              </a:rPr>
              <a:t>Java Software Structures, 4th Edition, Lewis/Chase </a:t>
            </a:r>
          </a:p>
        </p:txBody>
      </p:sp>
      <p:sp>
        <p:nvSpPr>
          <p:cNvPr id="9" name="Slide Number Placeholder 8"/>
          <p:cNvSpPr>
            <a:spLocks noGrp="1"/>
          </p:cNvSpPr>
          <p:nvPr>
            <p:ph type="sldNum" sz="quarter" idx="12"/>
          </p:nvPr>
        </p:nvSpPr>
        <p:spPr/>
        <p:txBody>
          <a:bodyPr/>
          <a:lstStyle/>
          <a:p>
            <a:pPr defTabSz="457200"/>
            <a:fld id="{90994C07-E970-A243-9601-A1D642E986EC}"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1765276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251396" y="6356351"/>
            <a:ext cx="2844800" cy="365125"/>
          </a:xfrm>
          <a:prstGeom prst="rect">
            <a:avLst/>
          </a:prstGeom>
        </p:spPr>
        <p:txBody>
          <a:bodyPr/>
          <a:lstStyle/>
          <a:p>
            <a:pPr defTabSz="457200"/>
            <a:endParaRPr lang="en-US">
              <a:solidFill>
                <a:prstClr val="black"/>
              </a:solidFill>
            </a:endParaRPr>
          </a:p>
        </p:txBody>
      </p:sp>
      <p:sp>
        <p:nvSpPr>
          <p:cNvPr id="4" name="Footer Placeholder 3"/>
          <p:cNvSpPr>
            <a:spLocks noGrp="1"/>
          </p:cNvSpPr>
          <p:nvPr>
            <p:ph type="ftr" sz="quarter" idx="11"/>
          </p:nvPr>
        </p:nvSpPr>
        <p:spPr/>
        <p:txBody>
          <a:bodyPr/>
          <a:lstStyle/>
          <a:p>
            <a:pPr defTabSz="457200"/>
            <a:r>
              <a:rPr lang="en-US">
                <a:solidFill>
                  <a:prstClr val="black">
                    <a:tint val="75000"/>
                  </a:prstClr>
                </a:solidFill>
              </a:rPr>
              <a:t>Java Software Structures, 4th Edition, Lewis/Chase </a:t>
            </a:r>
          </a:p>
        </p:txBody>
      </p:sp>
      <p:sp>
        <p:nvSpPr>
          <p:cNvPr id="5" name="Slide Number Placeholder 4"/>
          <p:cNvSpPr>
            <a:spLocks noGrp="1"/>
          </p:cNvSpPr>
          <p:nvPr>
            <p:ph type="sldNum" sz="quarter" idx="12"/>
          </p:nvPr>
        </p:nvSpPr>
        <p:spPr/>
        <p:txBody>
          <a:bodyPr/>
          <a:lstStyle/>
          <a:p>
            <a:pPr defTabSz="457200"/>
            <a:fld id="{90994C07-E970-A243-9601-A1D642E986EC}"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3986050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51396" y="6356351"/>
            <a:ext cx="2844800" cy="365125"/>
          </a:xfrm>
          <a:prstGeom prst="rect">
            <a:avLst/>
          </a:prstGeom>
        </p:spPr>
        <p:txBody>
          <a:bodyPr/>
          <a:lstStyle/>
          <a:p>
            <a:pPr defTabSz="457200"/>
            <a:endParaRPr lang="en-US">
              <a:solidFill>
                <a:prstClr val="black"/>
              </a:solidFill>
            </a:endParaRPr>
          </a:p>
        </p:txBody>
      </p:sp>
      <p:sp>
        <p:nvSpPr>
          <p:cNvPr id="3" name="Footer Placeholder 2"/>
          <p:cNvSpPr>
            <a:spLocks noGrp="1"/>
          </p:cNvSpPr>
          <p:nvPr>
            <p:ph type="ftr" sz="quarter" idx="11"/>
          </p:nvPr>
        </p:nvSpPr>
        <p:spPr/>
        <p:txBody>
          <a:bodyPr/>
          <a:lstStyle/>
          <a:p>
            <a:pPr defTabSz="457200"/>
            <a:r>
              <a:rPr lang="en-US">
                <a:solidFill>
                  <a:prstClr val="black">
                    <a:tint val="75000"/>
                  </a:prstClr>
                </a:solidFill>
              </a:rPr>
              <a:t>Java Software Structures, 4th Edition, Lewis/Chase </a:t>
            </a:r>
          </a:p>
        </p:txBody>
      </p:sp>
      <p:sp>
        <p:nvSpPr>
          <p:cNvPr id="4" name="Slide Number Placeholder 3"/>
          <p:cNvSpPr>
            <a:spLocks noGrp="1"/>
          </p:cNvSpPr>
          <p:nvPr>
            <p:ph type="sldNum" sz="quarter" idx="12"/>
          </p:nvPr>
        </p:nvSpPr>
        <p:spPr/>
        <p:txBody>
          <a:bodyPr/>
          <a:lstStyle/>
          <a:p>
            <a:pPr defTabSz="457200"/>
            <a:fld id="{90994C07-E970-A243-9601-A1D642E986EC}"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277743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251396" y="6356351"/>
            <a:ext cx="2844800" cy="365125"/>
          </a:xfrm>
          <a:prstGeom prst="rect">
            <a:avLst/>
          </a:prstGeom>
        </p:spPr>
        <p:txBody>
          <a:bodyPr/>
          <a:lstStyle/>
          <a:p>
            <a:pPr defTabSz="457200"/>
            <a:endParaRPr lang="en-US">
              <a:solidFill>
                <a:prstClr val="black"/>
              </a:solidFill>
            </a:endParaRPr>
          </a:p>
        </p:txBody>
      </p:sp>
      <p:sp>
        <p:nvSpPr>
          <p:cNvPr id="6" name="Footer Placeholder 5"/>
          <p:cNvSpPr>
            <a:spLocks noGrp="1"/>
          </p:cNvSpPr>
          <p:nvPr>
            <p:ph type="ftr" sz="quarter" idx="11"/>
          </p:nvPr>
        </p:nvSpPr>
        <p:spPr/>
        <p:txBody>
          <a:bodyPr/>
          <a:lstStyle/>
          <a:p>
            <a:pPr defTabSz="457200"/>
            <a:r>
              <a:rPr lang="en-US">
                <a:solidFill>
                  <a:prstClr val="black">
                    <a:tint val="75000"/>
                  </a:prstClr>
                </a:solidFill>
              </a:rPr>
              <a:t>Java Software Structures, 4th Edition, Lewis/Chase </a:t>
            </a:r>
          </a:p>
        </p:txBody>
      </p:sp>
      <p:sp>
        <p:nvSpPr>
          <p:cNvPr id="7" name="Slide Number Placeholder 6"/>
          <p:cNvSpPr>
            <a:spLocks noGrp="1"/>
          </p:cNvSpPr>
          <p:nvPr>
            <p:ph type="sldNum" sz="quarter" idx="12"/>
          </p:nvPr>
        </p:nvSpPr>
        <p:spPr/>
        <p:txBody>
          <a:bodyPr/>
          <a:lstStyle/>
          <a:p>
            <a:pPr defTabSz="457200"/>
            <a:fld id="{90994C07-E970-A243-9601-A1D642E986EC}"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326398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251396" y="6356351"/>
            <a:ext cx="2844800" cy="365125"/>
          </a:xfrm>
          <a:prstGeom prst="rect">
            <a:avLst/>
          </a:prstGeom>
        </p:spPr>
        <p:txBody>
          <a:bodyPr/>
          <a:lstStyle/>
          <a:p>
            <a:pPr defTabSz="457200"/>
            <a:endParaRPr lang="en-US">
              <a:solidFill>
                <a:prstClr val="black"/>
              </a:solidFill>
            </a:endParaRPr>
          </a:p>
        </p:txBody>
      </p:sp>
      <p:sp>
        <p:nvSpPr>
          <p:cNvPr id="6" name="Footer Placeholder 5"/>
          <p:cNvSpPr>
            <a:spLocks noGrp="1"/>
          </p:cNvSpPr>
          <p:nvPr>
            <p:ph type="ftr" sz="quarter" idx="11"/>
          </p:nvPr>
        </p:nvSpPr>
        <p:spPr/>
        <p:txBody>
          <a:bodyPr/>
          <a:lstStyle/>
          <a:p>
            <a:pPr defTabSz="457200"/>
            <a:r>
              <a:rPr lang="en-US">
                <a:solidFill>
                  <a:prstClr val="black">
                    <a:tint val="75000"/>
                  </a:prstClr>
                </a:solidFill>
              </a:rPr>
              <a:t>Java Software Structures, 4th Edition, Lewis/Chase </a:t>
            </a:r>
          </a:p>
        </p:txBody>
      </p:sp>
      <p:sp>
        <p:nvSpPr>
          <p:cNvPr id="7" name="Slide Number Placeholder 6"/>
          <p:cNvSpPr>
            <a:spLocks noGrp="1"/>
          </p:cNvSpPr>
          <p:nvPr>
            <p:ph type="sldNum" sz="quarter" idx="12"/>
          </p:nvPr>
        </p:nvSpPr>
        <p:spPr/>
        <p:txBody>
          <a:bodyPr/>
          <a:lstStyle/>
          <a:p>
            <a:pPr defTabSz="457200"/>
            <a:fld id="{90994C07-E970-A243-9601-A1D642E986EC}"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3087843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68000">
              <a:schemeClr val="bg1"/>
            </a:gs>
            <a:gs pos="100000">
              <a:schemeClr val="tx2">
                <a:lumMod val="20000"/>
                <a:lumOff val="80000"/>
              </a:schemeClr>
            </a:gs>
          </a:gsLst>
          <a:lin ang="16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7939" y="274638"/>
            <a:ext cx="11744264" cy="8569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79897" y="1253756"/>
            <a:ext cx="11592305" cy="510259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79897" y="6356351"/>
            <a:ext cx="873761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r>
              <a:rPr lang="en-US">
                <a:solidFill>
                  <a:prstClr val="black">
                    <a:tint val="75000"/>
                  </a:prstClr>
                </a:solidFill>
              </a:rPr>
              <a:t>Java Software Structures, 4th Edition, Lewis/Chase </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9117513"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r>
              <a:rPr lang="en-US">
                <a:solidFill>
                  <a:prstClr val="black">
                    <a:tint val="75000"/>
                  </a:prstClr>
                </a:solidFill>
              </a:rPr>
              <a:t>3 - </a:t>
            </a:r>
            <a:fld id="{90994C07-E970-A243-9601-A1D642E986EC}" type="slidenum">
              <a:rPr lang="en-US" smtClean="0">
                <a:solidFill>
                  <a:prstClr val="black">
                    <a:tint val="75000"/>
                  </a:prstClr>
                </a:solidFill>
              </a:rPr>
              <a:pPr defTabSz="457200"/>
              <a:t>‹#›</a:t>
            </a:fld>
            <a:endParaRPr lang="en-US" dirty="0">
              <a:solidFill>
                <a:prstClr val="black">
                  <a:tint val="75000"/>
                </a:prstClr>
              </a:solidFill>
            </a:endParaRPr>
          </a:p>
        </p:txBody>
      </p:sp>
    </p:spTree>
    <p:extLst>
      <p:ext uri="{BB962C8B-B14F-4D97-AF65-F5344CB8AC3E}">
        <p14:creationId xmlns:p14="http://schemas.microsoft.com/office/powerpoint/2010/main" val="3348983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25E69-C068-46F3-B4AF-E8809B39AC1E}"/>
              </a:ext>
            </a:extLst>
          </p:cNvPr>
          <p:cNvSpPr>
            <a:spLocks noGrp="1"/>
          </p:cNvSpPr>
          <p:nvPr>
            <p:ph type="ctrTitle"/>
          </p:nvPr>
        </p:nvSpPr>
        <p:spPr/>
        <p:txBody>
          <a:bodyPr/>
          <a:lstStyle/>
          <a:p>
            <a:r>
              <a:rPr lang="en-US" dirty="0"/>
              <a:t>Appendix </a:t>
            </a:r>
            <a:r>
              <a:rPr lang="en-US" dirty="0" smtClean="0"/>
              <a:t>E</a:t>
            </a:r>
            <a:endParaRPr lang="en-US" dirty="0"/>
          </a:p>
        </p:txBody>
      </p:sp>
      <p:sp>
        <p:nvSpPr>
          <p:cNvPr id="3" name="Subtitle 2">
            <a:extLst>
              <a:ext uri="{FF2B5EF4-FFF2-40B4-BE49-F238E27FC236}">
                <a16:creationId xmlns:a16="http://schemas.microsoft.com/office/drawing/2014/main" id="{4BC1ED69-2C7B-4911-879E-13AE59D29890}"/>
              </a:ext>
            </a:extLst>
          </p:cNvPr>
          <p:cNvSpPr>
            <a:spLocks noGrp="1"/>
          </p:cNvSpPr>
          <p:nvPr>
            <p:ph type="subTitle" idx="1"/>
          </p:nvPr>
        </p:nvSpPr>
        <p:spPr/>
        <p:txBody>
          <a:bodyPr/>
          <a:lstStyle/>
          <a:p>
            <a:r>
              <a:rPr lang="en-US" dirty="0" smtClean="0"/>
              <a:t>Hashing</a:t>
            </a:r>
            <a:endParaRPr lang="en-US" dirty="0"/>
          </a:p>
        </p:txBody>
      </p:sp>
      <p:sp>
        <p:nvSpPr>
          <p:cNvPr id="4" name="Footer Placeholder 3">
            <a:extLst>
              <a:ext uri="{FF2B5EF4-FFF2-40B4-BE49-F238E27FC236}">
                <a16:creationId xmlns:a16="http://schemas.microsoft.com/office/drawing/2014/main" id="{45207F63-003A-4FD9-8890-CCCE2C2DD843}"/>
              </a:ext>
            </a:extLst>
          </p:cNvPr>
          <p:cNvSpPr>
            <a:spLocks noGrp="1"/>
          </p:cNvSpPr>
          <p:nvPr>
            <p:ph type="ftr" sz="quarter" idx="11"/>
          </p:nvPr>
        </p:nvSpPr>
        <p:spPr/>
        <p:txBody>
          <a:bodyPr/>
          <a:lstStyle/>
          <a:p>
            <a:pPr defTabSz="457200"/>
            <a:r>
              <a:rPr lang="en-US">
                <a:solidFill>
                  <a:prstClr val="black">
                    <a:tint val="75000"/>
                  </a:prstClr>
                </a:solidFill>
              </a:rPr>
              <a:t>Java Software Structures, 4th Edition, Lewis/Chase </a:t>
            </a:r>
          </a:p>
        </p:txBody>
      </p:sp>
      <p:sp>
        <p:nvSpPr>
          <p:cNvPr id="5" name="Slide Number Placeholder 4">
            <a:extLst>
              <a:ext uri="{FF2B5EF4-FFF2-40B4-BE49-F238E27FC236}">
                <a16:creationId xmlns:a16="http://schemas.microsoft.com/office/drawing/2014/main" id="{11F11F5D-3CD6-4A88-A9FB-52E709662A9E}"/>
              </a:ext>
            </a:extLst>
          </p:cNvPr>
          <p:cNvSpPr>
            <a:spLocks noGrp="1"/>
          </p:cNvSpPr>
          <p:nvPr>
            <p:ph type="sldNum" sz="quarter" idx="12"/>
          </p:nvPr>
        </p:nvSpPr>
        <p:spPr/>
        <p:txBody>
          <a:bodyPr/>
          <a:lstStyle/>
          <a:p>
            <a:pPr defTabSz="457200"/>
            <a:fld id="{90994C07-E970-A243-9601-A1D642E986EC}" type="slidenum">
              <a:rPr lang="en-US" smtClean="0">
                <a:solidFill>
                  <a:prstClr val="black">
                    <a:tint val="75000"/>
                  </a:prstClr>
                </a:solidFill>
              </a:rPr>
              <a:pPr defTabSz="457200"/>
              <a:t>1</a:t>
            </a:fld>
            <a:endParaRPr lang="en-US">
              <a:solidFill>
                <a:prstClr val="black">
                  <a:tint val="75000"/>
                </a:prstClr>
              </a:solidFill>
            </a:endParaRPr>
          </a:p>
        </p:txBody>
      </p:sp>
    </p:spTree>
    <p:extLst>
      <p:ext uri="{BB962C8B-B14F-4D97-AF65-F5344CB8AC3E}">
        <p14:creationId xmlns:p14="http://schemas.microsoft.com/office/powerpoint/2010/main" val="2404498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Resolving Collisions</a:t>
            </a:r>
          </a:p>
        </p:txBody>
      </p:sp>
      <p:sp>
        <p:nvSpPr>
          <p:cNvPr id="3" name="Content Placeholder 2"/>
          <p:cNvSpPr>
            <a:spLocks noGrp="1"/>
          </p:cNvSpPr>
          <p:nvPr>
            <p:ph idx="1"/>
          </p:nvPr>
        </p:nvSpPr>
        <p:spPr/>
        <p:txBody>
          <a:bodyPr/>
          <a:lstStyle/>
          <a:p>
            <a:r>
              <a:rPr lang="en-US" dirty="0" smtClean="0"/>
              <a:t>Open addressing: Linear probing</a:t>
            </a:r>
          </a:p>
          <a:p>
            <a:pPr lvl="1"/>
            <a:r>
              <a:rPr lang="en-US" dirty="0" smtClean="0"/>
              <a:t>If an element hashes to position p, and position p is occupied</a:t>
            </a:r>
          </a:p>
          <a:p>
            <a:pPr lvl="1"/>
            <a:r>
              <a:rPr lang="en-US" dirty="0" smtClean="0"/>
              <a:t>Try (p + 1) % s, where s is the table size</a:t>
            </a:r>
          </a:p>
          <a:p>
            <a:pPr lvl="1"/>
            <a:r>
              <a:rPr lang="en-US" dirty="0" smtClean="0"/>
              <a:t>If (p + 1) % s is occupied, try (p + 2) % s</a:t>
            </a:r>
          </a:p>
          <a:p>
            <a:pPr lvl="1"/>
            <a:r>
              <a:rPr lang="en-US" dirty="0" smtClean="0"/>
              <a:t>Continue (p + 1) % s to (p + n) % s until</a:t>
            </a:r>
            <a:br>
              <a:rPr lang="en-US" dirty="0" smtClean="0"/>
            </a:br>
            <a:r>
              <a:rPr lang="en-US" dirty="0" smtClean="0"/>
              <a:t>either an open position if found or we</a:t>
            </a:r>
            <a:br>
              <a:rPr lang="en-US" dirty="0" smtClean="0"/>
            </a:br>
            <a:r>
              <a:rPr lang="en-US" dirty="0" smtClean="0"/>
              <a:t>return to position p</a:t>
            </a:r>
          </a:p>
          <a:p>
            <a:pPr lvl="1"/>
            <a:r>
              <a:rPr lang="en-US" dirty="0" smtClean="0"/>
              <a:t>Linear probing tends to create clusters</a:t>
            </a:r>
            <a:endParaRPr lang="en-US" dirty="0"/>
          </a:p>
        </p:txBody>
      </p:sp>
      <p:sp>
        <p:nvSpPr>
          <p:cNvPr id="4" name="Footer Placeholder 3"/>
          <p:cNvSpPr>
            <a:spLocks noGrp="1"/>
          </p:cNvSpPr>
          <p:nvPr>
            <p:ph type="ftr" sz="quarter" idx="11"/>
          </p:nvPr>
        </p:nvSpPr>
        <p:spPr/>
        <p:txBody>
          <a:bodyPr/>
          <a:lstStyle/>
          <a:p>
            <a:pPr defTabSz="457200"/>
            <a:r>
              <a:rPr lang="en-US" smtClean="0">
                <a:solidFill>
                  <a:prstClr val="black">
                    <a:tint val="75000"/>
                  </a:prstClr>
                </a:solidFill>
              </a:rPr>
              <a:t>Java Software Structures, 4th Edition, Lewis/Chase </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defTabSz="457200"/>
            <a:r>
              <a:rPr lang="en-US" smtClean="0">
                <a:solidFill>
                  <a:prstClr val="black">
                    <a:tint val="75000"/>
                  </a:prstClr>
                </a:solidFill>
              </a:rPr>
              <a:t>Appendix E - </a:t>
            </a:r>
            <a:fld id="{90994C07-E970-A243-9601-A1D642E986EC}" type="slidenum">
              <a:rPr lang="en-US" smtClean="0">
                <a:solidFill>
                  <a:prstClr val="black">
                    <a:tint val="75000"/>
                  </a:prstClr>
                </a:solidFill>
              </a:rPr>
              <a:pPr defTabSz="457200"/>
              <a:t>10</a:t>
            </a:fld>
            <a:endParaRPr lang="en-US" dirty="0">
              <a:solidFill>
                <a:prstClr val="black">
                  <a:tint val="75000"/>
                </a:prstClr>
              </a:solidFill>
            </a:endParaRPr>
          </a:p>
        </p:txBody>
      </p:sp>
      <p:pic>
        <p:nvPicPr>
          <p:cNvPr id="6" name="Picture 5"/>
          <p:cNvPicPr>
            <a:picLocks noChangeAspect="1"/>
          </p:cNvPicPr>
          <p:nvPr/>
        </p:nvPicPr>
        <p:blipFill>
          <a:blip r:embed="rId2"/>
          <a:stretch>
            <a:fillRect/>
          </a:stretch>
        </p:blipFill>
        <p:spPr>
          <a:xfrm>
            <a:off x="9740787" y="2208362"/>
            <a:ext cx="1819328" cy="4050464"/>
          </a:xfrm>
          <a:prstGeom prst="rect">
            <a:avLst/>
          </a:prstGeom>
        </p:spPr>
      </p:pic>
    </p:spTree>
    <p:extLst>
      <p:ext uri="{BB962C8B-B14F-4D97-AF65-F5344CB8AC3E}">
        <p14:creationId xmlns:p14="http://schemas.microsoft.com/office/powerpoint/2010/main" val="2881627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Resolving Collisions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Open addressing: </a:t>
                </a:r>
                <a:r>
                  <a:rPr lang="en-US" dirty="0" smtClean="0"/>
                  <a:t>Quadratic probing</a:t>
                </a:r>
              </a:p>
              <a:p>
                <a:pPr lvl="1"/>
                <a:r>
                  <a:rPr lang="en-US" dirty="0" err="1" smtClean="0"/>
                  <a:t>newhashcode</a:t>
                </a:r>
                <a:r>
                  <a:rPr lang="en-US" dirty="0" smtClean="0"/>
                  <a:t>(x) = (</a:t>
                </a:r>
                <a:r>
                  <a:rPr lang="en-US" dirty="0" err="1" smtClean="0"/>
                  <a:t>hashcode</a:t>
                </a:r>
                <a:r>
                  <a:rPr lang="en-US" dirty="0" smtClean="0"/>
                  <a:t>(x) +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𝑖</m:t>
                        </m:r>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𝑖</m:t>
                            </m:r>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e>
                      <m:sup>
                        <m:r>
                          <a:rPr lang="en-US" b="0" i="1" smtClean="0">
                            <a:latin typeface="Cambria Math" panose="02040503050406030204" pitchFamily="18" charset="0"/>
                          </a:rPr>
                          <m:t>2</m:t>
                        </m:r>
                      </m:sup>
                    </m:sSup>
                  </m:oMath>
                </a14:m>
                <a:r>
                  <a:rPr lang="en-US" dirty="0" smtClean="0"/>
                  <a:t>) % s, where </a:t>
                </a:r>
                <a:r>
                  <a:rPr lang="en-US" dirty="0" err="1" smtClean="0"/>
                  <a:t>i</a:t>
                </a:r>
                <a:r>
                  <a:rPr lang="en-US" dirty="0" smtClean="0"/>
                  <a:t> = 1 to s-1 and s is the size of the table</a:t>
                </a:r>
              </a:p>
              <a:p>
                <a:pPr lvl="1"/>
                <a:r>
                  <a:rPr lang="en-US" dirty="0" smtClean="0"/>
                  <a:t>This continues until an open position is found</a:t>
                </a:r>
                <a:br>
                  <a:rPr lang="en-US" dirty="0" smtClean="0"/>
                </a:br>
                <a:r>
                  <a:rPr lang="en-US" dirty="0" smtClean="0"/>
                  <a:t>or until we get back to the original position</a:t>
                </a:r>
              </a:p>
              <a:p>
                <a:pPr lvl="1"/>
                <a:r>
                  <a:rPr lang="en-US" dirty="0" smtClean="0"/>
                  <a:t>Quadratic probing has a smaller tendency</a:t>
                </a:r>
                <a:br>
                  <a:rPr lang="en-US" dirty="0" smtClean="0"/>
                </a:br>
                <a:r>
                  <a:rPr lang="en-US" dirty="0" smtClean="0"/>
                  <a:t>for clustering</a:t>
                </a:r>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50" t="-1493" r="-105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defTabSz="457200"/>
            <a:r>
              <a:rPr lang="en-US" smtClean="0">
                <a:solidFill>
                  <a:prstClr val="black">
                    <a:tint val="75000"/>
                  </a:prstClr>
                </a:solidFill>
              </a:rPr>
              <a:t>Java Software Structures, 4th Edition, Lewis/Chase </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defTabSz="457200"/>
            <a:r>
              <a:rPr lang="en-US" smtClean="0">
                <a:solidFill>
                  <a:prstClr val="black">
                    <a:tint val="75000"/>
                  </a:prstClr>
                </a:solidFill>
              </a:rPr>
              <a:t>Appendix E - </a:t>
            </a:r>
            <a:fld id="{90994C07-E970-A243-9601-A1D642E986EC}" type="slidenum">
              <a:rPr lang="en-US" smtClean="0">
                <a:solidFill>
                  <a:prstClr val="black">
                    <a:tint val="75000"/>
                  </a:prstClr>
                </a:solidFill>
              </a:rPr>
              <a:pPr defTabSz="457200"/>
              <a:t>11</a:t>
            </a:fld>
            <a:endParaRPr lang="en-US" dirty="0">
              <a:solidFill>
                <a:prstClr val="black">
                  <a:tint val="75000"/>
                </a:prstClr>
              </a:solidFill>
            </a:endParaRPr>
          </a:p>
        </p:txBody>
      </p:sp>
      <p:pic>
        <p:nvPicPr>
          <p:cNvPr id="6" name="Picture 5"/>
          <p:cNvPicPr>
            <a:picLocks noChangeAspect="1"/>
          </p:cNvPicPr>
          <p:nvPr/>
        </p:nvPicPr>
        <p:blipFill>
          <a:blip r:embed="rId3"/>
          <a:stretch>
            <a:fillRect/>
          </a:stretch>
        </p:blipFill>
        <p:spPr>
          <a:xfrm>
            <a:off x="8168314" y="2469170"/>
            <a:ext cx="2658194" cy="4023705"/>
          </a:xfrm>
          <a:prstGeom prst="rect">
            <a:avLst/>
          </a:prstGeom>
        </p:spPr>
      </p:pic>
    </p:spTree>
    <p:extLst>
      <p:ext uri="{BB962C8B-B14F-4D97-AF65-F5344CB8AC3E}">
        <p14:creationId xmlns:p14="http://schemas.microsoft.com/office/powerpoint/2010/main" val="1631363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Resolving Collisions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Open addressing: </a:t>
                </a:r>
                <a:r>
                  <a:rPr lang="en-US" dirty="0" smtClean="0"/>
                  <a:t>Double hashing</a:t>
                </a:r>
              </a:p>
              <a:p>
                <a:pPr marL="457200"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𝑠𝑒𝑐𝑜𝑛𝑑𝑎𝑟𝑦h𝑎𝑠h𝑐𝑜𝑑𝑒</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 </m:t>
                      </m:r>
                      <m:r>
                        <a:rPr lang="en-US" b="0" i="1" smtClean="0">
                          <a:latin typeface="Cambria Math" panose="02040503050406030204" pitchFamily="18" charset="0"/>
                        </a:rPr>
                        <m:t>𝑠</m:t>
                      </m:r>
                    </m:oMath>
                  </m:oMathPara>
                </a14:m>
                <a:endParaRPr lang="en-US" dirty="0" smtClean="0"/>
              </a:p>
              <a:p>
                <a:pPr lvl="1"/>
                <a:r>
                  <a:rPr lang="en-US" dirty="0" smtClean="0"/>
                  <a:t>We continue this until we find an open position or we </a:t>
                </a:r>
                <a:br>
                  <a:rPr lang="en-US" dirty="0" smtClean="0"/>
                </a:br>
                <a:r>
                  <a:rPr lang="en-US" dirty="0" smtClean="0"/>
                  <a:t>return to the original position</a:t>
                </a:r>
              </a:p>
              <a:p>
                <a:pPr lvl="1"/>
                <a:r>
                  <a:rPr lang="en-US" dirty="0" smtClean="0"/>
                  <a:t>Even smaller tendency for clustering that quadratic probing</a:t>
                </a:r>
              </a:p>
              <a:p>
                <a:pPr lvl="1"/>
                <a:r>
                  <a:rPr lang="en-US" dirty="0" smtClean="0"/>
                  <a:t>More costly because of extra hashing function</a:t>
                </a:r>
              </a:p>
              <a:p>
                <a:pPr lvl="1"/>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50" t="-149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defTabSz="457200"/>
            <a:r>
              <a:rPr lang="en-US" smtClean="0">
                <a:solidFill>
                  <a:prstClr val="black">
                    <a:tint val="75000"/>
                  </a:prstClr>
                </a:solidFill>
              </a:rPr>
              <a:t>Java Software Structures, 4th Edition, Lewis/Chase </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defTabSz="457200"/>
            <a:r>
              <a:rPr lang="en-US" smtClean="0">
                <a:solidFill>
                  <a:prstClr val="black">
                    <a:tint val="75000"/>
                  </a:prstClr>
                </a:solidFill>
              </a:rPr>
              <a:t>Appendix E - </a:t>
            </a:r>
            <a:fld id="{90994C07-E970-A243-9601-A1D642E986EC}" type="slidenum">
              <a:rPr lang="en-US" smtClean="0">
                <a:solidFill>
                  <a:prstClr val="black">
                    <a:tint val="75000"/>
                  </a:prstClr>
                </a:solidFill>
              </a:rPr>
              <a:pPr defTabSz="457200"/>
              <a:t>12</a:t>
            </a:fld>
            <a:endParaRPr lang="en-US" dirty="0">
              <a:solidFill>
                <a:prstClr val="black">
                  <a:tint val="75000"/>
                </a:prstClr>
              </a:solidFill>
            </a:endParaRPr>
          </a:p>
        </p:txBody>
      </p:sp>
    </p:spTree>
    <p:extLst>
      <p:ext uri="{BB962C8B-B14F-4D97-AF65-F5344CB8AC3E}">
        <p14:creationId xmlns:p14="http://schemas.microsoft.com/office/powerpoint/2010/main" val="1110875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Elements from a Hash Table</a:t>
            </a:r>
            <a:endParaRPr lang="en-US" dirty="0"/>
          </a:p>
        </p:txBody>
      </p:sp>
      <p:sp>
        <p:nvSpPr>
          <p:cNvPr id="3" name="Content Placeholder 2"/>
          <p:cNvSpPr>
            <a:spLocks noGrp="1"/>
          </p:cNvSpPr>
          <p:nvPr>
            <p:ph idx="1"/>
          </p:nvPr>
        </p:nvSpPr>
        <p:spPr/>
        <p:txBody>
          <a:bodyPr/>
          <a:lstStyle/>
          <a:p>
            <a:r>
              <a:rPr lang="en-US" dirty="0" smtClean="0"/>
              <a:t>Chained</a:t>
            </a:r>
          </a:p>
          <a:p>
            <a:pPr lvl="1"/>
            <a:r>
              <a:rPr lang="en-US" dirty="0" smtClean="0"/>
              <a:t>Array with overflow area</a:t>
            </a:r>
          </a:p>
          <a:p>
            <a:pPr lvl="2"/>
            <a:r>
              <a:rPr lang="en-US" dirty="0" smtClean="0"/>
              <a:t>Case 1: One element</a:t>
            </a:r>
          </a:p>
          <a:p>
            <a:pPr lvl="2"/>
            <a:r>
              <a:rPr lang="en-US" dirty="0" smtClean="0"/>
              <a:t>Case 2: Element in table with an element in overflow</a:t>
            </a:r>
          </a:p>
          <a:p>
            <a:pPr lvl="2"/>
            <a:r>
              <a:rPr lang="en-US" dirty="0" smtClean="0"/>
              <a:t>Case 3: Element at end of overflow</a:t>
            </a:r>
          </a:p>
          <a:p>
            <a:pPr lvl="2"/>
            <a:r>
              <a:rPr lang="en-US" dirty="0" smtClean="0"/>
              <a:t>Case 4: Element in middle of overflow</a:t>
            </a:r>
          </a:p>
          <a:p>
            <a:pPr lvl="2"/>
            <a:r>
              <a:rPr lang="en-US" dirty="0" smtClean="0"/>
              <a:t>Case 5: Element not in list</a:t>
            </a:r>
          </a:p>
          <a:p>
            <a:pPr lvl="1"/>
            <a:r>
              <a:rPr lang="en-US" dirty="0" smtClean="0"/>
              <a:t>Linked implementation</a:t>
            </a:r>
          </a:p>
          <a:p>
            <a:pPr lvl="2"/>
            <a:r>
              <a:rPr lang="en-US" dirty="0" smtClean="0"/>
              <a:t>Remove the target element from the collection</a:t>
            </a:r>
            <a:endParaRPr lang="en-US" dirty="0"/>
          </a:p>
        </p:txBody>
      </p:sp>
      <p:sp>
        <p:nvSpPr>
          <p:cNvPr id="4" name="Footer Placeholder 3"/>
          <p:cNvSpPr>
            <a:spLocks noGrp="1"/>
          </p:cNvSpPr>
          <p:nvPr>
            <p:ph type="ftr" sz="quarter" idx="11"/>
          </p:nvPr>
        </p:nvSpPr>
        <p:spPr/>
        <p:txBody>
          <a:bodyPr/>
          <a:lstStyle/>
          <a:p>
            <a:pPr defTabSz="457200"/>
            <a:r>
              <a:rPr lang="en-US" smtClean="0">
                <a:solidFill>
                  <a:prstClr val="black">
                    <a:tint val="75000"/>
                  </a:prstClr>
                </a:solidFill>
              </a:rPr>
              <a:t>Java Software Structures, 4th Edition, Lewis/Chase </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defTabSz="457200"/>
            <a:r>
              <a:rPr lang="en-US" smtClean="0">
                <a:solidFill>
                  <a:prstClr val="black">
                    <a:tint val="75000"/>
                  </a:prstClr>
                </a:solidFill>
              </a:rPr>
              <a:t>Appendix E - </a:t>
            </a:r>
            <a:fld id="{90994C07-E970-A243-9601-A1D642E986EC}" type="slidenum">
              <a:rPr lang="en-US" smtClean="0">
                <a:solidFill>
                  <a:prstClr val="black">
                    <a:tint val="75000"/>
                  </a:prstClr>
                </a:solidFill>
              </a:rPr>
              <a:pPr defTabSz="457200"/>
              <a:t>13</a:t>
            </a:fld>
            <a:endParaRPr lang="en-US" dirty="0">
              <a:solidFill>
                <a:prstClr val="black">
                  <a:tint val="75000"/>
                </a:prstClr>
              </a:solidFill>
            </a:endParaRPr>
          </a:p>
        </p:txBody>
      </p:sp>
    </p:spTree>
    <p:extLst>
      <p:ext uri="{BB962C8B-B14F-4D97-AF65-F5344CB8AC3E}">
        <p14:creationId xmlns:p14="http://schemas.microsoft.com/office/powerpoint/2010/main" val="4012765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Elements from a Hash Table</a:t>
            </a:r>
          </a:p>
        </p:txBody>
      </p:sp>
      <p:sp>
        <p:nvSpPr>
          <p:cNvPr id="3" name="Content Placeholder 2"/>
          <p:cNvSpPr>
            <a:spLocks noGrp="1"/>
          </p:cNvSpPr>
          <p:nvPr>
            <p:ph idx="1"/>
          </p:nvPr>
        </p:nvSpPr>
        <p:spPr/>
        <p:txBody>
          <a:bodyPr/>
          <a:lstStyle/>
          <a:p>
            <a:r>
              <a:rPr lang="en-US" dirty="0" smtClean="0"/>
              <a:t>Open addressing</a:t>
            </a:r>
          </a:p>
          <a:p>
            <a:pPr lvl="1"/>
            <a:r>
              <a:rPr lang="en-US" dirty="0" smtClean="0"/>
              <a:t>Mark the element as deleted but do not actually delete the element so that we can still follow to the next element</a:t>
            </a:r>
          </a:p>
          <a:p>
            <a:pPr lvl="1"/>
            <a:r>
              <a:rPr lang="en-US" dirty="0" smtClean="0"/>
              <a:t>Positions marked as deleted are available </a:t>
            </a:r>
            <a:r>
              <a:rPr lang="en-US" smtClean="0"/>
              <a:t>for insertion</a:t>
            </a:r>
            <a:endParaRPr lang="en-US" dirty="0" smtClean="0"/>
          </a:p>
          <a:p>
            <a:pPr lvl="1"/>
            <a:r>
              <a:rPr lang="en-US" dirty="0" smtClean="0"/>
              <a:t>At a pre-determined deletion threshold, re-hash the table</a:t>
            </a:r>
            <a:endParaRPr lang="en-US" dirty="0"/>
          </a:p>
        </p:txBody>
      </p:sp>
      <p:sp>
        <p:nvSpPr>
          <p:cNvPr id="4" name="Footer Placeholder 3"/>
          <p:cNvSpPr>
            <a:spLocks noGrp="1"/>
          </p:cNvSpPr>
          <p:nvPr>
            <p:ph type="ftr" sz="quarter" idx="11"/>
          </p:nvPr>
        </p:nvSpPr>
        <p:spPr/>
        <p:txBody>
          <a:bodyPr/>
          <a:lstStyle/>
          <a:p>
            <a:pPr defTabSz="457200"/>
            <a:r>
              <a:rPr lang="en-US" smtClean="0">
                <a:solidFill>
                  <a:prstClr val="black">
                    <a:tint val="75000"/>
                  </a:prstClr>
                </a:solidFill>
              </a:rPr>
              <a:t>Java Software Structures, 4th Edition, Lewis/Chase </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defTabSz="457200"/>
            <a:r>
              <a:rPr lang="en-US" smtClean="0">
                <a:solidFill>
                  <a:prstClr val="black">
                    <a:tint val="75000"/>
                  </a:prstClr>
                </a:solidFill>
              </a:rPr>
              <a:t>Appendix E - </a:t>
            </a:r>
            <a:fld id="{90994C07-E970-A243-9601-A1D642E986EC}" type="slidenum">
              <a:rPr lang="en-US" smtClean="0">
                <a:solidFill>
                  <a:prstClr val="black">
                    <a:tint val="75000"/>
                  </a:prstClr>
                </a:solidFill>
              </a:rPr>
              <a:pPr defTabSz="457200"/>
              <a:t>14</a:t>
            </a:fld>
            <a:endParaRPr lang="en-US" dirty="0">
              <a:solidFill>
                <a:prstClr val="black">
                  <a:tint val="75000"/>
                </a:prstClr>
              </a:solidFill>
            </a:endParaRPr>
          </a:p>
        </p:txBody>
      </p:sp>
    </p:spTree>
    <p:extLst>
      <p:ext uri="{BB962C8B-B14F-4D97-AF65-F5344CB8AC3E}">
        <p14:creationId xmlns:p14="http://schemas.microsoft.com/office/powerpoint/2010/main" val="258142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A7FCA-BFBF-42D5-A331-E3B1E7AB2469}"/>
              </a:ext>
            </a:extLst>
          </p:cNvPr>
          <p:cNvSpPr>
            <a:spLocks noGrp="1"/>
          </p:cNvSpPr>
          <p:nvPr>
            <p:ph type="title"/>
          </p:nvPr>
        </p:nvSpPr>
        <p:spPr/>
        <p:txBody>
          <a:bodyPr/>
          <a:lstStyle/>
          <a:p>
            <a:r>
              <a:rPr lang="en-US" dirty="0" smtClean="0"/>
              <a:t>Hashing </a:t>
            </a:r>
            <a:endParaRPr lang="en-US" dirty="0"/>
          </a:p>
        </p:txBody>
      </p:sp>
      <p:sp>
        <p:nvSpPr>
          <p:cNvPr id="3" name="Content Placeholder 2">
            <a:extLst>
              <a:ext uri="{FF2B5EF4-FFF2-40B4-BE49-F238E27FC236}">
                <a16:creationId xmlns:a16="http://schemas.microsoft.com/office/drawing/2014/main" id="{B7243359-06E8-490C-936F-43CB4B174EA8}"/>
              </a:ext>
            </a:extLst>
          </p:cNvPr>
          <p:cNvSpPr>
            <a:spLocks noGrp="1"/>
          </p:cNvSpPr>
          <p:nvPr>
            <p:ph idx="1"/>
          </p:nvPr>
        </p:nvSpPr>
        <p:spPr>
          <a:xfrm>
            <a:off x="0" y="1158651"/>
            <a:ext cx="12191999" cy="5307209"/>
          </a:xfrm>
        </p:spPr>
        <p:txBody>
          <a:bodyPr>
            <a:normAutofit lnSpcReduction="10000"/>
          </a:bodyPr>
          <a:lstStyle/>
          <a:p>
            <a:r>
              <a:rPr lang="en-US" dirty="0" smtClean="0"/>
              <a:t>In hashing, elements are stored in a hash table, and the location of each element in the table is determined by a hashing function.</a:t>
            </a:r>
          </a:p>
          <a:p>
            <a:pPr lvl="1"/>
            <a:r>
              <a:rPr lang="en-US" dirty="0" smtClean="0"/>
              <a:t>Hashing operations are O(1) under the best of circumstances</a:t>
            </a:r>
          </a:p>
          <a:p>
            <a:r>
              <a:rPr lang="en-US" dirty="0" smtClean="0"/>
              <a:t>The situation where two elements or keys map to the same location is the table is called a collision.</a:t>
            </a:r>
          </a:p>
          <a:p>
            <a:r>
              <a:rPr lang="en-US" dirty="0" smtClean="0"/>
              <a:t>A hashing function that maps each element to a unique position in the table is called a perfect hashing function.</a:t>
            </a:r>
          </a:p>
          <a:p>
            <a:r>
              <a:rPr lang="en-US" dirty="0" smtClean="0"/>
              <a:t>Two important properties of hash tables</a:t>
            </a:r>
          </a:p>
          <a:p>
            <a:pPr lvl="1"/>
            <a:r>
              <a:rPr lang="en-US" dirty="0" smtClean="0"/>
              <a:t>initial capacity</a:t>
            </a:r>
          </a:p>
          <a:p>
            <a:pPr lvl="1"/>
            <a:r>
              <a:rPr lang="en-US" dirty="0" smtClean="0"/>
              <a:t>load factor</a:t>
            </a:r>
          </a:p>
          <a:p>
            <a:endParaRPr lang="en-US" dirty="0"/>
          </a:p>
          <a:p>
            <a:endParaRPr lang="en-US" dirty="0"/>
          </a:p>
        </p:txBody>
      </p:sp>
      <p:sp>
        <p:nvSpPr>
          <p:cNvPr id="4" name="Footer Placeholder 3">
            <a:extLst>
              <a:ext uri="{FF2B5EF4-FFF2-40B4-BE49-F238E27FC236}">
                <a16:creationId xmlns:a16="http://schemas.microsoft.com/office/drawing/2014/main" id="{3F024984-F53A-4101-948E-3025E63D761F}"/>
              </a:ext>
            </a:extLst>
          </p:cNvPr>
          <p:cNvSpPr>
            <a:spLocks noGrp="1"/>
          </p:cNvSpPr>
          <p:nvPr>
            <p:ph type="ftr" sz="quarter" idx="11"/>
          </p:nvPr>
        </p:nvSpPr>
        <p:spPr/>
        <p:txBody>
          <a:bodyPr/>
          <a:lstStyle/>
          <a:p>
            <a:pPr defTabSz="457200"/>
            <a:r>
              <a:rPr lang="en-US" dirty="0">
                <a:solidFill>
                  <a:prstClr val="black">
                    <a:tint val="75000"/>
                  </a:prstClr>
                </a:solidFill>
              </a:rPr>
              <a:t>Java Software Structures, 4th Edition, Lewis/Chase </a:t>
            </a:r>
          </a:p>
        </p:txBody>
      </p:sp>
      <p:sp>
        <p:nvSpPr>
          <p:cNvPr id="5" name="Slide Number Placeholder 4">
            <a:extLst>
              <a:ext uri="{FF2B5EF4-FFF2-40B4-BE49-F238E27FC236}">
                <a16:creationId xmlns:a16="http://schemas.microsoft.com/office/drawing/2014/main" id="{644D7F68-A7DB-4635-8773-6A13ABD75280}"/>
              </a:ext>
            </a:extLst>
          </p:cNvPr>
          <p:cNvSpPr>
            <a:spLocks noGrp="1"/>
          </p:cNvSpPr>
          <p:nvPr>
            <p:ph type="sldNum" sz="quarter" idx="12"/>
          </p:nvPr>
        </p:nvSpPr>
        <p:spPr/>
        <p:txBody>
          <a:bodyPr/>
          <a:lstStyle/>
          <a:p>
            <a:pPr defTabSz="457200"/>
            <a:r>
              <a:rPr lang="en-US" dirty="0" smtClean="0">
                <a:solidFill>
                  <a:prstClr val="black">
                    <a:tint val="75000"/>
                  </a:prstClr>
                </a:solidFill>
              </a:rPr>
              <a:t>Appendix E </a:t>
            </a:r>
            <a:r>
              <a:rPr lang="en-US" dirty="0">
                <a:solidFill>
                  <a:prstClr val="black">
                    <a:tint val="75000"/>
                  </a:prstClr>
                </a:solidFill>
              </a:rPr>
              <a:t>- </a:t>
            </a:r>
            <a:fld id="{90994C07-E970-A243-9601-A1D642E986EC}" type="slidenum">
              <a:rPr lang="en-US" smtClean="0">
                <a:solidFill>
                  <a:prstClr val="black">
                    <a:tint val="75000"/>
                  </a:prstClr>
                </a:solidFill>
              </a:rPr>
              <a:pPr defTabSz="457200"/>
              <a:t>2</a:t>
            </a:fld>
            <a:endParaRPr lang="en-US" dirty="0">
              <a:solidFill>
                <a:prstClr val="black">
                  <a:tint val="75000"/>
                </a:prstClr>
              </a:solidFill>
            </a:endParaRPr>
          </a:p>
        </p:txBody>
      </p:sp>
    </p:spTree>
    <p:extLst>
      <p:ext uri="{BB962C8B-B14F-4D97-AF65-F5344CB8AC3E}">
        <p14:creationId xmlns:p14="http://schemas.microsoft.com/office/powerpoint/2010/main" val="2217669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 Functions</a:t>
            </a:r>
            <a:endParaRPr lang="en-US" dirty="0"/>
          </a:p>
        </p:txBody>
      </p:sp>
      <p:sp>
        <p:nvSpPr>
          <p:cNvPr id="3" name="Content Placeholder 2"/>
          <p:cNvSpPr>
            <a:spLocks noGrp="1"/>
          </p:cNvSpPr>
          <p:nvPr>
            <p:ph idx="1"/>
          </p:nvPr>
        </p:nvSpPr>
        <p:spPr>
          <a:xfrm>
            <a:off x="0" y="1158651"/>
            <a:ext cx="12191999" cy="5307209"/>
          </a:xfrm>
        </p:spPr>
        <p:txBody>
          <a:bodyPr>
            <a:normAutofit fontScale="92500"/>
          </a:bodyPr>
          <a:lstStyle/>
          <a:p>
            <a:r>
              <a:rPr lang="en-US" dirty="0" smtClean="0"/>
              <a:t>Extraction</a:t>
            </a:r>
            <a:r>
              <a:rPr lang="en-US" dirty="0"/>
              <a:t> </a:t>
            </a:r>
            <a:r>
              <a:rPr lang="en-US" dirty="0" smtClean="0"/>
              <a:t>involves using only a part of the element’s value or key to computer the location at which to store the element.</a:t>
            </a:r>
          </a:p>
          <a:p>
            <a:r>
              <a:rPr lang="en-US" dirty="0" smtClean="0"/>
              <a:t>Division involves using the modulus of the value of the key by some positive integer. </a:t>
            </a:r>
            <a:r>
              <a:rPr lang="en-US" dirty="0" err="1" smtClean="0"/>
              <a:t>Hash_value</a:t>
            </a:r>
            <a:r>
              <a:rPr lang="en-US" dirty="0" smtClean="0"/>
              <a:t> = key % p. Make p a prime number.</a:t>
            </a:r>
          </a:p>
          <a:p>
            <a:r>
              <a:rPr lang="en-US" dirty="0" smtClean="0"/>
              <a:t>In the folding method, the key is divided into parts that are then combined or folded together to create an index.</a:t>
            </a:r>
          </a:p>
          <a:p>
            <a:pPr lvl="1"/>
            <a:r>
              <a:rPr lang="en-US" dirty="0" smtClean="0"/>
              <a:t>In shift folding method, the parts of the key are added together to create an index</a:t>
            </a:r>
          </a:p>
          <a:p>
            <a:pPr lvl="1"/>
            <a:r>
              <a:rPr lang="en-US" dirty="0" smtClean="0"/>
              <a:t>Boundary folding is similar to shift folding except that some of the parts of the key are reversed</a:t>
            </a:r>
          </a:p>
          <a:p>
            <a:pPr lvl="1"/>
            <a:r>
              <a:rPr lang="en-US" dirty="0" smtClean="0"/>
              <a:t>Folding can be used with strings by dividing the string into parts of equal bytes and then using an exclusive-or on the parts.</a:t>
            </a:r>
          </a:p>
        </p:txBody>
      </p:sp>
      <p:sp>
        <p:nvSpPr>
          <p:cNvPr id="4" name="Footer Placeholder 3"/>
          <p:cNvSpPr>
            <a:spLocks noGrp="1"/>
          </p:cNvSpPr>
          <p:nvPr>
            <p:ph type="ftr" sz="quarter" idx="11"/>
          </p:nvPr>
        </p:nvSpPr>
        <p:spPr/>
        <p:txBody>
          <a:bodyPr/>
          <a:lstStyle/>
          <a:p>
            <a:pPr defTabSz="457200"/>
            <a:r>
              <a:rPr lang="en-US" smtClean="0">
                <a:solidFill>
                  <a:prstClr val="black">
                    <a:tint val="75000"/>
                  </a:prstClr>
                </a:solidFill>
              </a:rPr>
              <a:t>Java Software Structures, 4th Edition, Lewis/Chase </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defTabSz="457200"/>
            <a:r>
              <a:rPr lang="en-US" smtClean="0">
                <a:solidFill>
                  <a:prstClr val="black">
                    <a:tint val="75000"/>
                  </a:prstClr>
                </a:solidFill>
              </a:rPr>
              <a:t>Appendix E - </a:t>
            </a:r>
            <a:fld id="{90994C07-E970-A243-9601-A1D642E986EC}" type="slidenum">
              <a:rPr lang="en-US" smtClean="0">
                <a:solidFill>
                  <a:prstClr val="black">
                    <a:tint val="75000"/>
                  </a:prstClr>
                </a:solidFill>
              </a:rPr>
              <a:pPr defTabSz="457200"/>
              <a:t>3</a:t>
            </a:fld>
            <a:endParaRPr lang="en-US" dirty="0">
              <a:solidFill>
                <a:prstClr val="black">
                  <a:tint val="75000"/>
                </a:prstClr>
              </a:solidFill>
            </a:endParaRPr>
          </a:p>
        </p:txBody>
      </p:sp>
    </p:spTree>
    <p:extLst>
      <p:ext uri="{BB962C8B-B14F-4D97-AF65-F5344CB8AC3E}">
        <p14:creationId xmlns:p14="http://schemas.microsoft.com/office/powerpoint/2010/main" val="2726550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 Functions</a:t>
            </a:r>
            <a:endParaRPr lang="en-US" dirty="0"/>
          </a:p>
        </p:txBody>
      </p:sp>
      <p:sp>
        <p:nvSpPr>
          <p:cNvPr id="3" name="Content Placeholder 2"/>
          <p:cNvSpPr>
            <a:spLocks noGrp="1"/>
          </p:cNvSpPr>
          <p:nvPr>
            <p:ph idx="1"/>
          </p:nvPr>
        </p:nvSpPr>
        <p:spPr>
          <a:xfrm>
            <a:off x="0" y="1158651"/>
            <a:ext cx="12191999" cy="5307209"/>
          </a:xfrm>
        </p:spPr>
        <p:txBody>
          <a:bodyPr>
            <a:normAutofit lnSpcReduction="10000"/>
          </a:bodyPr>
          <a:lstStyle/>
          <a:p>
            <a:r>
              <a:rPr lang="en-US" dirty="0" smtClean="0"/>
              <a:t>In the mid-squared method, the key is multiplied by itself, and then the extraction method is used to extract the appropriate number of digits from the middle of the squared result.</a:t>
            </a:r>
          </a:p>
          <a:p>
            <a:r>
              <a:rPr lang="en-US" dirty="0" smtClean="0"/>
              <a:t>In the radix transformation method, the key is transformed into another numeric base. This index is often further modified using the division method.</a:t>
            </a:r>
          </a:p>
          <a:p>
            <a:r>
              <a:rPr lang="en-US" dirty="0" smtClean="0"/>
              <a:t>In the digit analysis method, the index is formed by extracting, and then manipulating, specific digits from the key.</a:t>
            </a:r>
          </a:p>
          <a:p>
            <a:r>
              <a:rPr lang="en-US" dirty="0" smtClean="0"/>
              <a:t>In the length-dependent method, the key and the length of the key are combined in some way to form either the index or an intermediate value that is then used with another method.</a:t>
            </a:r>
          </a:p>
        </p:txBody>
      </p:sp>
      <p:sp>
        <p:nvSpPr>
          <p:cNvPr id="4" name="Footer Placeholder 3"/>
          <p:cNvSpPr>
            <a:spLocks noGrp="1"/>
          </p:cNvSpPr>
          <p:nvPr>
            <p:ph type="ftr" sz="quarter" idx="11"/>
          </p:nvPr>
        </p:nvSpPr>
        <p:spPr/>
        <p:txBody>
          <a:bodyPr/>
          <a:lstStyle/>
          <a:p>
            <a:pPr defTabSz="457200"/>
            <a:r>
              <a:rPr lang="en-US" smtClean="0">
                <a:solidFill>
                  <a:prstClr val="black">
                    <a:tint val="75000"/>
                  </a:prstClr>
                </a:solidFill>
              </a:rPr>
              <a:t>Java Software Structures, 4th Edition, Lewis/Chase </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defTabSz="457200"/>
            <a:r>
              <a:rPr lang="en-US" smtClean="0">
                <a:solidFill>
                  <a:prstClr val="black">
                    <a:tint val="75000"/>
                  </a:prstClr>
                </a:solidFill>
              </a:rPr>
              <a:t>Appendix E - </a:t>
            </a:r>
            <a:fld id="{90994C07-E970-A243-9601-A1D642E986EC}" type="slidenum">
              <a:rPr lang="en-US" smtClean="0">
                <a:solidFill>
                  <a:prstClr val="black">
                    <a:tint val="75000"/>
                  </a:prstClr>
                </a:solidFill>
              </a:rPr>
              <a:pPr defTabSz="457200"/>
              <a:t>4</a:t>
            </a:fld>
            <a:endParaRPr lang="en-US" dirty="0">
              <a:solidFill>
                <a:prstClr val="black">
                  <a:tint val="75000"/>
                </a:prstClr>
              </a:solidFill>
            </a:endParaRPr>
          </a:p>
        </p:txBody>
      </p:sp>
    </p:spTree>
    <p:extLst>
      <p:ext uri="{BB962C8B-B14F-4D97-AF65-F5344CB8AC3E}">
        <p14:creationId xmlns:p14="http://schemas.microsoft.com/office/powerpoint/2010/main" val="881170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 Functions</a:t>
            </a:r>
            <a:endParaRPr lang="en-US" dirty="0"/>
          </a:p>
        </p:txBody>
      </p:sp>
      <p:sp>
        <p:nvSpPr>
          <p:cNvPr id="3" name="Content Placeholder 2"/>
          <p:cNvSpPr>
            <a:spLocks noGrp="1"/>
          </p:cNvSpPr>
          <p:nvPr>
            <p:ph idx="1"/>
          </p:nvPr>
        </p:nvSpPr>
        <p:spPr/>
        <p:txBody>
          <a:bodyPr/>
          <a:lstStyle/>
          <a:p>
            <a:r>
              <a:rPr lang="en-US" dirty="0" smtClean="0"/>
              <a:t>Strings</a:t>
            </a:r>
          </a:p>
          <a:p>
            <a:pPr lvl="1"/>
            <a:r>
              <a:rPr lang="en-US" dirty="0" smtClean="0"/>
              <a:t>Many of the above methods may be used effectively with strings by manipulating the binary representation of the characters in the string.</a:t>
            </a:r>
          </a:p>
          <a:p>
            <a:r>
              <a:rPr lang="en-US" dirty="0" smtClean="0"/>
              <a:t>Hashing Functions in the Java Language</a:t>
            </a:r>
          </a:p>
          <a:p>
            <a:pPr lvl="1"/>
            <a:r>
              <a:rPr lang="en-US" dirty="0" smtClean="0"/>
              <a:t>The default </a:t>
            </a:r>
            <a:r>
              <a:rPr lang="en-US" dirty="0" err="1" smtClean="0"/>
              <a:t>hashcode</a:t>
            </a:r>
            <a:r>
              <a:rPr lang="en-US" dirty="0" smtClean="0"/>
              <a:t> method in </a:t>
            </a:r>
            <a:r>
              <a:rPr lang="en-US" dirty="0" err="1" smtClean="0"/>
              <a:t>java.lang.Object</a:t>
            </a:r>
            <a:r>
              <a:rPr lang="en-US" dirty="0" smtClean="0"/>
              <a:t> class uses the memory location of the object to create a hash.</a:t>
            </a:r>
          </a:p>
          <a:p>
            <a:pPr lvl="1"/>
            <a:r>
              <a:rPr lang="en-US" dirty="0" smtClean="0"/>
              <a:t>It is often preferable to define a specific hashing function for a particular class.</a:t>
            </a:r>
            <a:endParaRPr lang="en-US" dirty="0"/>
          </a:p>
        </p:txBody>
      </p:sp>
      <p:sp>
        <p:nvSpPr>
          <p:cNvPr id="4" name="Footer Placeholder 3"/>
          <p:cNvSpPr>
            <a:spLocks noGrp="1"/>
          </p:cNvSpPr>
          <p:nvPr>
            <p:ph type="ftr" sz="quarter" idx="11"/>
          </p:nvPr>
        </p:nvSpPr>
        <p:spPr/>
        <p:txBody>
          <a:bodyPr/>
          <a:lstStyle/>
          <a:p>
            <a:pPr defTabSz="457200"/>
            <a:r>
              <a:rPr lang="en-US" smtClean="0">
                <a:solidFill>
                  <a:prstClr val="black">
                    <a:tint val="75000"/>
                  </a:prstClr>
                </a:solidFill>
              </a:rPr>
              <a:t>Java Software Structures, 4th Edition, Lewis/Chase </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defTabSz="457200"/>
            <a:r>
              <a:rPr lang="en-US" smtClean="0">
                <a:solidFill>
                  <a:prstClr val="black">
                    <a:tint val="75000"/>
                  </a:prstClr>
                </a:solidFill>
              </a:rPr>
              <a:t>Appendix E - </a:t>
            </a:r>
            <a:fld id="{90994C07-E970-A243-9601-A1D642E986EC}" type="slidenum">
              <a:rPr lang="en-US" smtClean="0">
                <a:solidFill>
                  <a:prstClr val="black">
                    <a:tint val="75000"/>
                  </a:prstClr>
                </a:solidFill>
              </a:rPr>
              <a:pPr defTabSz="457200"/>
              <a:t>5</a:t>
            </a:fld>
            <a:endParaRPr lang="en-US" dirty="0">
              <a:solidFill>
                <a:prstClr val="black">
                  <a:tint val="75000"/>
                </a:prstClr>
              </a:solidFill>
            </a:endParaRPr>
          </a:p>
        </p:txBody>
      </p:sp>
    </p:spTree>
    <p:extLst>
      <p:ext uri="{BB962C8B-B14F-4D97-AF65-F5344CB8AC3E}">
        <p14:creationId xmlns:p14="http://schemas.microsoft.com/office/powerpoint/2010/main" val="25952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Resolving Collisions</a:t>
            </a:r>
            <a:endParaRPr lang="en-US" dirty="0"/>
          </a:p>
        </p:txBody>
      </p:sp>
      <p:sp>
        <p:nvSpPr>
          <p:cNvPr id="3" name="Content Placeholder 2"/>
          <p:cNvSpPr>
            <a:spLocks noGrp="1"/>
          </p:cNvSpPr>
          <p:nvPr>
            <p:ph idx="1"/>
          </p:nvPr>
        </p:nvSpPr>
        <p:spPr/>
        <p:txBody>
          <a:bodyPr/>
          <a:lstStyle/>
          <a:p>
            <a:r>
              <a:rPr lang="en-US" dirty="0" smtClean="0"/>
              <a:t>The chaining method for handling collisions simply treats the hash table conceptually as a table of collections, rather than as a table of individual cells.</a:t>
            </a:r>
          </a:p>
          <a:p>
            <a:endParaRPr lang="en-US" dirty="0"/>
          </a:p>
        </p:txBody>
      </p:sp>
      <p:sp>
        <p:nvSpPr>
          <p:cNvPr id="4" name="Footer Placeholder 3"/>
          <p:cNvSpPr>
            <a:spLocks noGrp="1"/>
          </p:cNvSpPr>
          <p:nvPr>
            <p:ph type="ftr" sz="quarter" idx="11"/>
          </p:nvPr>
        </p:nvSpPr>
        <p:spPr/>
        <p:txBody>
          <a:bodyPr/>
          <a:lstStyle/>
          <a:p>
            <a:pPr defTabSz="457200"/>
            <a:r>
              <a:rPr lang="en-US" smtClean="0">
                <a:solidFill>
                  <a:prstClr val="black">
                    <a:tint val="75000"/>
                  </a:prstClr>
                </a:solidFill>
              </a:rPr>
              <a:t>Java Software Structures, 4th Edition, Lewis/Chase </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defTabSz="457200"/>
            <a:r>
              <a:rPr lang="en-US" smtClean="0">
                <a:solidFill>
                  <a:prstClr val="black">
                    <a:tint val="75000"/>
                  </a:prstClr>
                </a:solidFill>
              </a:rPr>
              <a:t>Appendix E - </a:t>
            </a:r>
            <a:fld id="{90994C07-E970-A243-9601-A1D642E986EC}" type="slidenum">
              <a:rPr lang="en-US" smtClean="0">
                <a:solidFill>
                  <a:prstClr val="black">
                    <a:tint val="75000"/>
                  </a:prstClr>
                </a:solidFill>
              </a:rPr>
              <a:pPr defTabSz="457200"/>
              <a:t>6</a:t>
            </a:fld>
            <a:endParaRPr lang="en-US" dirty="0">
              <a:solidFill>
                <a:prstClr val="black">
                  <a:tint val="75000"/>
                </a:prstClr>
              </a:solidFill>
            </a:endParaRPr>
          </a:p>
        </p:txBody>
      </p:sp>
      <p:pic>
        <p:nvPicPr>
          <p:cNvPr id="6" name="Picture 5"/>
          <p:cNvPicPr>
            <a:picLocks noChangeAspect="1"/>
          </p:cNvPicPr>
          <p:nvPr/>
        </p:nvPicPr>
        <p:blipFill>
          <a:blip r:embed="rId2"/>
          <a:stretch>
            <a:fillRect/>
          </a:stretch>
        </p:blipFill>
        <p:spPr>
          <a:xfrm>
            <a:off x="4866017" y="2400273"/>
            <a:ext cx="2667000" cy="4248150"/>
          </a:xfrm>
          <a:prstGeom prst="rect">
            <a:avLst/>
          </a:prstGeom>
        </p:spPr>
      </p:pic>
    </p:spTree>
    <p:extLst>
      <p:ext uri="{BB962C8B-B14F-4D97-AF65-F5344CB8AC3E}">
        <p14:creationId xmlns:p14="http://schemas.microsoft.com/office/powerpoint/2010/main" val="989845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Resolving Collisions</a:t>
            </a:r>
            <a:endParaRPr lang="en-US" dirty="0"/>
          </a:p>
        </p:txBody>
      </p:sp>
      <p:sp>
        <p:nvSpPr>
          <p:cNvPr id="3" name="Content Placeholder 2"/>
          <p:cNvSpPr>
            <a:spLocks noGrp="1"/>
          </p:cNvSpPr>
          <p:nvPr>
            <p:ph idx="1"/>
          </p:nvPr>
        </p:nvSpPr>
        <p:spPr/>
        <p:txBody>
          <a:bodyPr/>
          <a:lstStyle/>
          <a:p>
            <a:r>
              <a:rPr lang="en-US" dirty="0" smtClean="0"/>
              <a:t>Chaining with overflow</a:t>
            </a:r>
          </a:p>
          <a:p>
            <a:pPr lvl="1"/>
            <a:r>
              <a:rPr lang="en-US" dirty="0" smtClean="0"/>
              <a:t>If either portion of hash table fills then we</a:t>
            </a:r>
            <a:br>
              <a:rPr lang="en-US" dirty="0" smtClean="0"/>
            </a:br>
            <a:r>
              <a:rPr lang="en-US" dirty="0" smtClean="0"/>
              <a:t>must resize both portions</a:t>
            </a:r>
          </a:p>
          <a:p>
            <a:pPr lvl="1"/>
            <a:r>
              <a:rPr lang="en-US" dirty="0" smtClean="0"/>
              <a:t>A poor hashing function would make the</a:t>
            </a:r>
            <a:br>
              <a:rPr lang="en-US" dirty="0" smtClean="0"/>
            </a:br>
            <a:r>
              <a:rPr lang="en-US" dirty="0" smtClean="0"/>
              <a:t>hashing O(n)</a:t>
            </a:r>
          </a:p>
          <a:p>
            <a:endParaRPr lang="en-US" dirty="0"/>
          </a:p>
        </p:txBody>
      </p:sp>
      <p:sp>
        <p:nvSpPr>
          <p:cNvPr id="4" name="Footer Placeholder 3"/>
          <p:cNvSpPr>
            <a:spLocks noGrp="1"/>
          </p:cNvSpPr>
          <p:nvPr>
            <p:ph type="ftr" sz="quarter" idx="11"/>
          </p:nvPr>
        </p:nvSpPr>
        <p:spPr/>
        <p:txBody>
          <a:bodyPr/>
          <a:lstStyle/>
          <a:p>
            <a:pPr defTabSz="457200"/>
            <a:r>
              <a:rPr lang="en-US" smtClean="0">
                <a:solidFill>
                  <a:prstClr val="black">
                    <a:tint val="75000"/>
                  </a:prstClr>
                </a:solidFill>
              </a:rPr>
              <a:t>Java Software Structures, 4th Edition, Lewis/Chase </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defTabSz="457200"/>
            <a:r>
              <a:rPr lang="en-US" smtClean="0">
                <a:solidFill>
                  <a:prstClr val="black">
                    <a:tint val="75000"/>
                  </a:prstClr>
                </a:solidFill>
              </a:rPr>
              <a:t>Appendix E - </a:t>
            </a:r>
            <a:fld id="{90994C07-E970-A243-9601-A1D642E986EC}" type="slidenum">
              <a:rPr lang="en-US" smtClean="0">
                <a:solidFill>
                  <a:prstClr val="black">
                    <a:tint val="75000"/>
                  </a:prstClr>
                </a:solidFill>
              </a:rPr>
              <a:pPr defTabSz="457200"/>
              <a:t>7</a:t>
            </a:fld>
            <a:endParaRPr lang="en-US" dirty="0">
              <a:solidFill>
                <a:prstClr val="black">
                  <a:tint val="75000"/>
                </a:prstClr>
              </a:solidFill>
            </a:endParaRPr>
          </a:p>
        </p:txBody>
      </p:sp>
      <p:pic>
        <p:nvPicPr>
          <p:cNvPr id="6" name="Picture 5"/>
          <p:cNvPicPr>
            <a:picLocks noChangeAspect="1"/>
          </p:cNvPicPr>
          <p:nvPr/>
        </p:nvPicPr>
        <p:blipFill>
          <a:blip r:embed="rId2"/>
          <a:stretch>
            <a:fillRect/>
          </a:stretch>
        </p:blipFill>
        <p:spPr>
          <a:xfrm>
            <a:off x="7694762" y="1882745"/>
            <a:ext cx="2319517" cy="4610130"/>
          </a:xfrm>
          <a:prstGeom prst="rect">
            <a:avLst/>
          </a:prstGeom>
        </p:spPr>
      </p:pic>
    </p:spTree>
    <p:extLst>
      <p:ext uri="{BB962C8B-B14F-4D97-AF65-F5344CB8AC3E}">
        <p14:creationId xmlns:p14="http://schemas.microsoft.com/office/powerpoint/2010/main" val="764306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Resolving Collisions</a:t>
            </a:r>
            <a:endParaRPr lang="en-US" dirty="0"/>
          </a:p>
        </p:txBody>
      </p:sp>
      <p:sp>
        <p:nvSpPr>
          <p:cNvPr id="3" name="Content Placeholder 2"/>
          <p:cNvSpPr>
            <a:spLocks noGrp="1"/>
          </p:cNvSpPr>
          <p:nvPr>
            <p:ph idx="1"/>
          </p:nvPr>
        </p:nvSpPr>
        <p:spPr/>
        <p:txBody>
          <a:bodyPr/>
          <a:lstStyle/>
          <a:p>
            <a:r>
              <a:rPr lang="en-US" dirty="0" smtClean="0"/>
              <a:t>Linked-list</a:t>
            </a:r>
          </a:p>
          <a:p>
            <a:pPr lvl="1"/>
            <a:r>
              <a:rPr lang="en-US" dirty="0" smtClean="0"/>
              <a:t>Each position in table is a linked-list</a:t>
            </a:r>
          </a:p>
          <a:p>
            <a:pPr lvl="2"/>
            <a:r>
              <a:rPr lang="en-US" dirty="0" smtClean="0"/>
              <a:t>Worse case with bad hashing function</a:t>
            </a:r>
            <a:br>
              <a:rPr lang="en-US" dirty="0" smtClean="0"/>
            </a:br>
            <a:r>
              <a:rPr lang="en-US" dirty="0" smtClean="0"/>
              <a:t>is O(n)</a:t>
            </a:r>
          </a:p>
          <a:p>
            <a:pPr lvl="1"/>
            <a:r>
              <a:rPr lang="en-US" dirty="0" smtClean="0"/>
              <a:t>Each position is a pointer to some </a:t>
            </a:r>
            <a:br>
              <a:rPr lang="en-US" dirty="0" smtClean="0"/>
            </a:br>
            <a:r>
              <a:rPr lang="en-US" dirty="0" smtClean="0"/>
              <a:t>collection such as a BST</a:t>
            </a:r>
          </a:p>
          <a:p>
            <a:pPr lvl="2"/>
            <a:r>
              <a:rPr lang="en-US" dirty="0" smtClean="0"/>
              <a:t>Worse case with bad hashing function</a:t>
            </a:r>
            <a:br>
              <a:rPr lang="en-US" dirty="0" smtClean="0"/>
            </a:br>
            <a:r>
              <a:rPr lang="en-US" dirty="0" smtClean="0"/>
              <a:t>is O(log n)</a:t>
            </a:r>
          </a:p>
          <a:p>
            <a:pPr lvl="2"/>
            <a:r>
              <a:rPr lang="en-US" dirty="0" smtClean="0"/>
              <a:t>Good hashing function would make this</a:t>
            </a:r>
            <a:br>
              <a:rPr lang="en-US" dirty="0" smtClean="0"/>
            </a:br>
            <a:r>
              <a:rPr lang="en-US" dirty="0" smtClean="0"/>
              <a:t>unnecessary</a:t>
            </a:r>
          </a:p>
          <a:p>
            <a:pPr lvl="2"/>
            <a:endParaRPr lang="en-US" dirty="0" smtClean="0"/>
          </a:p>
        </p:txBody>
      </p:sp>
      <p:sp>
        <p:nvSpPr>
          <p:cNvPr id="4" name="Footer Placeholder 3"/>
          <p:cNvSpPr>
            <a:spLocks noGrp="1"/>
          </p:cNvSpPr>
          <p:nvPr>
            <p:ph type="ftr" sz="quarter" idx="11"/>
          </p:nvPr>
        </p:nvSpPr>
        <p:spPr/>
        <p:txBody>
          <a:bodyPr/>
          <a:lstStyle/>
          <a:p>
            <a:pPr defTabSz="457200"/>
            <a:r>
              <a:rPr lang="en-US" smtClean="0">
                <a:solidFill>
                  <a:prstClr val="black">
                    <a:tint val="75000"/>
                  </a:prstClr>
                </a:solidFill>
              </a:rPr>
              <a:t>Java Software Structures, 4th Edition, Lewis/Chase </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defTabSz="457200"/>
            <a:r>
              <a:rPr lang="en-US" smtClean="0">
                <a:solidFill>
                  <a:prstClr val="black">
                    <a:tint val="75000"/>
                  </a:prstClr>
                </a:solidFill>
              </a:rPr>
              <a:t>Appendix E - </a:t>
            </a:r>
            <a:fld id="{90994C07-E970-A243-9601-A1D642E986EC}" type="slidenum">
              <a:rPr lang="en-US" smtClean="0">
                <a:solidFill>
                  <a:prstClr val="black">
                    <a:tint val="75000"/>
                  </a:prstClr>
                </a:solidFill>
              </a:rPr>
              <a:pPr defTabSz="457200"/>
              <a:t>8</a:t>
            </a:fld>
            <a:endParaRPr lang="en-US" dirty="0">
              <a:solidFill>
                <a:prstClr val="black">
                  <a:tint val="75000"/>
                </a:prstClr>
              </a:solidFill>
            </a:endParaRPr>
          </a:p>
        </p:txBody>
      </p:sp>
      <p:pic>
        <p:nvPicPr>
          <p:cNvPr id="6" name="Picture 5"/>
          <p:cNvPicPr>
            <a:picLocks noChangeAspect="1"/>
          </p:cNvPicPr>
          <p:nvPr/>
        </p:nvPicPr>
        <p:blipFill>
          <a:blip r:embed="rId2"/>
          <a:stretch>
            <a:fillRect/>
          </a:stretch>
        </p:blipFill>
        <p:spPr>
          <a:xfrm>
            <a:off x="7384930" y="1688181"/>
            <a:ext cx="2667000" cy="4248150"/>
          </a:xfrm>
          <a:prstGeom prst="rect">
            <a:avLst/>
          </a:prstGeom>
        </p:spPr>
      </p:pic>
    </p:spTree>
    <p:extLst>
      <p:ext uri="{BB962C8B-B14F-4D97-AF65-F5344CB8AC3E}">
        <p14:creationId xmlns:p14="http://schemas.microsoft.com/office/powerpoint/2010/main" val="886806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Resolving Collisions</a:t>
            </a:r>
            <a:endParaRPr lang="en-US" dirty="0"/>
          </a:p>
        </p:txBody>
      </p:sp>
      <p:sp>
        <p:nvSpPr>
          <p:cNvPr id="3" name="Content Placeholder 2"/>
          <p:cNvSpPr>
            <a:spLocks noGrp="1"/>
          </p:cNvSpPr>
          <p:nvPr>
            <p:ph idx="1"/>
          </p:nvPr>
        </p:nvSpPr>
        <p:spPr/>
        <p:txBody>
          <a:bodyPr/>
          <a:lstStyle/>
          <a:p>
            <a:r>
              <a:rPr lang="en-US" dirty="0" smtClean="0"/>
              <a:t>The open addressing method for handling collisions looks for an open position in the table other than the one to which the element is originally hashed.</a:t>
            </a:r>
          </a:p>
          <a:p>
            <a:r>
              <a:rPr lang="en-US" dirty="0" smtClean="0"/>
              <a:t>Three methods of open addressing: linear probing, quadratic probing, and double hashing</a:t>
            </a:r>
          </a:p>
          <a:p>
            <a:endParaRPr lang="en-US" dirty="0"/>
          </a:p>
        </p:txBody>
      </p:sp>
      <p:sp>
        <p:nvSpPr>
          <p:cNvPr id="4" name="Footer Placeholder 3"/>
          <p:cNvSpPr>
            <a:spLocks noGrp="1"/>
          </p:cNvSpPr>
          <p:nvPr>
            <p:ph type="ftr" sz="quarter" idx="11"/>
          </p:nvPr>
        </p:nvSpPr>
        <p:spPr/>
        <p:txBody>
          <a:bodyPr/>
          <a:lstStyle/>
          <a:p>
            <a:pPr defTabSz="457200"/>
            <a:r>
              <a:rPr lang="en-US" smtClean="0">
                <a:solidFill>
                  <a:prstClr val="black">
                    <a:tint val="75000"/>
                  </a:prstClr>
                </a:solidFill>
              </a:rPr>
              <a:t>Java Software Structures, 4th Edition, Lewis/Chase </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defTabSz="457200"/>
            <a:r>
              <a:rPr lang="en-US" smtClean="0">
                <a:solidFill>
                  <a:prstClr val="black">
                    <a:tint val="75000"/>
                  </a:prstClr>
                </a:solidFill>
              </a:rPr>
              <a:t>Appendix E - </a:t>
            </a:r>
            <a:fld id="{90994C07-E970-A243-9601-A1D642E986EC}" type="slidenum">
              <a:rPr lang="en-US" smtClean="0">
                <a:solidFill>
                  <a:prstClr val="black">
                    <a:tint val="75000"/>
                  </a:prstClr>
                </a:solidFill>
              </a:rPr>
              <a:pPr defTabSz="457200"/>
              <a:t>9</a:t>
            </a:fld>
            <a:endParaRPr lang="en-US" dirty="0">
              <a:solidFill>
                <a:prstClr val="black">
                  <a:tint val="75000"/>
                </a:prstClr>
              </a:solidFill>
            </a:endParaRPr>
          </a:p>
        </p:txBody>
      </p:sp>
    </p:spTree>
    <p:extLst>
      <p:ext uri="{BB962C8B-B14F-4D97-AF65-F5344CB8AC3E}">
        <p14:creationId xmlns:p14="http://schemas.microsoft.com/office/powerpoint/2010/main" val="131905784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4222</TotalTime>
  <Words>879</Words>
  <Application>Microsoft Office PowerPoint</Application>
  <PresentationFormat>Widescreen</PresentationFormat>
  <Paragraphs>105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Cambria Math</vt:lpstr>
      <vt:lpstr>1_Office Theme</vt:lpstr>
      <vt:lpstr>Appendix E</vt:lpstr>
      <vt:lpstr>Hashing </vt:lpstr>
      <vt:lpstr>Hashing Functions</vt:lpstr>
      <vt:lpstr>Hashing Functions</vt:lpstr>
      <vt:lpstr>Hashing Functions</vt:lpstr>
      <vt:lpstr>Resolving Collisions</vt:lpstr>
      <vt:lpstr>Resolving Collisions</vt:lpstr>
      <vt:lpstr>Resolving Collisions</vt:lpstr>
      <vt:lpstr>Resolving Collisions</vt:lpstr>
      <vt:lpstr>Resolving Collisions</vt:lpstr>
      <vt:lpstr>Resolving Collisions</vt:lpstr>
      <vt:lpstr>Resolving Collisions</vt:lpstr>
      <vt:lpstr>Deleting Elements from a Hash Table</vt:lpstr>
      <vt:lpstr>Deleting Elements from a Hash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Appendix B</dc:title>
  <dc:creator>Doug Atkinson</dc:creator>
  <cp:lastModifiedBy>ATKINSON, DOUGLAS</cp:lastModifiedBy>
  <cp:revision>131</cp:revision>
  <dcterms:created xsi:type="dcterms:W3CDTF">2017-08-28T02:27:36Z</dcterms:created>
  <dcterms:modified xsi:type="dcterms:W3CDTF">2017-11-07T22:36:14Z</dcterms:modified>
</cp:coreProperties>
</file>