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77" r:id="rId10"/>
    <p:sldId id="278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A10B7-8292-4F29-8214-5F1FE7FC11F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E0770-DACE-4076-98D1-327B0AA27962}">
      <dgm:prSet phldrT="[Текст]"/>
      <dgm:spPr/>
      <dgm:t>
        <a:bodyPr/>
        <a:lstStyle/>
        <a:p>
          <a:r>
            <a:rPr lang="en-US" b="0" dirty="0" smtClean="0">
              <a:solidFill>
                <a:schemeClr val="accent2">
                  <a:lumMod val="50000"/>
                </a:schemeClr>
              </a:solidFill>
            </a:rPr>
            <a:t>I</a:t>
          </a:r>
          <a:r>
            <a:rPr lang="ru-RU" b="0" dirty="0" smtClean="0">
              <a:solidFill>
                <a:schemeClr val="accent2">
                  <a:lumMod val="50000"/>
                </a:schemeClr>
              </a:solidFill>
            </a:rPr>
            <a:t> этап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36DAC3C3-C491-4AFE-AD52-C0378119C8C0}" type="parTrans" cxnId="{9E2F219B-2B01-45A3-BD8C-735351FD4AE6}">
      <dgm:prSet/>
      <dgm:spPr/>
      <dgm:t>
        <a:bodyPr/>
        <a:lstStyle/>
        <a:p>
          <a:endParaRPr lang="en-US"/>
        </a:p>
      </dgm:t>
    </dgm:pt>
    <dgm:pt modelId="{C38F9F55-AB32-40EA-A687-B7973A10D32C}" type="sibTrans" cxnId="{9E2F219B-2B01-45A3-BD8C-735351FD4AE6}">
      <dgm:prSet/>
      <dgm:spPr/>
      <dgm:t>
        <a:bodyPr/>
        <a:lstStyle/>
        <a:p>
          <a:endParaRPr lang="en-US"/>
        </a:p>
      </dgm:t>
    </dgm:pt>
    <dgm:pt modelId="{30E9699C-D192-45A5-B9AB-D5E49BBD49A2}">
      <dgm:prSet phldrT="[Текст]" custT="1"/>
      <dgm:spPr/>
      <dgm:t>
        <a:bodyPr/>
        <a:lstStyle/>
        <a:p>
          <a:r>
            <a:rPr lang="ru-RU" sz="2000" dirty="0" smtClean="0"/>
            <a:t>Осмысление опыта разработки больших ПС</a:t>
          </a:r>
          <a:endParaRPr lang="en-US" sz="2000" dirty="0"/>
        </a:p>
      </dgm:t>
    </dgm:pt>
    <dgm:pt modelId="{2848CB0D-775B-4658-916A-7E7023BFF38A}" type="parTrans" cxnId="{C1B79386-7C40-49EC-81B3-A2C6A2C53C22}">
      <dgm:prSet/>
      <dgm:spPr/>
      <dgm:t>
        <a:bodyPr/>
        <a:lstStyle/>
        <a:p>
          <a:endParaRPr lang="en-US"/>
        </a:p>
      </dgm:t>
    </dgm:pt>
    <dgm:pt modelId="{F2DFDE2F-A834-488E-98AA-CBD6DAC9D059}" type="sibTrans" cxnId="{C1B79386-7C40-49EC-81B3-A2C6A2C53C22}">
      <dgm:prSet/>
      <dgm:spPr/>
      <dgm:t>
        <a:bodyPr/>
        <a:lstStyle/>
        <a:p>
          <a:endParaRPr lang="en-US"/>
        </a:p>
      </dgm:t>
    </dgm:pt>
    <dgm:pt modelId="{340A1B0D-1C02-4807-8E3C-DC07792AED8B}">
      <dgm:prSet phldrT="[Текст]"/>
      <dgm:spPr/>
      <dgm:t>
        <a:bodyPr/>
        <a:lstStyle/>
        <a:p>
          <a:r>
            <a:rPr lang="en-US" b="0" dirty="0" smtClean="0">
              <a:solidFill>
                <a:schemeClr val="accent2">
                  <a:lumMod val="50000"/>
                </a:schemeClr>
              </a:solidFill>
            </a:rPr>
            <a:t>II</a:t>
          </a:r>
          <a:r>
            <a:rPr lang="ru-RU" b="0" dirty="0" smtClean="0">
              <a:solidFill>
                <a:schemeClr val="accent2">
                  <a:lumMod val="50000"/>
                </a:schemeClr>
              </a:solidFill>
            </a:rPr>
            <a:t> этап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DABFAEE9-B725-401C-8227-FE0879022E09}" type="parTrans" cxnId="{E6927188-1455-4481-9166-B43A05044628}">
      <dgm:prSet/>
      <dgm:spPr/>
      <dgm:t>
        <a:bodyPr/>
        <a:lstStyle/>
        <a:p>
          <a:endParaRPr lang="en-US"/>
        </a:p>
      </dgm:t>
    </dgm:pt>
    <dgm:pt modelId="{9E75A8C8-AB0B-438E-98AF-58D98B467D72}" type="sibTrans" cxnId="{E6927188-1455-4481-9166-B43A05044628}">
      <dgm:prSet/>
      <dgm:spPr/>
      <dgm:t>
        <a:bodyPr/>
        <a:lstStyle/>
        <a:p>
          <a:endParaRPr lang="en-US"/>
        </a:p>
      </dgm:t>
    </dgm:pt>
    <dgm:pt modelId="{FA7CF9A7-A780-40D6-BA5E-CCA4CCCB877C}">
      <dgm:prSet phldrT="[Текст]" custT="1"/>
      <dgm:spPr/>
      <dgm:t>
        <a:bodyPr/>
        <a:lstStyle/>
        <a:p>
          <a:r>
            <a:rPr lang="ru-RU" sz="2000" dirty="0" smtClean="0"/>
            <a:t>Разработка новых технологических подходов</a:t>
          </a:r>
          <a:endParaRPr lang="en-US" sz="2000" dirty="0"/>
        </a:p>
      </dgm:t>
    </dgm:pt>
    <dgm:pt modelId="{E83AC059-A984-471F-A023-EFC1F884E316}" type="parTrans" cxnId="{469C9F98-705F-46BF-A8ED-CE8DFD1372A9}">
      <dgm:prSet/>
      <dgm:spPr/>
      <dgm:t>
        <a:bodyPr/>
        <a:lstStyle/>
        <a:p>
          <a:endParaRPr lang="en-US"/>
        </a:p>
      </dgm:t>
    </dgm:pt>
    <dgm:pt modelId="{2CCCB118-DC5D-4B98-ABF0-83A2538AD043}" type="sibTrans" cxnId="{469C9F98-705F-46BF-A8ED-CE8DFD1372A9}">
      <dgm:prSet/>
      <dgm:spPr/>
      <dgm:t>
        <a:bodyPr/>
        <a:lstStyle/>
        <a:p>
          <a:endParaRPr lang="en-US"/>
        </a:p>
      </dgm:t>
    </dgm:pt>
    <dgm:pt modelId="{FBF2FBF6-7B04-4626-97F1-8BD48A0582B3}">
      <dgm:prSet phldrT="[Текст]"/>
      <dgm:spPr/>
      <dgm:t>
        <a:bodyPr/>
        <a:lstStyle/>
        <a:p>
          <a:r>
            <a:rPr lang="en-US" b="0" dirty="0" smtClean="0">
              <a:solidFill>
                <a:schemeClr val="accent2">
                  <a:lumMod val="50000"/>
                </a:schemeClr>
              </a:solidFill>
            </a:rPr>
            <a:t>III</a:t>
          </a:r>
          <a:r>
            <a:rPr lang="ru-RU" b="0" dirty="0" smtClean="0">
              <a:solidFill>
                <a:schemeClr val="accent2">
                  <a:lumMod val="50000"/>
                </a:schemeClr>
              </a:solidFill>
            </a:rPr>
            <a:t> этап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EECD5A10-67B9-4E55-BD15-C19497F5D38D}" type="parTrans" cxnId="{E0766130-8515-4FA7-A23A-CF9B2C273A77}">
      <dgm:prSet/>
      <dgm:spPr/>
      <dgm:t>
        <a:bodyPr/>
        <a:lstStyle/>
        <a:p>
          <a:endParaRPr lang="en-US"/>
        </a:p>
      </dgm:t>
    </dgm:pt>
    <dgm:pt modelId="{185A589B-751A-4B56-AF41-41EC9586430A}" type="sibTrans" cxnId="{E0766130-8515-4FA7-A23A-CF9B2C273A77}">
      <dgm:prSet/>
      <dgm:spPr/>
      <dgm:t>
        <a:bodyPr/>
        <a:lstStyle/>
        <a:p>
          <a:endParaRPr lang="en-US"/>
        </a:p>
      </dgm:t>
    </dgm:pt>
    <dgm:pt modelId="{87D3777B-50A0-410D-84F0-8CB11C73B03F}">
      <dgm:prSet phldrT="[Текст]" custT="1"/>
      <dgm:spPr/>
      <dgm:t>
        <a:bodyPr/>
        <a:lstStyle/>
        <a:p>
          <a:r>
            <a:rPr lang="ru-RU" sz="2000" dirty="0" smtClean="0"/>
            <a:t>Принятие стандартов на состав процессов жизненного цикла ПО</a:t>
          </a:r>
          <a:endParaRPr lang="en-US" sz="2000" dirty="0"/>
        </a:p>
      </dgm:t>
    </dgm:pt>
    <dgm:pt modelId="{C9DD977B-D5DB-4FC4-9FDF-BFC5AD93D065}" type="parTrans" cxnId="{0769273E-CB67-4B92-B804-AAE68B9E37FE}">
      <dgm:prSet/>
      <dgm:spPr/>
      <dgm:t>
        <a:bodyPr/>
        <a:lstStyle/>
        <a:p>
          <a:endParaRPr lang="en-US"/>
        </a:p>
      </dgm:t>
    </dgm:pt>
    <dgm:pt modelId="{08AC7ABE-337B-4ED8-97BC-275D90A4BB7C}" type="sibTrans" cxnId="{0769273E-CB67-4B92-B804-AAE68B9E37FE}">
      <dgm:prSet/>
      <dgm:spPr/>
      <dgm:t>
        <a:bodyPr/>
        <a:lstStyle/>
        <a:p>
          <a:endParaRPr lang="en-US"/>
        </a:p>
      </dgm:t>
    </dgm:pt>
    <dgm:pt modelId="{0C05B876-83FF-4081-A322-893F9BA9E669}" type="pres">
      <dgm:prSet presAssocID="{716A10B7-8292-4F29-8214-5F1FE7FC11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E4965D-CD64-445B-969C-C93AC69A4277}" type="pres">
      <dgm:prSet presAssocID="{716A10B7-8292-4F29-8214-5F1FE7FC11F6}" presName="tSp" presStyleCnt="0"/>
      <dgm:spPr/>
    </dgm:pt>
    <dgm:pt modelId="{460F3FB1-F5F8-48E6-8B97-070119303FC1}" type="pres">
      <dgm:prSet presAssocID="{716A10B7-8292-4F29-8214-5F1FE7FC11F6}" presName="bSp" presStyleCnt="0"/>
      <dgm:spPr/>
    </dgm:pt>
    <dgm:pt modelId="{51450134-2934-4495-9305-AD169E9FE411}" type="pres">
      <dgm:prSet presAssocID="{716A10B7-8292-4F29-8214-5F1FE7FC11F6}" presName="process" presStyleCnt="0"/>
      <dgm:spPr/>
    </dgm:pt>
    <dgm:pt modelId="{9BA0E3E4-AC15-4C24-8A72-6A50BF89BA3F}" type="pres">
      <dgm:prSet presAssocID="{FF7E0770-DACE-4076-98D1-327B0AA27962}" presName="composite1" presStyleCnt="0"/>
      <dgm:spPr/>
    </dgm:pt>
    <dgm:pt modelId="{5BBE4D74-DEF0-4C56-B5C4-C6823D79FAF5}" type="pres">
      <dgm:prSet presAssocID="{FF7E0770-DACE-4076-98D1-327B0AA27962}" presName="dummyNode1" presStyleLbl="node1" presStyleIdx="0" presStyleCnt="3"/>
      <dgm:spPr/>
    </dgm:pt>
    <dgm:pt modelId="{36B4940A-950D-4394-9C1D-47CCE441AA65}" type="pres">
      <dgm:prSet presAssocID="{FF7E0770-DACE-4076-98D1-327B0AA27962}" presName="childNode1" presStyleLbl="bgAcc1" presStyleIdx="0" presStyleCnt="3" custScaleX="146022" custScaleY="115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7C995-00F8-4920-8335-618FA9DE41AA}" type="pres">
      <dgm:prSet presAssocID="{FF7E0770-DACE-4076-98D1-327B0AA2796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DFAFB-093B-4E0F-8114-4030F9FAC57D}" type="pres">
      <dgm:prSet presAssocID="{FF7E0770-DACE-4076-98D1-327B0AA27962}" presName="parentNode1" presStyleLbl="node1" presStyleIdx="0" presStyleCnt="3" custLinFactNeighborX="-955" custLinFactNeighborY="1680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E7216-55C7-40F2-B258-65D9FD1D7478}" type="pres">
      <dgm:prSet presAssocID="{FF7E0770-DACE-4076-98D1-327B0AA27962}" presName="connSite1" presStyleCnt="0"/>
      <dgm:spPr/>
    </dgm:pt>
    <dgm:pt modelId="{6E5BF9B5-394F-4C51-8D28-F8B450F02EFD}" type="pres">
      <dgm:prSet presAssocID="{C38F9F55-AB32-40EA-A687-B7973A10D32C}" presName="Name9" presStyleLbl="sibTrans2D1" presStyleIdx="0" presStyleCnt="2"/>
      <dgm:spPr/>
      <dgm:t>
        <a:bodyPr/>
        <a:lstStyle/>
        <a:p>
          <a:endParaRPr lang="en-US"/>
        </a:p>
      </dgm:t>
    </dgm:pt>
    <dgm:pt modelId="{06C1C8C6-7D20-43CD-90B6-151FC60FE7ED}" type="pres">
      <dgm:prSet presAssocID="{340A1B0D-1C02-4807-8E3C-DC07792AED8B}" presName="composite2" presStyleCnt="0"/>
      <dgm:spPr/>
    </dgm:pt>
    <dgm:pt modelId="{6B41D55B-0CE4-4859-BFD5-621CE1DD4637}" type="pres">
      <dgm:prSet presAssocID="{340A1B0D-1C02-4807-8E3C-DC07792AED8B}" presName="dummyNode2" presStyleLbl="node1" presStyleIdx="0" presStyleCnt="3"/>
      <dgm:spPr/>
    </dgm:pt>
    <dgm:pt modelId="{3DC3F6CF-8D10-4447-8A1E-CA07490D62E1}" type="pres">
      <dgm:prSet presAssocID="{340A1B0D-1C02-4807-8E3C-DC07792AED8B}" presName="childNode2" presStyleLbl="bgAcc1" presStyleIdx="1" presStyleCnt="3" custScaleX="139731" custScaleY="110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DBFA6-10BA-48DC-A732-C7BFDB6E8772}" type="pres">
      <dgm:prSet presAssocID="{340A1B0D-1C02-4807-8E3C-DC07792AED8B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C1FE9-BE9C-47AE-B66F-235886B732F4}" type="pres">
      <dgm:prSet presAssocID="{340A1B0D-1C02-4807-8E3C-DC07792AED8B}" presName="parentNode2" presStyleLbl="node1" presStyleIdx="1" presStyleCnt="3" custLinFactNeighborY="-216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B896F-2D87-4784-8B88-C714D0AB4B01}" type="pres">
      <dgm:prSet presAssocID="{340A1B0D-1C02-4807-8E3C-DC07792AED8B}" presName="connSite2" presStyleCnt="0"/>
      <dgm:spPr/>
    </dgm:pt>
    <dgm:pt modelId="{460D5212-F35D-4CA4-B7E9-7A001798C244}" type="pres">
      <dgm:prSet presAssocID="{9E75A8C8-AB0B-438E-98AF-58D98B467D72}" presName="Name18" presStyleLbl="sibTrans2D1" presStyleIdx="1" presStyleCnt="2"/>
      <dgm:spPr/>
      <dgm:t>
        <a:bodyPr/>
        <a:lstStyle/>
        <a:p>
          <a:endParaRPr lang="en-US"/>
        </a:p>
      </dgm:t>
    </dgm:pt>
    <dgm:pt modelId="{9815E3C1-3FED-4374-951B-4BDF2A7DEDE3}" type="pres">
      <dgm:prSet presAssocID="{FBF2FBF6-7B04-4626-97F1-8BD48A0582B3}" presName="composite1" presStyleCnt="0"/>
      <dgm:spPr/>
    </dgm:pt>
    <dgm:pt modelId="{51B75F38-91CC-436A-A430-E46CFB20E183}" type="pres">
      <dgm:prSet presAssocID="{FBF2FBF6-7B04-4626-97F1-8BD48A0582B3}" presName="dummyNode1" presStyleLbl="node1" presStyleIdx="1" presStyleCnt="3"/>
      <dgm:spPr/>
    </dgm:pt>
    <dgm:pt modelId="{1D7C4134-4B3D-4A65-BBF6-1B893D395F4D}" type="pres">
      <dgm:prSet presAssocID="{FBF2FBF6-7B04-4626-97F1-8BD48A0582B3}" presName="childNode1" presStyleLbl="bgAcc1" presStyleIdx="2" presStyleCnt="3" custScaleX="157027" custScaleY="107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986EC-30CD-47A2-BCD1-EDF8D9A5394D}" type="pres">
      <dgm:prSet presAssocID="{FBF2FBF6-7B04-4626-97F1-8BD48A0582B3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178EA-3C18-42F5-8634-4E560408F411}" type="pres">
      <dgm:prSet presAssocID="{FBF2FBF6-7B04-4626-97F1-8BD48A0582B3}" presName="parentNode1" presStyleLbl="node1" presStyleIdx="2" presStyleCnt="3" custLinFactNeighborX="2864" custLinFactNeighborY="264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342D0-D77D-4B94-8D9A-471D6632C391}" type="pres">
      <dgm:prSet presAssocID="{FBF2FBF6-7B04-4626-97F1-8BD48A0582B3}" presName="connSite1" presStyleCnt="0"/>
      <dgm:spPr/>
    </dgm:pt>
  </dgm:ptLst>
  <dgm:cxnLst>
    <dgm:cxn modelId="{9E2F219B-2B01-45A3-BD8C-735351FD4AE6}" srcId="{716A10B7-8292-4F29-8214-5F1FE7FC11F6}" destId="{FF7E0770-DACE-4076-98D1-327B0AA27962}" srcOrd="0" destOrd="0" parTransId="{36DAC3C3-C491-4AFE-AD52-C0378119C8C0}" sibTransId="{C38F9F55-AB32-40EA-A687-B7973A10D32C}"/>
    <dgm:cxn modelId="{B8A2A905-3ED2-4F1A-9154-8A5DF874F387}" type="presOf" srcId="{87D3777B-50A0-410D-84F0-8CB11C73B03F}" destId="{1D7C4134-4B3D-4A65-BBF6-1B893D395F4D}" srcOrd="0" destOrd="0" presId="urn:microsoft.com/office/officeart/2005/8/layout/hProcess4"/>
    <dgm:cxn modelId="{0769273E-CB67-4B92-B804-AAE68B9E37FE}" srcId="{FBF2FBF6-7B04-4626-97F1-8BD48A0582B3}" destId="{87D3777B-50A0-410D-84F0-8CB11C73B03F}" srcOrd="0" destOrd="0" parTransId="{C9DD977B-D5DB-4FC4-9FDF-BFC5AD93D065}" sibTransId="{08AC7ABE-337B-4ED8-97BC-275D90A4BB7C}"/>
    <dgm:cxn modelId="{F831D94D-3709-4F47-9F19-8520514C9E53}" type="presOf" srcId="{FBF2FBF6-7B04-4626-97F1-8BD48A0582B3}" destId="{35C178EA-3C18-42F5-8634-4E560408F411}" srcOrd="0" destOrd="0" presId="urn:microsoft.com/office/officeart/2005/8/layout/hProcess4"/>
    <dgm:cxn modelId="{79DE1021-0B3A-4122-B1BC-B65B01D2AC5D}" type="presOf" srcId="{FA7CF9A7-A780-40D6-BA5E-CCA4CCCB877C}" destId="{DF3DBFA6-10BA-48DC-A732-C7BFDB6E8772}" srcOrd="1" destOrd="0" presId="urn:microsoft.com/office/officeart/2005/8/layout/hProcess4"/>
    <dgm:cxn modelId="{B1A439F5-160F-4DD0-8A14-5247FE11F606}" type="presOf" srcId="{FA7CF9A7-A780-40D6-BA5E-CCA4CCCB877C}" destId="{3DC3F6CF-8D10-4447-8A1E-CA07490D62E1}" srcOrd="0" destOrd="0" presId="urn:microsoft.com/office/officeart/2005/8/layout/hProcess4"/>
    <dgm:cxn modelId="{C1B79386-7C40-49EC-81B3-A2C6A2C53C22}" srcId="{FF7E0770-DACE-4076-98D1-327B0AA27962}" destId="{30E9699C-D192-45A5-B9AB-D5E49BBD49A2}" srcOrd="0" destOrd="0" parTransId="{2848CB0D-775B-4658-916A-7E7023BFF38A}" sibTransId="{F2DFDE2F-A834-488E-98AA-CBD6DAC9D059}"/>
    <dgm:cxn modelId="{2BFAF4C5-3D01-4424-B1B2-B34D1DC17AF4}" type="presOf" srcId="{C38F9F55-AB32-40EA-A687-B7973A10D32C}" destId="{6E5BF9B5-394F-4C51-8D28-F8B450F02EFD}" srcOrd="0" destOrd="0" presId="urn:microsoft.com/office/officeart/2005/8/layout/hProcess4"/>
    <dgm:cxn modelId="{2323EC75-1766-4EF8-B172-5E701901F2AC}" type="presOf" srcId="{87D3777B-50A0-410D-84F0-8CB11C73B03F}" destId="{A31986EC-30CD-47A2-BCD1-EDF8D9A5394D}" srcOrd="1" destOrd="0" presId="urn:microsoft.com/office/officeart/2005/8/layout/hProcess4"/>
    <dgm:cxn modelId="{469C9F98-705F-46BF-A8ED-CE8DFD1372A9}" srcId="{340A1B0D-1C02-4807-8E3C-DC07792AED8B}" destId="{FA7CF9A7-A780-40D6-BA5E-CCA4CCCB877C}" srcOrd="0" destOrd="0" parTransId="{E83AC059-A984-471F-A023-EFC1F884E316}" sibTransId="{2CCCB118-DC5D-4B98-ABF0-83A2538AD043}"/>
    <dgm:cxn modelId="{E6927188-1455-4481-9166-B43A05044628}" srcId="{716A10B7-8292-4F29-8214-5F1FE7FC11F6}" destId="{340A1B0D-1C02-4807-8E3C-DC07792AED8B}" srcOrd="1" destOrd="0" parTransId="{DABFAEE9-B725-401C-8227-FE0879022E09}" sibTransId="{9E75A8C8-AB0B-438E-98AF-58D98B467D72}"/>
    <dgm:cxn modelId="{34FC3008-B17F-4BF0-B3A1-756491566E2A}" type="presOf" srcId="{30E9699C-D192-45A5-B9AB-D5E49BBD49A2}" destId="{3527C995-00F8-4920-8335-618FA9DE41AA}" srcOrd="1" destOrd="0" presId="urn:microsoft.com/office/officeart/2005/8/layout/hProcess4"/>
    <dgm:cxn modelId="{6BF5CC3A-42DA-4377-8A45-E41907678A01}" type="presOf" srcId="{30E9699C-D192-45A5-B9AB-D5E49BBD49A2}" destId="{36B4940A-950D-4394-9C1D-47CCE441AA65}" srcOrd="0" destOrd="0" presId="urn:microsoft.com/office/officeart/2005/8/layout/hProcess4"/>
    <dgm:cxn modelId="{9CC659ED-7A05-45AC-86CC-3C1ECAC15A22}" type="presOf" srcId="{9E75A8C8-AB0B-438E-98AF-58D98B467D72}" destId="{460D5212-F35D-4CA4-B7E9-7A001798C244}" srcOrd="0" destOrd="0" presId="urn:microsoft.com/office/officeart/2005/8/layout/hProcess4"/>
    <dgm:cxn modelId="{56A4920F-6F14-40F2-A778-E343638D1B54}" type="presOf" srcId="{FF7E0770-DACE-4076-98D1-327B0AA27962}" destId="{EBBDFAFB-093B-4E0F-8114-4030F9FAC57D}" srcOrd="0" destOrd="0" presId="urn:microsoft.com/office/officeart/2005/8/layout/hProcess4"/>
    <dgm:cxn modelId="{2B18DE55-9344-4FE0-99A8-7685163C86E9}" type="presOf" srcId="{716A10B7-8292-4F29-8214-5F1FE7FC11F6}" destId="{0C05B876-83FF-4081-A322-893F9BA9E669}" srcOrd="0" destOrd="0" presId="urn:microsoft.com/office/officeart/2005/8/layout/hProcess4"/>
    <dgm:cxn modelId="{E0766130-8515-4FA7-A23A-CF9B2C273A77}" srcId="{716A10B7-8292-4F29-8214-5F1FE7FC11F6}" destId="{FBF2FBF6-7B04-4626-97F1-8BD48A0582B3}" srcOrd="2" destOrd="0" parTransId="{EECD5A10-67B9-4E55-BD15-C19497F5D38D}" sibTransId="{185A589B-751A-4B56-AF41-41EC9586430A}"/>
    <dgm:cxn modelId="{5B197F69-969E-4432-A22C-7BB9669CA2F8}" type="presOf" srcId="{340A1B0D-1C02-4807-8E3C-DC07792AED8B}" destId="{87EC1FE9-BE9C-47AE-B66F-235886B732F4}" srcOrd="0" destOrd="0" presId="urn:microsoft.com/office/officeart/2005/8/layout/hProcess4"/>
    <dgm:cxn modelId="{09750FFE-50A6-42A2-9551-8851437EFB85}" type="presParOf" srcId="{0C05B876-83FF-4081-A322-893F9BA9E669}" destId="{5EE4965D-CD64-445B-969C-C93AC69A4277}" srcOrd="0" destOrd="0" presId="urn:microsoft.com/office/officeart/2005/8/layout/hProcess4"/>
    <dgm:cxn modelId="{F3DEB92E-5D37-4AD1-9D8B-B797D1C2E03F}" type="presParOf" srcId="{0C05B876-83FF-4081-A322-893F9BA9E669}" destId="{460F3FB1-F5F8-48E6-8B97-070119303FC1}" srcOrd="1" destOrd="0" presId="urn:microsoft.com/office/officeart/2005/8/layout/hProcess4"/>
    <dgm:cxn modelId="{18895771-786C-4ABE-A520-5274140C4B9B}" type="presParOf" srcId="{0C05B876-83FF-4081-A322-893F9BA9E669}" destId="{51450134-2934-4495-9305-AD169E9FE411}" srcOrd="2" destOrd="0" presId="urn:microsoft.com/office/officeart/2005/8/layout/hProcess4"/>
    <dgm:cxn modelId="{2B691705-2C8F-4281-B6C3-9FDD293C10A9}" type="presParOf" srcId="{51450134-2934-4495-9305-AD169E9FE411}" destId="{9BA0E3E4-AC15-4C24-8A72-6A50BF89BA3F}" srcOrd="0" destOrd="0" presId="urn:microsoft.com/office/officeart/2005/8/layout/hProcess4"/>
    <dgm:cxn modelId="{E28BCBF1-D190-48FF-BF3A-74501F4ED7FA}" type="presParOf" srcId="{9BA0E3E4-AC15-4C24-8A72-6A50BF89BA3F}" destId="{5BBE4D74-DEF0-4C56-B5C4-C6823D79FAF5}" srcOrd="0" destOrd="0" presId="urn:microsoft.com/office/officeart/2005/8/layout/hProcess4"/>
    <dgm:cxn modelId="{05FE6BE1-29AA-43A7-B725-FE5A48535A14}" type="presParOf" srcId="{9BA0E3E4-AC15-4C24-8A72-6A50BF89BA3F}" destId="{36B4940A-950D-4394-9C1D-47CCE441AA65}" srcOrd="1" destOrd="0" presId="urn:microsoft.com/office/officeart/2005/8/layout/hProcess4"/>
    <dgm:cxn modelId="{BA181941-BF11-4902-B354-6618D6D0FE36}" type="presParOf" srcId="{9BA0E3E4-AC15-4C24-8A72-6A50BF89BA3F}" destId="{3527C995-00F8-4920-8335-618FA9DE41AA}" srcOrd="2" destOrd="0" presId="urn:microsoft.com/office/officeart/2005/8/layout/hProcess4"/>
    <dgm:cxn modelId="{AF9989F6-DBB0-4F11-A6EC-FF0645550D42}" type="presParOf" srcId="{9BA0E3E4-AC15-4C24-8A72-6A50BF89BA3F}" destId="{EBBDFAFB-093B-4E0F-8114-4030F9FAC57D}" srcOrd="3" destOrd="0" presId="urn:microsoft.com/office/officeart/2005/8/layout/hProcess4"/>
    <dgm:cxn modelId="{40A05EBF-2BF9-45C9-855A-A1FCE42C8CD0}" type="presParOf" srcId="{9BA0E3E4-AC15-4C24-8A72-6A50BF89BA3F}" destId="{2ACE7216-55C7-40F2-B258-65D9FD1D7478}" srcOrd="4" destOrd="0" presId="urn:microsoft.com/office/officeart/2005/8/layout/hProcess4"/>
    <dgm:cxn modelId="{E7D33450-8C56-43D1-8E0F-EC5999DF6251}" type="presParOf" srcId="{51450134-2934-4495-9305-AD169E9FE411}" destId="{6E5BF9B5-394F-4C51-8D28-F8B450F02EFD}" srcOrd="1" destOrd="0" presId="urn:microsoft.com/office/officeart/2005/8/layout/hProcess4"/>
    <dgm:cxn modelId="{8F9C6F77-180F-4292-BB3C-CBBFB7735655}" type="presParOf" srcId="{51450134-2934-4495-9305-AD169E9FE411}" destId="{06C1C8C6-7D20-43CD-90B6-151FC60FE7ED}" srcOrd="2" destOrd="0" presId="urn:microsoft.com/office/officeart/2005/8/layout/hProcess4"/>
    <dgm:cxn modelId="{F880758D-0F91-4E20-A538-8F2BCC33AB7D}" type="presParOf" srcId="{06C1C8C6-7D20-43CD-90B6-151FC60FE7ED}" destId="{6B41D55B-0CE4-4859-BFD5-621CE1DD4637}" srcOrd="0" destOrd="0" presId="urn:microsoft.com/office/officeart/2005/8/layout/hProcess4"/>
    <dgm:cxn modelId="{658A960B-7AEB-45B7-8954-3C6DE6C2CB21}" type="presParOf" srcId="{06C1C8C6-7D20-43CD-90B6-151FC60FE7ED}" destId="{3DC3F6CF-8D10-4447-8A1E-CA07490D62E1}" srcOrd="1" destOrd="0" presId="urn:microsoft.com/office/officeart/2005/8/layout/hProcess4"/>
    <dgm:cxn modelId="{FB7BC029-F858-4F19-9D95-9A9AC6ABD8A0}" type="presParOf" srcId="{06C1C8C6-7D20-43CD-90B6-151FC60FE7ED}" destId="{DF3DBFA6-10BA-48DC-A732-C7BFDB6E8772}" srcOrd="2" destOrd="0" presId="urn:microsoft.com/office/officeart/2005/8/layout/hProcess4"/>
    <dgm:cxn modelId="{F7577394-9DCD-442C-9A51-0193BD6AFC88}" type="presParOf" srcId="{06C1C8C6-7D20-43CD-90B6-151FC60FE7ED}" destId="{87EC1FE9-BE9C-47AE-B66F-235886B732F4}" srcOrd="3" destOrd="0" presId="urn:microsoft.com/office/officeart/2005/8/layout/hProcess4"/>
    <dgm:cxn modelId="{3477B343-C5D2-4ABC-91C3-E9BBF7488D62}" type="presParOf" srcId="{06C1C8C6-7D20-43CD-90B6-151FC60FE7ED}" destId="{EF8B896F-2D87-4784-8B88-C714D0AB4B01}" srcOrd="4" destOrd="0" presId="urn:microsoft.com/office/officeart/2005/8/layout/hProcess4"/>
    <dgm:cxn modelId="{86420A73-5C8D-4758-BD89-4CBFDDB6888D}" type="presParOf" srcId="{51450134-2934-4495-9305-AD169E9FE411}" destId="{460D5212-F35D-4CA4-B7E9-7A001798C244}" srcOrd="3" destOrd="0" presId="urn:microsoft.com/office/officeart/2005/8/layout/hProcess4"/>
    <dgm:cxn modelId="{440A897C-AA54-441A-82F5-EF81BF43D274}" type="presParOf" srcId="{51450134-2934-4495-9305-AD169E9FE411}" destId="{9815E3C1-3FED-4374-951B-4BDF2A7DEDE3}" srcOrd="4" destOrd="0" presId="urn:microsoft.com/office/officeart/2005/8/layout/hProcess4"/>
    <dgm:cxn modelId="{B0C6882F-E80D-48FB-BE96-B7476B7D1733}" type="presParOf" srcId="{9815E3C1-3FED-4374-951B-4BDF2A7DEDE3}" destId="{51B75F38-91CC-436A-A430-E46CFB20E183}" srcOrd="0" destOrd="0" presId="urn:microsoft.com/office/officeart/2005/8/layout/hProcess4"/>
    <dgm:cxn modelId="{FFBB6BB4-3DE4-4367-9B84-5E5D592A8511}" type="presParOf" srcId="{9815E3C1-3FED-4374-951B-4BDF2A7DEDE3}" destId="{1D7C4134-4B3D-4A65-BBF6-1B893D395F4D}" srcOrd="1" destOrd="0" presId="urn:microsoft.com/office/officeart/2005/8/layout/hProcess4"/>
    <dgm:cxn modelId="{E0DB78CB-D008-426C-9794-9D94BC212503}" type="presParOf" srcId="{9815E3C1-3FED-4374-951B-4BDF2A7DEDE3}" destId="{A31986EC-30CD-47A2-BCD1-EDF8D9A5394D}" srcOrd="2" destOrd="0" presId="urn:microsoft.com/office/officeart/2005/8/layout/hProcess4"/>
    <dgm:cxn modelId="{89E030E1-F7EC-489C-A93C-DE62C09CE6E5}" type="presParOf" srcId="{9815E3C1-3FED-4374-951B-4BDF2A7DEDE3}" destId="{35C178EA-3C18-42F5-8634-4E560408F411}" srcOrd="3" destOrd="0" presId="urn:microsoft.com/office/officeart/2005/8/layout/hProcess4"/>
    <dgm:cxn modelId="{18559F46-B7DB-4A34-8230-0C1380BC871D}" type="presParOf" srcId="{9815E3C1-3FED-4374-951B-4BDF2A7DEDE3}" destId="{120342D0-D77D-4B94-8D9A-471D6632C3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4940A-950D-4394-9C1D-47CCE441AA65}">
      <dsp:nvSpPr>
        <dsp:cNvPr id="0" name=""/>
        <dsp:cNvSpPr/>
      </dsp:nvSpPr>
      <dsp:spPr>
        <a:xfrm>
          <a:off x="928" y="898473"/>
          <a:ext cx="3037578" cy="1983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Осмысление опыта разработки больших ПС</a:t>
          </a:r>
          <a:endParaRPr lang="en-US" sz="2000" kern="1200" dirty="0"/>
        </a:p>
      </dsp:txBody>
      <dsp:txXfrm>
        <a:off x="46567" y="944112"/>
        <a:ext cx="2946300" cy="1466961"/>
      </dsp:txXfrm>
    </dsp:sp>
    <dsp:sp modelId="{6E5BF9B5-394F-4C51-8D28-F8B450F02EFD}">
      <dsp:nvSpPr>
        <dsp:cNvPr id="0" name=""/>
        <dsp:cNvSpPr/>
      </dsp:nvSpPr>
      <dsp:spPr>
        <a:xfrm>
          <a:off x="1505171" y="781284"/>
          <a:ext cx="3279707" cy="3279707"/>
        </a:xfrm>
        <a:prstGeom prst="leftCircularArrow">
          <a:avLst>
            <a:gd name="adj1" fmla="val 3013"/>
            <a:gd name="adj2" fmla="val 369504"/>
            <a:gd name="adj3" fmla="val 1985186"/>
            <a:gd name="adj4" fmla="val 8864660"/>
            <a:gd name="adj5" fmla="val 35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DFAFB-093B-4E0F-8114-4030F9FAC57D}">
      <dsp:nvSpPr>
        <dsp:cNvPr id="0" name=""/>
        <dsp:cNvSpPr/>
      </dsp:nvSpPr>
      <dsp:spPr>
        <a:xfrm>
          <a:off x="924219" y="2503878"/>
          <a:ext cx="1849084" cy="735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smtClean="0">
              <a:solidFill>
                <a:schemeClr val="accent2">
                  <a:lumMod val="50000"/>
                </a:schemeClr>
              </a:solidFill>
            </a:rPr>
            <a:t>I</a:t>
          </a:r>
          <a:r>
            <a:rPr lang="ru-RU" sz="3900" b="0" kern="1200" dirty="0" smtClean="0">
              <a:solidFill>
                <a:schemeClr val="accent2">
                  <a:lumMod val="50000"/>
                </a:schemeClr>
              </a:solidFill>
            </a:rPr>
            <a:t> этап</a:t>
          </a:r>
          <a:endParaRPr lang="en-US" sz="3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945756" y="2525415"/>
        <a:ext cx="1806010" cy="692245"/>
      </dsp:txXfrm>
    </dsp:sp>
    <dsp:sp modelId="{3DC3F6CF-8D10-4447-8A1E-CA07490D62E1}">
      <dsp:nvSpPr>
        <dsp:cNvPr id="0" name=""/>
        <dsp:cNvSpPr/>
      </dsp:nvSpPr>
      <dsp:spPr>
        <a:xfrm>
          <a:off x="3509005" y="939970"/>
          <a:ext cx="2906711" cy="1897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Разработка новых технологических подходов</a:t>
          </a:r>
          <a:endParaRPr lang="en-US" sz="2000" kern="1200" dirty="0"/>
        </a:p>
      </dsp:txBody>
      <dsp:txXfrm>
        <a:off x="3552661" y="1390129"/>
        <a:ext cx="2819399" cy="1403199"/>
      </dsp:txXfrm>
    </dsp:sp>
    <dsp:sp modelId="{460D5212-F35D-4CA4-B7E9-7A001798C244}">
      <dsp:nvSpPr>
        <dsp:cNvPr id="0" name=""/>
        <dsp:cNvSpPr/>
      </dsp:nvSpPr>
      <dsp:spPr>
        <a:xfrm>
          <a:off x="4930103" y="-396360"/>
          <a:ext cx="3658390" cy="3658390"/>
        </a:xfrm>
        <a:prstGeom prst="circularArrow">
          <a:avLst>
            <a:gd name="adj1" fmla="val 2701"/>
            <a:gd name="adj2" fmla="val 328847"/>
            <a:gd name="adj3" fmla="val 19678355"/>
            <a:gd name="adj4" fmla="val 12758223"/>
            <a:gd name="adj5" fmla="val 31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C1FE9-BE9C-47AE-B66F-235886B732F4}">
      <dsp:nvSpPr>
        <dsp:cNvPr id="0" name=""/>
        <dsp:cNvSpPr/>
      </dsp:nvSpPr>
      <dsp:spPr>
        <a:xfrm>
          <a:off x="4384522" y="504049"/>
          <a:ext cx="1849084" cy="735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smtClean="0">
              <a:solidFill>
                <a:schemeClr val="accent2">
                  <a:lumMod val="50000"/>
                </a:schemeClr>
              </a:solidFill>
            </a:rPr>
            <a:t>II</a:t>
          </a:r>
          <a:r>
            <a:rPr lang="ru-RU" sz="3900" b="0" kern="1200" dirty="0" smtClean="0">
              <a:solidFill>
                <a:schemeClr val="accent2">
                  <a:lumMod val="50000"/>
                </a:schemeClr>
              </a:solidFill>
            </a:rPr>
            <a:t> этап</a:t>
          </a:r>
          <a:endParaRPr lang="en-US" sz="3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06059" y="525586"/>
        <a:ext cx="1806010" cy="692245"/>
      </dsp:txXfrm>
    </dsp:sp>
    <dsp:sp modelId="{1D7C4134-4B3D-4A65-BBF6-1B893D395F4D}">
      <dsp:nvSpPr>
        <dsp:cNvPr id="0" name=""/>
        <dsp:cNvSpPr/>
      </dsp:nvSpPr>
      <dsp:spPr>
        <a:xfrm>
          <a:off x="6886215" y="970905"/>
          <a:ext cx="3266506" cy="1837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Принятие стандартов на состав процессов жизненного цикла ПО</a:t>
          </a:r>
          <a:endParaRPr lang="en-US" sz="2000" kern="1200" dirty="0"/>
        </a:p>
      </dsp:txBody>
      <dsp:txXfrm>
        <a:off x="6928497" y="1013187"/>
        <a:ext cx="3181942" cy="1359034"/>
      </dsp:txXfrm>
    </dsp:sp>
    <dsp:sp modelId="{35C178EA-3C18-42F5-8634-4E560408F411}">
      <dsp:nvSpPr>
        <dsp:cNvPr id="0" name=""/>
        <dsp:cNvSpPr/>
      </dsp:nvSpPr>
      <dsp:spPr>
        <a:xfrm>
          <a:off x="7994587" y="2573977"/>
          <a:ext cx="1849084" cy="735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smtClean="0">
              <a:solidFill>
                <a:schemeClr val="accent2">
                  <a:lumMod val="50000"/>
                </a:schemeClr>
              </a:solidFill>
            </a:rPr>
            <a:t>III</a:t>
          </a:r>
          <a:r>
            <a:rPr lang="ru-RU" sz="3900" b="0" kern="1200" dirty="0" smtClean="0">
              <a:solidFill>
                <a:schemeClr val="accent2">
                  <a:lumMod val="50000"/>
                </a:schemeClr>
              </a:solidFill>
            </a:rPr>
            <a:t> этап</a:t>
          </a:r>
          <a:endParaRPr lang="en-US" sz="39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8016124" y="2595514"/>
        <a:ext cx="1806010" cy="692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18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9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387A-31A0-45ED-AB4D-CCFA999BE2F8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27EF06-0097-4864-9415-369077D0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96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8927" y="3753134"/>
            <a:ext cx="10085694" cy="188339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Методологии и технологии </a:t>
            </a:r>
            <a:r>
              <a:rPr lang="ru-RU" dirty="0" smtClean="0"/>
              <a:t>проектирования </a:t>
            </a:r>
            <a:r>
              <a:rPr lang="ru-RU" dirty="0"/>
              <a:t>информационных систем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34753" y="6204235"/>
            <a:ext cx="4057247" cy="64078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Nurana Rustamova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K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-162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27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Каноническое проектирование 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905000"/>
            <a:ext cx="9383048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основе канонического проектирования лежит каскадная модель ЖЦ ИС</a:t>
            </a:r>
          </a:p>
          <a:p>
            <a:pPr marL="0" indent="0">
              <a:buNone/>
            </a:pPr>
            <a:r>
              <a:rPr lang="ru-RU" sz="2400" dirty="0"/>
              <a:t>Стадии: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исследование и обоснование создания системы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разработка технического задания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создание эскизного проекта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техническое проектирование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рабочее проектирование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ввод в действие</a:t>
            </a:r>
          </a:p>
          <a:p>
            <a:pPr marL="788670" lvl="1" indent="-514350">
              <a:buFont typeface="+mj-lt"/>
              <a:buAutoNum type="arabicPeriod"/>
            </a:pPr>
            <a:r>
              <a:rPr lang="ru-RU" sz="2400" dirty="0"/>
              <a:t>функционирование, сопровождение, модернизация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97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Типовое проектирование 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905000"/>
            <a:ext cx="9251745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Типовое проектное решение (ТПР) – это пригодное к многократному использованию проектное решение</a:t>
            </a:r>
          </a:p>
          <a:p>
            <a:r>
              <a:rPr lang="ru-RU" sz="2400" dirty="0"/>
              <a:t>элементные ТПР – типовые решения по задаче или по отдельному виду обеспечения задачи</a:t>
            </a:r>
          </a:p>
          <a:p>
            <a:r>
              <a:rPr lang="ru-RU" sz="2400" dirty="0" err="1"/>
              <a:t>подсистемные</a:t>
            </a:r>
            <a:r>
              <a:rPr lang="ru-RU" sz="2400" dirty="0"/>
              <a:t> ТПР – в качестве элементов типизации выступают отдельные подсистемы, разработанные с учётом функциональной полноты и минимизации внешних информационных связей</a:t>
            </a:r>
          </a:p>
          <a:p>
            <a:r>
              <a:rPr lang="ru-RU" sz="2400" dirty="0"/>
              <a:t>объектные ТПР – типовые отраслевые проекты, которые включают полный набор функциональных и обеспечивающих подсистем </a:t>
            </a:r>
            <a:r>
              <a:rPr lang="ru-RU" sz="2400" dirty="0" smtClean="0"/>
              <a:t>ИС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917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Этапы развития технологий разработки программного обеспечения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57603"/>
              </p:ext>
            </p:extLst>
          </p:nvPr>
        </p:nvGraphicFramePr>
        <p:xfrm>
          <a:off x="2038350" y="2133600"/>
          <a:ext cx="1015365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6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962" y="342900"/>
            <a:ext cx="8993188" cy="4667250"/>
          </a:xfrm>
        </p:spPr>
        <p:txBody>
          <a:bodyPr>
            <a:noAutofit/>
          </a:bodyPr>
          <a:lstStyle/>
          <a:p>
            <a:pPr indent="256032">
              <a:buNone/>
            </a:pPr>
            <a:r>
              <a:rPr lang="ru-RU" sz="2600" b="1" dirty="0">
                <a:solidFill>
                  <a:schemeClr val="accent2">
                    <a:lumMod val="75000"/>
                  </a:schemeClr>
                </a:solidFill>
              </a:rPr>
              <a:t>Технология проектирования </a:t>
            </a:r>
            <a:r>
              <a:rPr lang="ru-RU" sz="2600" dirty="0"/>
              <a:t>задается определенной последовательностью технологических операций, которые отвечают на вопросы </a:t>
            </a:r>
          </a:p>
          <a:p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ЧТО?</a:t>
            </a:r>
          </a:p>
          <a:p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КАК?</a:t>
            </a:r>
          </a:p>
          <a:p>
            <a:r>
              <a:rPr lang="ru-R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КОМУ?</a:t>
            </a:r>
          </a:p>
          <a:p>
            <a:r>
              <a:rPr lang="ru-R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КАКОЙ ПОСЛЕДОВАТЕЛЬНОСТИ?</a:t>
            </a:r>
          </a:p>
          <a:p>
            <a:pPr>
              <a:buNone/>
            </a:pPr>
            <a:r>
              <a:rPr lang="ru-RU" sz="2600" dirty="0"/>
              <a:t>это должно быть сделано.</a:t>
            </a:r>
          </a:p>
          <a:p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9201">
            <a:off x="7333555" y="2400734"/>
            <a:ext cx="4190889" cy="31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требования к выбираемой технологии проектирования: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 lnSpcReduction="10000"/>
          </a:bodyPr>
          <a:lstStyle/>
          <a:p>
            <a:r>
              <a:rPr lang="ru-RU" sz="2600" dirty="0"/>
              <a:t>Проект должен отвечать требованиям заказчика;</a:t>
            </a:r>
          </a:p>
          <a:p>
            <a:r>
              <a:rPr lang="ru-RU" sz="2600" dirty="0"/>
              <a:t>Технология должна максимально отражать этапы жизненного цикла проекта;</a:t>
            </a:r>
          </a:p>
          <a:p>
            <a:r>
              <a:rPr lang="ru-RU" sz="2600" dirty="0"/>
              <a:t>Технология должна обеспечивать минимальные трудовые и стоимостные затраты на проектирование и сопровождение проекта;</a:t>
            </a:r>
          </a:p>
          <a:p>
            <a:r>
              <a:rPr lang="ru-RU" sz="2600" dirty="0"/>
              <a:t>Гарантированное достижение целей разработки </a:t>
            </a:r>
            <a:r>
              <a:rPr lang="ru-RU" sz="2600" dirty="0" smtClean="0"/>
              <a:t>ИС </a:t>
            </a:r>
            <a:r>
              <a:rPr lang="ru-RU" sz="2600" dirty="0"/>
              <a:t>с заданным качеством и в установленное время;</a:t>
            </a:r>
          </a:p>
          <a:p>
            <a:r>
              <a:rPr lang="ru-RU" sz="2600" dirty="0"/>
              <a:t>Возможность ведения работ по проектированию отдельных подсистем небольшими группами (3-7 человек</a:t>
            </a:r>
            <a:r>
              <a:rPr lang="ru-RU" sz="2600" dirty="0" smtClean="0"/>
              <a:t>);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99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300" y="628650"/>
            <a:ext cx="8934450" cy="5257800"/>
          </a:xfrm>
        </p:spPr>
        <p:txBody>
          <a:bodyPr>
            <a:noAutofit/>
          </a:bodyPr>
          <a:lstStyle/>
          <a:p>
            <a:r>
              <a:rPr lang="ru-RU" sz="2400" dirty="0"/>
              <a:t>Возможность управления конфигурацией проекта;</a:t>
            </a:r>
          </a:p>
          <a:p>
            <a:r>
              <a:rPr lang="ru-RU" sz="2400" dirty="0"/>
              <a:t>Независимость выполняемых проектных решений от средств реализации АИС (СУБД, операционных систем, языков и систем программирования);</a:t>
            </a:r>
          </a:p>
          <a:p>
            <a:r>
              <a:rPr lang="ru-RU" sz="2400" dirty="0"/>
              <a:t>Технология должна быть основой связи между проектированием и сопровождением проекта;</a:t>
            </a:r>
          </a:p>
          <a:p>
            <a:r>
              <a:rPr lang="ru-RU" sz="2400" dirty="0"/>
              <a:t>Технология должна способствовать росту производительности труда проектировщика;</a:t>
            </a:r>
          </a:p>
          <a:p>
            <a:r>
              <a:rPr lang="ru-RU" sz="2400" dirty="0"/>
              <a:t>Технология должна обеспечивать надежность процесса проектирования и эксплуатации проекта;</a:t>
            </a:r>
          </a:p>
          <a:p>
            <a:r>
              <a:rPr lang="ru-RU" sz="2400" dirty="0"/>
              <a:t>Технология должна способствовать простому ведению проектной документации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17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проектирования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13593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Основу технологии проектирования </a:t>
            </a:r>
            <a:r>
              <a:rPr lang="ru-RU" sz="2800" dirty="0" smtClean="0"/>
              <a:t>ИС </a:t>
            </a:r>
            <a:r>
              <a:rPr lang="ru-RU" sz="2800" dirty="0"/>
              <a:t>составляет </a:t>
            </a:r>
            <a:r>
              <a:rPr lang="ru-RU" sz="2800" b="1" i="1" dirty="0">
                <a:solidFill>
                  <a:schemeClr val="accent3">
                    <a:lumMod val="75000"/>
                  </a:schemeClr>
                </a:solidFill>
              </a:rPr>
              <a:t>методология</a:t>
            </a:r>
            <a:r>
              <a:rPr lang="ru-RU" sz="2800" dirty="0"/>
              <a:t>, которая определяет сущность и основные отличительные технологические особенности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8" name="Рисунок 7" descr="iskusstvo-zadavat-voprosyi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6251" y="4271954"/>
            <a:ext cx="2908361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проектирования классифицируются: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 </a:t>
            </a:r>
            <a:r>
              <a:rPr lang="ru-RU" sz="2400" dirty="0"/>
              <a:t>степени использования средств 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автоматизации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ru-RU" sz="2400" dirty="0"/>
          </a:p>
          <a:p>
            <a:r>
              <a:rPr lang="ru-RU" sz="2400" dirty="0"/>
              <a:t>По степени использования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типовых проектных решений</a:t>
            </a:r>
            <a:r>
              <a:rPr lang="ru-RU" sz="2400" dirty="0"/>
              <a:t>;</a:t>
            </a:r>
          </a:p>
          <a:p>
            <a:r>
              <a:rPr lang="ru-RU" sz="2400" dirty="0"/>
              <a:t>По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адаптивности</a:t>
            </a:r>
            <a:r>
              <a:rPr lang="ru-RU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2400" dirty="0" smtClean="0"/>
              <a:t>к </a:t>
            </a:r>
            <a:r>
              <a:rPr lang="ru-RU" sz="2400" dirty="0"/>
              <a:t>предполагаемым изменениям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8" name="Рисунок 7" descr="podushka-vosklicatelnyj-znak-treugolnaja-afacdb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6380" y="3822990"/>
            <a:ext cx="2088232" cy="208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2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79221"/>
              </p:ext>
            </p:extLst>
          </p:nvPr>
        </p:nvGraphicFramePr>
        <p:xfrm>
          <a:off x="2592925" y="1905000"/>
          <a:ext cx="8911688" cy="4953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7922"/>
                <a:gridCol w="2227922"/>
                <a:gridCol w="2227922"/>
                <a:gridCol w="2227922"/>
              </a:tblGrid>
              <a:tr h="100160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Класс технологии проектирования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Степень автоматизации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Степень  типизации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Степень  адаптивности</a:t>
                      </a:r>
                      <a:endParaRPr lang="ru-RU" dirty="0"/>
                    </a:p>
                  </a:txBody>
                  <a:tcPr/>
                </a:tc>
              </a:tr>
              <a:tr h="1001601">
                <a:tc>
                  <a:txBody>
                    <a:bodyPr/>
                    <a:lstStyle/>
                    <a:p>
                      <a:r>
                        <a:rPr lang="ru-RU" dirty="0" smtClean="0"/>
                        <a:t>Каноническое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Ручное 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Оригинальное 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Реконструкция</a:t>
                      </a:r>
                      <a:endParaRPr lang="ru-RU" dirty="0"/>
                    </a:p>
                  </a:txBody>
                  <a:tcPr/>
                </a:tc>
              </a:tr>
              <a:tr h="11799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Индустриальное </a:t>
                      </a:r>
                      <a:r>
                        <a:rPr lang="ru-RU" sz="1600" dirty="0" smtClean="0"/>
                        <a:t>автоматизированное</a:t>
                      </a:r>
                      <a:r>
                        <a:rPr lang="ru-RU" sz="1800" dirty="0" smtClean="0"/>
                        <a:t> проектирование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Компьютерное 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Оригинальное 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Реструктуризация</a:t>
                      </a:r>
                      <a:r>
                        <a:rPr lang="ru-RU" baseline="0" dirty="0" smtClean="0"/>
                        <a:t> модели (генерация АИС)</a:t>
                      </a:r>
                      <a:endParaRPr lang="ru-RU" dirty="0"/>
                    </a:p>
                  </a:txBody>
                  <a:tcPr/>
                </a:tc>
              </a:tr>
              <a:tr h="1769879">
                <a:tc>
                  <a:txBody>
                    <a:bodyPr/>
                    <a:lstStyle/>
                    <a:p>
                      <a:r>
                        <a:rPr lang="ru-RU" dirty="0" smtClean="0"/>
                        <a:t>Индустриальное типовое проектирование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Компьютерное проектирование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Типовое сборочное </a:t>
                      </a:r>
                      <a:r>
                        <a:rPr kumimoji="0" lang="ru-RU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проектирование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Параметризация и  реструктуризация</a:t>
                      </a:r>
                      <a:r>
                        <a:rPr lang="ru-RU" baseline="0" dirty="0" smtClean="0"/>
                        <a:t> модели  (конфигурация АИС)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классов технологий проектирования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5050" y="895350"/>
            <a:ext cx="901065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Разработчиками осуществляется выбор средств разработки АИС, которые по своим характеристикам должны соответствовать требованиям конкретного предприятия.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Средства проектирования ИС можно разделить на два класса: </a:t>
            </a:r>
            <a:endParaRPr lang="en-US" sz="2400" dirty="0" smtClean="0"/>
          </a:p>
          <a:p>
            <a:r>
              <a:rPr lang="ru-RU" sz="2400" dirty="0" smtClean="0"/>
              <a:t>без использования ЭВМ </a:t>
            </a:r>
          </a:p>
          <a:p>
            <a:r>
              <a:rPr lang="ru-RU" sz="2400" dirty="0" smtClean="0"/>
              <a:t>с использованием ЭВМ.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4" y="3293782"/>
            <a:ext cx="3234956" cy="31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solidFill>
                  <a:schemeClr val="tx1"/>
                </a:solidFill>
                <a:latin typeface="+mn-lt"/>
                <a:ea typeface="Times New Roman" pitchFamily="18" charset="0"/>
                <a:cs typeface="Arial" pitchFamily="34" charset="0"/>
              </a:rPr>
              <a:t>План</a:t>
            </a:r>
            <a:endParaRPr lang="en-US" sz="4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en-US" sz="2800" dirty="0"/>
              <a:t>Что такое ИС</a:t>
            </a:r>
            <a:r>
              <a:rPr lang="fi-FI" altLang="en-US" sz="2800" dirty="0" smtClean="0"/>
              <a:t>?</a:t>
            </a:r>
          </a:p>
          <a:p>
            <a:r>
              <a:rPr lang="ru-RU" altLang="en-US" sz="2800" dirty="0"/>
              <a:t>Проектирование </a:t>
            </a:r>
            <a:r>
              <a:rPr lang="ru-RU" altLang="en-US" sz="2800" dirty="0" smtClean="0"/>
              <a:t>ИС</a:t>
            </a:r>
            <a:r>
              <a:rPr lang="en-US" altLang="en-US" sz="2800" dirty="0" smtClean="0"/>
              <a:t>.</a:t>
            </a:r>
          </a:p>
          <a:p>
            <a:r>
              <a:rPr lang="ru-RU" altLang="en-US" sz="2800" dirty="0"/>
              <a:t>Технология </a:t>
            </a:r>
            <a:r>
              <a:rPr lang="ru-RU" altLang="en-US" sz="2800" dirty="0" smtClean="0"/>
              <a:t>проектирования</a:t>
            </a:r>
            <a:r>
              <a:rPr lang="en-US" altLang="en-US" sz="2800" dirty="0" smtClean="0"/>
              <a:t>.</a:t>
            </a:r>
          </a:p>
          <a:p>
            <a:r>
              <a:rPr lang="ru-RU" sz="2800" dirty="0"/>
              <a:t>Методы </a:t>
            </a:r>
            <a:r>
              <a:rPr lang="ru-RU" sz="2800" dirty="0" smtClean="0"/>
              <a:t>проектирования</a:t>
            </a:r>
            <a:r>
              <a:rPr lang="en-US" sz="2800" dirty="0" smtClean="0"/>
              <a:t>.</a:t>
            </a:r>
          </a:p>
          <a:p>
            <a:r>
              <a:rPr lang="ru-RU" sz="2800" dirty="0"/>
              <a:t>Средства проектирования </a:t>
            </a:r>
            <a:r>
              <a:rPr lang="ru-RU" sz="2800" dirty="0" smtClean="0"/>
              <a:t>ИС</a:t>
            </a:r>
            <a:r>
              <a:rPr lang="en-US" sz="2800" dirty="0" smtClean="0"/>
              <a:t>.</a:t>
            </a:r>
            <a:endParaRPr lang="fi-FI" alt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Picture 2" descr="http://smartprogress.ru/uploadImages/0000030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4841" y="4889983"/>
            <a:ext cx="2939771" cy="1659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56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38200"/>
            <a:ext cx="8745538" cy="50730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Средства проектирования без использования ЭВМ применяются на всех стадиях и этапах проектирования. К ним относятся: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Стандарты;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ЕСКК;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УСД;</a:t>
            </a:r>
          </a:p>
          <a:p>
            <a:r>
              <a:rPr lang="ru-RU" sz="2400" b="1" dirty="0">
                <a:solidFill>
                  <a:schemeClr val="tx1"/>
                </a:solidFill>
              </a:rPr>
              <a:t>Модели описания и анализа потоков информации и т.п.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Рисунок 3" descr="Upr-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4019" y="4252412"/>
            <a:ext cx="3950731" cy="24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22825" cy="1280890"/>
          </a:xfrm>
        </p:spPr>
        <p:txBody>
          <a:bodyPr>
            <a:normAutofit/>
          </a:bodyPr>
          <a:lstStyle/>
          <a:p>
            <a:r>
              <a:rPr lang="ru-RU" sz="2800" dirty="0"/>
              <a:t>Средства проектирования </a:t>
            </a:r>
            <a:r>
              <a:rPr lang="ru-RU" sz="2800" dirty="0" smtClean="0"/>
              <a:t>с </a:t>
            </a:r>
            <a:r>
              <a:rPr lang="ru-RU" sz="2800" dirty="0"/>
              <a:t>использованием ЭВМ делятся </a:t>
            </a:r>
            <a:r>
              <a:rPr lang="ru-RU" sz="2800" dirty="0" smtClean="0"/>
              <a:t>на </a:t>
            </a:r>
            <a:r>
              <a:rPr lang="ru-RU" sz="2800" dirty="0"/>
              <a:t>4 подкласса: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Первый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подкласс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-  </a:t>
            </a:r>
            <a:r>
              <a:rPr lang="ru-RU" sz="2400" dirty="0" smtClean="0"/>
              <a:t>операционные </a:t>
            </a:r>
            <a:r>
              <a:rPr lang="ru-RU" sz="2400" dirty="0"/>
              <a:t>средства: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Алгоритмические языки</a:t>
            </a:r>
          </a:p>
          <a:p>
            <a:r>
              <a:rPr lang="ru-RU" sz="2400" dirty="0"/>
              <a:t>Библиотеки стандартных подпрограмм</a:t>
            </a:r>
          </a:p>
          <a:p>
            <a:r>
              <a:rPr lang="ru-RU" sz="2400" dirty="0"/>
              <a:t>Утилиты</a:t>
            </a:r>
          </a:p>
          <a:p>
            <a:r>
              <a:rPr lang="ru-RU" sz="2400" dirty="0"/>
              <a:t>Средства для тестирования и </a:t>
            </a:r>
            <a:r>
              <a:rPr lang="ru-RU" sz="2400" dirty="0" smtClean="0"/>
              <a:t>отладки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5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5862" y="704850"/>
            <a:ext cx="9031288" cy="5657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Второй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подкласс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ru-RU" sz="2400" dirty="0" smtClean="0"/>
              <a:t>средства </a:t>
            </a:r>
            <a:r>
              <a:rPr lang="ru-RU" sz="2400" dirty="0"/>
              <a:t>общесистемного назначения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СУБД</a:t>
            </a:r>
          </a:p>
          <a:p>
            <a:r>
              <a:rPr lang="ru-RU" sz="2400" dirty="0" err="1" smtClean="0"/>
              <a:t>Методо</a:t>
            </a:r>
            <a:r>
              <a:rPr lang="en-US" sz="2400" dirty="0" smtClean="0"/>
              <a:t>-</a:t>
            </a:r>
            <a:r>
              <a:rPr lang="ru-RU" sz="2400" dirty="0" smtClean="0"/>
              <a:t>ориентированные </a:t>
            </a:r>
            <a:r>
              <a:rPr lang="ru-RU" sz="2400" dirty="0" smtClean="0"/>
              <a:t>ППП</a:t>
            </a:r>
            <a:r>
              <a:rPr lang="ru-RU" dirty="0" smtClean="0"/>
              <a:t> (</a:t>
            </a:r>
            <a:r>
              <a:rPr lang="ru-RU" dirty="0"/>
              <a:t>Пакет прикладных программ</a:t>
            </a:r>
            <a:r>
              <a:rPr lang="ru-RU" sz="2400" dirty="0"/>
              <a:t>)</a:t>
            </a:r>
            <a:endParaRPr lang="ru-RU" sz="2400" dirty="0"/>
          </a:p>
          <a:p>
            <a:r>
              <a:rPr lang="ru-RU" sz="2400" dirty="0"/>
              <a:t>Табличные процессоры</a:t>
            </a:r>
          </a:p>
          <a:p>
            <a:r>
              <a:rPr lang="ru-RU" sz="2400" dirty="0"/>
              <a:t>Статистические ППП</a:t>
            </a:r>
          </a:p>
          <a:p>
            <a:r>
              <a:rPr lang="ru-RU" sz="2400" dirty="0"/>
              <a:t>Оболочки экспертных систем</a:t>
            </a:r>
          </a:p>
          <a:p>
            <a:r>
              <a:rPr lang="ru-RU" sz="2400" dirty="0"/>
              <a:t>Графические редакторы</a:t>
            </a:r>
          </a:p>
          <a:p>
            <a:r>
              <a:rPr lang="ru-RU" sz="2400" dirty="0"/>
              <a:t>Текстовые редакторы</a:t>
            </a:r>
          </a:p>
          <a:p>
            <a:r>
              <a:rPr lang="ru-RU" sz="2400" dirty="0"/>
              <a:t>Интегрированные </a:t>
            </a:r>
            <a:r>
              <a:rPr lang="ru-RU" sz="2400" dirty="0" smtClean="0"/>
              <a:t>ППП</a:t>
            </a:r>
            <a:r>
              <a:rPr lang="en-US" sz="2400" dirty="0" smtClean="0"/>
              <a:t>.</a:t>
            </a:r>
            <a:endParaRPr lang="ru-RU" sz="2400" dirty="0"/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41" y="3226538"/>
            <a:ext cx="3810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5862" y="571500"/>
            <a:ext cx="89154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Третий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подкласс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- </a:t>
            </a:r>
            <a:r>
              <a:rPr lang="ru-RU" sz="2400" dirty="0"/>
              <a:t>ф</a:t>
            </a:r>
            <a:r>
              <a:rPr lang="ru-RU" sz="2400" dirty="0" smtClean="0"/>
              <a:t>ункциональные </a:t>
            </a:r>
            <a:r>
              <a:rPr lang="ru-RU" sz="2400" dirty="0"/>
              <a:t>средства проектирования</a:t>
            </a:r>
            <a:r>
              <a:rPr lang="ru-RU" sz="2400" dirty="0" smtClean="0"/>
              <a:t>:</a:t>
            </a:r>
            <a:endParaRPr lang="ru-RU" sz="2400" dirty="0"/>
          </a:p>
          <a:p>
            <a:r>
              <a:rPr lang="ru-RU" sz="2400" dirty="0"/>
              <a:t>Типовые проекты</a:t>
            </a:r>
          </a:p>
          <a:p>
            <a:r>
              <a:rPr lang="ru-RU" sz="2400" dirty="0"/>
              <a:t>Функциональные ППП</a:t>
            </a:r>
          </a:p>
          <a:p>
            <a:r>
              <a:rPr lang="ru-RU" sz="2400" dirty="0"/>
              <a:t>Типовые проектные </a:t>
            </a:r>
            <a:r>
              <a:rPr lang="ru-RU" sz="2400" dirty="0" smtClean="0"/>
              <a:t>решения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Четвертый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подкласс </a:t>
            </a:r>
            <a:r>
              <a:rPr lang="ru-RU" sz="2400" dirty="0" smtClean="0"/>
              <a:t>-средства </a:t>
            </a:r>
            <a:r>
              <a:rPr lang="ru-RU" sz="2400" dirty="0"/>
              <a:t>автоматизации проектирования АИС (СASE-средства</a:t>
            </a:r>
            <a:r>
              <a:rPr lang="ru-RU" sz="2400" dirty="0" smtClean="0"/>
              <a:t>) :</a:t>
            </a:r>
            <a:endParaRPr lang="ru-RU" sz="2400" dirty="0"/>
          </a:p>
          <a:p>
            <a:r>
              <a:rPr lang="ru-RU" sz="2400" dirty="0"/>
              <a:t>По охватываемым этапам процесса разработки</a:t>
            </a:r>
          </a:p>
          <a:p>
            <a:r>
              <a:rPr lang="ru-RU" sz="2400" dirty="0"/>
              <a:t>По степени интегрированности (локальные средства – </a:t>
            </a:r>
            <a:r>
              <a:rPr lang="ru-RU" sz="2400" dirty="0" err="1"/>
              <a:t>tools</a:t>
            </a:r>
            <a:r>
              <a:rPr lang="ru-RU" sz="2400" dirty="0"/>
              <a:t>, неинтегрируемые средства – </a:t>
            </a:r>
            <a:r>
              <a:rPr lang="ru-RU" sz="2400" dirty="0" err="1"/>
              <a:t>toolkit</a:t>
            </a:r>
            <a:r>
              <a:rPr lang="ru-RU" sz="2400" dirty="0"/>
              <a:t>,  полностью интегрированные средства, связанные общей базой проектных данных (</a:t>
            </a:r>
            <a:r>
              <a:rPr lang="ru-RU" sz="2400" dirty="0" err="1"/>
              <a:t>репозиторием</a:t>
            </a:r>
            <a:r>
              <a:rPr lang="ru-RU" sz="2400" dirty="0"/>
              <a:t>) – </a:t>
            </a:r>
            <a:r>
              <a:rPr lang="ru-RU" sz="2400" dirty="0" err="1"/>
              <a:t>workbench</a:t>
            </a:r>
            <a:r>
              <a:rPr lang="ru-RU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6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628650"/>
            <a:ext cx="8915400" cy="528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CASE средства </a:t>
            </a:r>
            <a:r>
              <a:rPr lang="ru-RU" sz="2400" dirty="0"/>
              <a:t>(</a:t>
            </a:r>
            <a:r>
              <a:rPr lang="ru-RU" sz="2400" dirty="0" err="1"/>
              <a:t>Computer</a:t>
            </a:r>
            <a:r>
              <a:rPr lang="ru-RU" sz="2400" dirty="0"/>
              <a:t> </a:t>
            </a:r>
            <a:r>
              <a:rPr lang="ru-RU" sz="2400" dirty="0" err="1" smtClean="0"/>
              <a:t>Aided</a:t>
            </a:r>
            <a:r>
              <a:rPr lang="ru-RU" sz="2400" dirty="0" smtClean="0"/>
              <a:t> 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Engineering</a:t>
            </a:r>
            <a:r>
              <a:rPr lang="ru-RU" sz="2400" dirty="0"/>
              <a:t>) – это инструмент, который позволяет автоматизировать процесс разработки </a:t>
            </a:r>
            <a:r>
              <a:rPr lang="ru-RU" sz="2400" dirty="0" smtClean="0"/>
              <a:t>ИС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/>
              <a:t>программного обеспечения.</a:t>
            </a:r>
          </a:p>
          <a:p>
            <a:pPr marL="0" indent="0">
              <a:buNone/>
            </a:pPr>
            <a:r>
              <a:rPr lang="ru-RU" sz="2400" dirty="0"/>
              <a:t>Ручная разработка порождает следующие </a:t>
            </a:r>
            <a:r>
              <a:rPr lang="ru-RU" sz="2400" dirty="0" smtClean="0"/>
              <a:t>проблемы</a:t>
            </a:r>
            <a:r>
              <a:rPr lang="en-US" sz="2400" dirty="0" smtClean="0"/>
              <a:t>:</a:t>
            </a:r>
          </a:p>
          <a:p>
            <a:r>
              <a:rPr lang="ru-RU" sz="2400" dirty="0"/>
              <a:t>неадекватная спецификация требований</a:t>
            </a:r>
          </a:p>
          <a:p>
            <a:r>
              <a:rPr lang="ru-RU" sz="2400" dirty="0"/>
              <a:t>неспособность обнаруживать ошибки в проектных решениях</a:t>
            </a:r>
          </a:p>
          <a:p>
            <a:r>
              <a:rPr lang="ru-RU" sz="2400" dirty="0"/>
              <a:t>низкое качество документации, снижающее эксплуатационные качества</a:t>
            </a:r>
          </a:p>
          <a:p>
            <a:r>
              <a:rPr lang="ru-RU" sz="2400" dirty="0"/>
              <a:t>затяжной цикл и неудовлетворительные результаты тестирования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9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1" y="307015"/>
            <a:ext cx="7378995" cy="60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6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US" dirty="0"/>
              <a:t>Что такое ИС?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92925" y="1905000"/>
            <a:ext cx="8911688" cy="4705350"/>
          </a:xfrm>
        </p:spPr>
        <p:txBody>
          <a:bodyPr>
            <a:noAutofit/>
          </a:bodyPr>
          <a:lstStyle/>
          <a:p>
            <a:r>
              <a:rPr lang="fi-FI" altLang="en-US" sz="2400" b="1" dirty="0" smtClean="0"/>
              <a:t>	Система</a:t>
            </a:r>
            <a:r>
              <a:rPr lang="fi-FI" altLang="en-US" sz="2400" dirty="0" smtClean="0"/>
              <a:t> </a:t>
            </a:r>
            <a:r>
              <a:rPr lang="fi-FI" altLang="en-US" sz="2400" dirty="0"/>
              <a:t>— любой объект, который одновременно рассматривается и как единое целое, и как объединенная в интересах достижения поставленных целей совокупность разнородных </a:t>
            </a:r>
            <a:r>
              <a:rPr lang="fi-FI" altLang="en-US" sz="2400" dirty="0" smtClean="0"/>
              <a:t>элементов.</a:t>
            </a:r>
            <a:endParaRPr lang="fi-FI" altLang="en-US" sz="2400" dirty="0"/>
          </a:p>
          <a:p>
            <a:r>
              <a:rPr lang="fi-FI" altLang="en-US" sz="2400" b="1" dirty="0" smtClean="0"/>
              <a:t>	Информационная </a:t>
            </a:r>
            <a:r>
              <a:rPr lang="fi-FI" altLang="en-US" sz="2400" b="1" dirty="0"/>
              <a:t>система (ИС)</a:t>
            </a:r>
            <a:r>
              <a:rPr lang="fi-FI" altLang="en-US" sz="2400" dirty="0"/>
              <a:t> —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</a:t>
            </a:r>
            <a:r>
              <a:rPr lang="fi-FI" alt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67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US" dirty="0"/>
              <a:t>Функции 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1688" cy="4171950"/>
          </a:xfrm>
        </p:spPr>
        <p:txBody>
          <a:bodyPr>
            <a:normAutofit/>
          </a:bodyPr>
          <a:lstStyle/>
          <a:p>
            <a:r>
              <a:rPr lang="fi-FI" altLang="en-US" sz="2700" dirty="0"/>
              <a:t>Сбор и регистрация информационных ресурсов</a:t>
            </a:r>
          </a:p>
          <a:p>
            <a:r>
              <a:rPr lang="fi-FI" altLang="en-US" sz="2700" dirty="0"/>
              <a:t>Хранение информационных ресурсов</a:t>
            </a:r>
          </a:p>
          <a:p>
            <a:r>
              <a:rPr lang="fi-FI" altLang="en-US" sz="2700" dirty="0"/>
              <a:t>Актуализация информационных ресурсов</a:t>
            </a:r>
          </a:p>
          <a:p>
            <a:r>
              <a:rPr lang="fi-FI" altLang="en-US" sz="2700" dirty="0"/>
              <a:t>Обработка информационных ресурсов</a:t>
            </a:r>
          </a:p>
          <a:p>
            <a:r>
              <a:rPr lang="fi-FI" altLang="en-US" sz="2700" dirty="0"/>
              <a:t>Предоставление информационных ресурсов </a:t>
            </a:r>
            <a:r>
              <a:rPr lang="fi-FI" altLang="en-US" sz="2700" dirty="0" smtClean="0"/>
              <a:t>пользователям</a:t>
            </a:r>
            <a:endParaRPr lang="fi-FI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70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ИС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3848100"/>
          </a:xfrm>
        </p:spPr>
        <p:txBody>
          <a:bodyPr>
            <a:noAutofit/>
          </a:bodyPr>
          <a:lstStyle/>
          <a:p>
            <a:r>
              <a:rPr lang="ru-RU" sz="2400" b="1" dirty="0">
                <a:cs typeface="Times New Roman" pitchFamily="18" charset="0"/>
              </a:rPr>
              <a:t>Проект </a:t>
            </a:r>
            <a:r>
              <a:rPr lang="ru-RU" sz="2400" b="1" dirty="0" smtClean="0">
                <a:cs typeface="Times New Roman" pitchFamily="18" charset="0"/>
              </a:rPr>
              <a:t>ИС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ru-RU" sz="2400" dirty="0" err="1" smtClean="0"/>
              <a:t>проектно</a:t>
            </a:r>
            <a:r>
              <a:rPr lang="en-US" sz="2400" dirty="0"/>
              <a:t>-</a:t>
            </a:r>
            <a:r>
              <a:rPr lang="ru-RU" sz="2400" dirty="0" smtClean="0"/>
              <a:t>конструкторская </a:t>
            </a:r>
            <a:r>
              <a:rPr lang="ru-RU" sz="2400" dirty="0"/>
              <a:t>и </a:t>
            </a:r>
            <a:r>
              <a:rPr lang="ru-RU" sz="2400" dirty="0" smtClean="0"/>
              <a:t>технологическая </a:t>
            </a:r>
            <a:r>
              <a:rPr lang="ru-RU" sz="2400" dirty="0"/>
              <a:t>документация</a:t>
            </a:r>
            <a:r>
              <a:rPr lang="ru-RU" sz="2400" dirty="0" smtClean="0"/>
              <a:t>, </a:t>
            </a:r>
            <a:r>
              <a:rPr lang="ru-RU" sz="2400" dirty="0"/>
              <a:t>в которой представлено описание проектных решений по созданию и </a:t>
            </a:r>
            <a:r>
              <a:rPr lang="ru-RU" sz="2400" dirty="0" smtClean="0"/>
              <a:t>эксплуатации ИС </a:t>
            </a:r>
            <a:r>
              <a:rPr lang="ru-RU" sz="2400" dirty="0"/>
              <a:t>в конкретной программно-технической среде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b="1" dirty="0">
                <a:cs typeface="Times New Roman" pitchFamily="18" charset="0"/>
              </a:rPr>
              <a:t>Проектирование </a:t>
            </a:r>
            <a:r>
              <a:rPr lang="ru-RU" sz="2400" b="1" dirty="0" smtClean="0">
                <a:cs typeface="Times New Roman" pitchFamily="18" charset="0"/>
              </a:rPr>
              <a:t>ИС</a:t>
            </a:r>
            <a:r>
              <a:rPr lang="ru-RU" sz="2400" dirty="0" smtClean="0"/>
              <a:t>– </a:t>
            </a:r>
            <a:r>
              <a:rPr lang="ru-RU" sz="2400" dirty="0"/>
              <a:t>процесс преобразования входной информации об объектах, методах и опыте проектирования объектов аналогичного назначения. </a:t>
            </a:r>
          </a:p>
        </p:txBody>
      </p:sp>
      <p:pic>
        <p:nvPicPr>
          <p:cNvPr id="4" name="Рисунок 3" descr="book-300x22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265899">
            <a:off x="9356876" y="4979445"/>
            <a:ext cx="2520280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5000" y="381000"/>
            <a:ext cx="10287000" cy="6153150"/>
          </a:xfrm>
        </p:spPr>
        <p:txBody>
          <a:bodyPr>
            <a:normAutofit/>
          </a:bodyPr>
          <a:lstStyle/>
          <a:p>
            <a:r>
              <a:rPr lang="ru-RU" sz="2400" b="1" dirty="0">
                <a:cs typeface="Times New Roman" pitchFamily="18" charset="0"/>
              </a:rPr>
              <a:t>Объекты проектирования </a:t>
            </a:r>
            <a:r>
              <a:rPr lang="ru-RU" sz="2400" b="1" dirty="0" smtClean="0">
                <a:cs typeface="Times New Roman" pitchFamily="18" charset="0"/>
              </a:rPr>
              <a:t>ИС</a:t>
            </a:r>
            <a:r>
              <a:rPr lang="ru-RU" sz="2400" dirty="0"/>
              <a:t>– отдельные элементы или комплексы функциональных и обеспечивающих подсистем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dirty="0">
                <a:cs typeface="Times New Roman" pitchFamily="18" charset="0"/>
              </a:rPr>
              <a:t>Субъекты проектирования</a:t>
            </a:r>
            <a:r>
              <a:rPr lang="ru-RU" sz="2400" dirty="0" smtClean="0"/>
              <a:t>–коллективы </a:t>
            </a:r>
            <a:r>
              <a:rPr lang="ru-RU" sz="2400" dirty="0"/>
              <a:t>специалистов, которые осуществляют проектную деятельность и организация – заказчик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85" y="1314449"/>
            <a:ext cx="2143125" cy="2143125"/>
          </a:xfrm>
          <a:prstGeom prst="rect">
            <a:avLst/>
          </a:prstGeom>
        </p:spPr>
      </p:pic>
      <p:pic>
        <p:nvPicPr>
          <p:cNvPr id="13" name="Рисунок 12" descr="image0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9000" y="4855819"/>
            <a:ext cx="2664296" cy="1868070"/>
          </a:xfrm>
          <a:prstGeom prst="rect">
            <a:avLst/>
          </a:prstGeom>
        </p:spPr>
      </p:pic>
      <p:pic>
        <p:nvPicPr>
          <p:cNvPr id="15" name="Рисунок 14" descr="95547289_1_261x203_sotrudnik-s-obrazovaniem-inzhenera-stroitelya-krasnod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4335" y="4855819"/>
            <a:ext cx="2664296" cy="18680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21" y="13144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проектирования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4550" y="2133600"/>
            <a:ext cx="9390062" cy="135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это </a:t>
            </a:r>
            <a:r>
              <a:rPr lang="ru-RU" sz="2400" dirty="0"/>
              <a:t>совокупность методологии и средств проектирования </a:t>
            </a:r>
            <a:r>
              <a:rPr lang="ru-RU" sz="2400" dirty="0" smtClean="0"/>
              <a:t>ИС, </a:t>
            </a:r>
            <a:r>
              <a:rPr lang="ru-RU" sz="2400" dirty="0"/>
              <a:t>а также методов и средств организации проектирования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 descr="33579868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6446" y="3867150"/>
            <a:ext cx="5112568" cy="22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13325" cy="576040"/>
          </a:xfrm>
        </p:spPr>
        <p:txBody>
          <a:bodyPr>
            <a:noAutofit/>
          </a:bodyPr>
          <a:lstStyle/>
          <a:p>
            <a:r>
              <a:rPr lang="ru-RU" sz="2800" dirty="0"/>
              <a:t>Состав компонентов технологии </a:t>
            </a:r>
            <a:r>
              <a:rPr lang="ru-RU" sz="2800" dirty="0" smtClean="0"/>
              <a:t>проектирования</a:t>
            </a:r>
            <a:endParaRPr lang="en-US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84061" y="4859298"/>
            <a:ext cx="2516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Инструментальные средства проектирования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36179" y="1720334"/>
            <a:ext cx="390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Методология (концепция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метод)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472357" y="4859298"/>
            <a:ext cx="2144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Организация проектирования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Прямая со стрелкой 14"/>
          <p:cNvCxnSpPr>
            <a:endCxn id="10" idx="0"/>
          </p:cNvCxnSpPr>
          <p:nvPr/>
        </p:nvCxnSpPr>
        <p:spPr>
          <a:xfrm>
            <a:off x="6586328" y="3705314"/>
            <a:ext cx="2958226" cy="115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3437208" y="3705314"/>
            <a:ext cx="3165487" cy="115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3"/>
            <a:endCxn id="10" idx="1"/>
          </p:cNvCxnSpPr>
          <p:nvPr/>
        </p:nvCxnSpPr>
        <p:spPr>
          <a:xfrm>
            <a:off x="4700299" y="5320963"/>
            <a:ext cx="3772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9" idx="2"/>
          </p:cNvCxnSpPr>
          <p:nvPr/>
        </p:nvCxnSpPr>
        <p:spPr>
          <a:xfrm>
            <a:off x="6586329" y="2089666"/>
            <a:ext cx="16366" cy="1615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проектирования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Организацию проектирования ИС принято разделять на 2 типа: </a:t>
            </a:r>
            <a:endParaRPr lang="en-US" sz="2400" dirty="0" smtClean="0"/>
          </a:p>
          <a:p>
            <a:r>
              <a:rPr lang="ru-RU" sz="2400" dirty="0" smtClean="0"/>
              <a:t>Каноническое </a:t>
            </a:r>
            <a:r>
              <a:rPr lang="ru-RU" sz="2400" dirty="0"/>
              <a:t>проектирование отражает особенности технологии оригинального (индивидуального) процесса. </a:t>
            </a:r>
            <a:endParaRPr lang="en-US" sz="2400" dirty="0" smtClean="0"/>
          </a:p>
          <a:p>
            <a:r>
              <a:rPr lang="ru-RU" sz="2400" dirty="0" smtClean="0"/>
              <a:t>Типовое </a:t>
            </a:r>
            <a:r>
              <a:rPr lang="ru-RU" sz="2400" dirty="0"/>
              <a:t>проектирование, для которого характерно типовое проектное решение (ТПР), тиражируется и пригодно к многократному использованию.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39745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755</Words>
  <Application>Microsoft Office PowerPoint</Application>
  <PresentationFormat>Широкоэкранный</PresentationFormat>
  <Paragraphs>140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Легкий дым</vt:lpstr>
      <vt:lpstr>Методологии и технологии проектирования информационных систем</vt:lpstr>
      <vt:lpstr>План</vt:lpstr>
      <vt:lpstr>Что такое ИС?</vt:lpstr>
      <vt:lpstr>Функции ИС</vt:lpstr>
      <vt:lpstr>Проектирование ИС</vt:lpstr>
      <vt:lpstr>Презентация PowerPoint</vt:lpstr>
      <vt:lpstr>Технология проектирования</vt:lpstr>
      <vt:lpstr>Состав компонентов технологии проектирования</vt:lpstr>
      <vt:lpstr>Организация проектирования</vt:lpstr>
      <vt:lpstr>Каноническое проектирование ИС</vt:lpstr>
      <vt:lpstr>Типовое проектирование ИС</vt:lpstr>
      <vt:lpstr>Этапы развития технологий разработки программного обеспечения</vt:lpstr>
      <vt:lpstr>Презентация PowerPoint</vt:lpstr>
      <vt:lpstr>Основные требования к выбираемой технологии проектирования:</vt:lpstr>
      <vt:lpstr>Презентация PowerPoint</vt:lpstr>
      <vt:lpstr>Методы проектирования</vt:lpstr>
      <vt:lpstr>Методы проектирования классифицируются: </vt:lpstr>
      <vt:lpstr>Характеристики классов технологий проектирования</vt:lpstr>
      <vt:lpstr>Презентация PowerPoint</vt:lpstr>
      <vt:lpstr>Презентация PowerPoint</vt:lpstr>
      <vt:lpstr>Средства проектирования с использованием ЭВМ делятся на 4 подкласса: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Методологии и технологии разработки и проектирования информационных систем</dc:title>
  <dc:creator>Nurana Rustamova</dc:creator>
  <cp:lastModifiedBy>Nurana Rustamova</cp:lastModifiedBy>
  <cp:revision>23</cp:revision>
  <dcterms:created xsi:type="dcterms:W3CDTF">2018-10-07T20:42:08Z</dcterms:created>
  <dcterms:modified xsi:type="dcterms:W3CDTF">2018-10-08T07:36:16Z</dcterms:modified>
</cp:coreProperties>
</file>