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1" r:id="rId9"/>
    <p:sldId id="272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94660"/>
  </p:normalViewPr>
  <p:slideViewPr>
    <p:cSldViewPr>
      <p:cViewPr varScale="1">
        <p:scale>
          <a:sx n="51" d="100"/>
          <a:sy n="51" d="100"/>
        </p:scale>
        <p:origin x="1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4ACBB-E4A2-438C-8D4A-6F3CB340F834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A2CB-5C20-46ED-8539-EB442B2BB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86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8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8908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073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163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2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8969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822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DC11D7-FA67-4773-80FF-AFDC50C64B03}" type="datetimeFigureOut">
              <a:rPr lang="ru-RU" smtClean="0"/>
              <a:t>16.12.18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A5DA5F-5CFC-46AF-95B3-EDCEE1B45DD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780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621360" cy="2921496"/>
          </a:xfrm>
        </p:spPr>
        <p:txBody>
          <a:bodyPr>
            <a:normAutofit/>
          </a:bodyPr>
          <a:lstStyle/>
          <a:p>
            <a:r>
              <a:rPr lang="ru-RU" sz="5000" dirty="0" smtClean="0"/>
              <a:t>формальные </a:t>
            </a:r>
            <a:r>
              <a:rPr lang="ru-RU" sz="5000" dirty="0" smtClean="0"/>
              <a:t/>
            </a:r>
            <a:br>
              <a:rPr lang="ru-RU" sz="5000" dirty="0" smtClean="0"/>
            </a:br>
            <a:r>
              <a:rPr lang="ru-RU" sz="5000" dirty="0" smtClean="0"/>
              <a:t>языки</a:t>
            </a:r>
            <a:r>
              <a:rPr lang="en-US" sz="5000" dirty="0" smtClean="0"/>
              <a:t> </a:t>
            </a:r>
            <a:r>
              <a:rPr lang="ru-RU" sz="5000" dirty="0" smtClean="0"/>
              <a:t>и</a:t>
            </a:r>
            <a:r>
              <a:rPr lang="en-US" sz="5000" dirty="0" smtClean="0"/>
              <a:t> </a:t>
            </a:r>
            <a:r>
              <a:rPr lang="ru-RU" sz="5000" dirty="0" smtClean="0"/>
              <a:t>грамматик</a:t>
            </a:r>
            <a:r>
              <a:rPr lang="ru-RU" sz="5000" dirty="0"/>
              <a:t>а</a:t>
            </a:r>
            <a:endParaRPr lang="ru-RU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60932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Suleymanli</a:t>
            </a:r>
            <a:r>
              <a:rPr lang="en-US" sz="2000" dirty="0" smtClean="0"/>
              <a:t> </a:t>
            </a:r>
            <a:r>
              <a:rPr lang="en-US" sz="2000" dirty="0" err="1" smtClean="0"/>
              <a:t>Suleyman</a:t>
            </a:r>
            <a:r>
              <a:rPr lang="en-US" sz="2000" dirty="0" smtClean="0"/>
              <a:t> K-162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543956" cy="928694"/>
          </a:xfrm>
        </p:spPr>
        <p:txBody>
          <a:bodyPr>
            <a:normAutofit/>
          </a:bodyPr>
          <a:lstStyle/>
          <a:p>
            <a:r>
              <a:rPr lang="ru-RU" dirty="0" smtClean="0"/>
              <a:t>Формальный язык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200" dirty="0" smtClean="0"/>
              <a:t>– язык, характеризующийся точными правилами построения выражений и их понимания. Он строится в соответствии </a:t>
            </a:r>
          </a:p>
          <a:p>
            <a:r>
              <a:rPr lang="ru-RU" sz="2200" dirty="0" smtClean="0"/>
              <a:t>с четкими правилами,</a:t>
            </a:r>
          </a:p>
          <a:p>
            <a:r>
              <a:rPr lang="ru-RU" sz="2200" dirty="0" smtClean="0"/>
              <a:t> обеспечивая непротиворечивое,</a:t>
            </a:r>
          </a:p>
          <a:p>
            <a:r>
              <a:rPr lang="ru-RU" sz="2200" dirty="0" smtClean="0"/>
              <a:t> точное и компактное отображение свойств</a:t>
            </a:r>
          </a:p>
          <a:p>
            <a:r>
              <a:rPr lang="ru-RU" sz="2200" dirty="0" smtClean="0"/>
              <a:t> и отношений изучаемой предметной области (моделируемых объектов).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692696"/>
            <a:ext cx="8229600" cy="5857916"/>
          </a:xfrm>
        </p:spPr>
        <p:txBody>
          <a:bodyPr>
            <a:noAutofit/>
          </a:bodyPr>
          <a:lstStyle/>
          <a:p>
            <a:r>
              <a:rPr lang="ru-RU" sz="2200" dirty="0" smtClean="0"/>
              <a:t>Большинство формальных языков (созданных конструкций) строится по следующей схеме.</a:t>
            </a:r>
          </a:p>
          <a:p>
            <a:r>
              <a:rPr lang="ru-RU" sz="2200" dirty="0" smtClean="0"/>
              <a:t> сначала выбирается </a:t>
            </a:r>
            <a:r>
              <a:rPr lang="ru-RU" sz="2200" b="1" i="1" dirty="0" smtClean="0"/>
              <a:t>алфавит</a:t>
            </a:r>
            <a:r>
              <a:rPr lang="ru-RU" sz="2200" dirty="0" smtClean="0"/>
              <a:t>,</a:t>
            </a:r>
          </a:p>
          <a:p>
            <a:r>
              <a:rPr lang="ru-RU" sz="2200" dirty="0" smtClean="0"/>
              <a:t> затем описывается </a:t>
            </a:r>
            <a:r>
              <a:rPr lang="ru-RU" sz="2200" b="1" i="1" dirty="0" smtClean="0"/>
              <a:t>синтаксис</a:t>
            </a:r>
            <a:r>
              <a:rPr lang="ru-RU" sz="2200" dirty="0" smtClean="0"/>
              <a:t> языка, то есть правила построения осмысленных выражений. </a:t>
            </a:r>
          </a:p>
          <a:p>
            <a:r>
              <a:rPr lang="ru-RU" sz="2200" dirty="0" smtClean="0"/>
              <a:t>Из букв, по определенным правилам можно составлять </a:t>
            </a:r>
            <a:r>
              <a:rPr lang="ru-RU" sz="2200" b="1" i="1" dirty="0" smtClean="0"/>
              <a:t>слова и выражения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Осмысленные выражения получаются в формальном языке, только если соблюдены определенные в языке </a:t>
            </a:r>
            <a:r>
              <a:rPr lang="ru-RU" sz="2200" b="1" dirty="0" smtClean="0"/>
              <a:t>правила</a:t>
            </a:r>
            <a:r>
              <a:rPr lang="ru-RU" sz="2200" dirty="0" smtClean="0"/>
              <a:t> образования. </a:t>
            </a:r>
          </a:p>
          <a:p>
            <a:r>
              <a:rPr lang="ru-RU" sz="2200" dirty="0" smtClean="0"/>
              <a:t>Для каждого формального языка совокупность этих правил должна быть строго определена и модификация любого из них приводит чаще всего к появлению новой разновидности (диалекта) этого языка.</a:t>
            </a:r>
            <a:endParaRPr lang="ru-RU" sz="2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620688"/>
            <a:ext cx="8248650" cy="5688632"/>
          </a:xfrm>
        </p:spPr>
        <p:txBody>
          <a:bodyPr>
            <a:normAutofit/>
          </a:bodyPr>
          <a:lstStyle/>
          <a:p>
            <a:r>
              <a:rPr lang="ru-RU" sz="2300" dirty="0" smtClean="0"/>
              <a:t>Формальные языки широко применяются в науке и технике. </a:t>
            </a:r>
          </a:p>
          <a:p>
            <a:r>
              <a:rPr lang="ru-RU" sz="2300" dirty="0" smtClean="0"/>
              <a:t>В процессе научного исследования и практической деятельности формальные языки обычно используются в тесной взаимосвязи с естественным языком</a:t>
            </a:r>
          </a:p>
          <a:p>
            <a:r>
              <a:rPr lang="ru-RU" sz="2300" dirty="0" smtClean="0"/>
              <a:t>Формальный язык является средством более точного представления знаний, чем естественный язык</a:t>
            </a:r>
          </a:p>
          <a:p>
            <a:r>
              <a:rPr lang="ru-RU" sz="2300" dirty="0" smtClean="0"/>
              <a:t>Формальные языки часто конструируются на базе языка математики. Веком бурного развития различных формальных языков можно считать XX век.</a:t>
            </a:r>
          </a:p>
          <a:p>
            <a:r>
              <a:rPr lang="ru-RU" sz="2300" dirty="0" smtClean="0"/>
              <a:t>С точки зрения информатики, среди формальных языков наиболее значительную роль играют формальный </a:t>
            </a:r>
            <a:r>
              <a:rPr lang="ru-RU" sz="2300" b="1" i="1" dirty="0" smtClean="0"/>
              <a:t>язык логики</a:t>
            </a:r>
            <a:r>
              <a:rPr lang="ru-RU" sz="2300" dirty="0" smtClean="0"/>
              <a:t> (язык алгебры логики) и </a:t>
            </a:r>
            <a:r>
              <a:rPr lang="ru-RU" sz="2300" b="1" i="1" dirty="0" smtClean="0"/>
              <a:t>языки программирования</a:t>
            </a:r>
            <a:r>
              <a:rPr lang="ru-RU" sz="2300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Формальная грамматика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Формальная грамматика или просто грамматика в теории формальных языков — способ описания формального языка, то есть выделения некоторого подмножества из множества всех слов некоторого конечного алфавита.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725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представляют собой формальные грамматики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Введённые </a:t>
            </a:r>
            <a:r>
              <a:rPr lang="ru-RU" sz="2200" dirty="0"/>
              <a:t>в лингвистику американским учёным Н. Хомским, формальные грамматики представляют собой средство строгого описания естественных языков. Теория формальных грамматик составляет важный раздел математической лингвистики, в рамках которой принято подразделение на порождающие и распознающие формальные грамматики.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296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грамматики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Назначение грамматики — задание языка. Это задание обязательно должно быть конечным, иначе человек не будет в состоянии эту грамматику понять. Но каким образом, конечное задание описывает бесконечные совокупности? Это возможно только в том случае, если строение всех цепочек языка основано на единых принципов, которых конечное число.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374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</a:t>
            </a:r>
            <a:r>
              <a:rPr lang="ru-RU" b="1" dirty="0" smtClean="0"/>
              <a:t>лассификация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С </a:t>
            </a:r>
            <a:r>
              <a:rPr lang="ru-RU" sz="2200" dirty="0"/>
              <a:t>алгоритмической точки зрения грамматики можно подразделить по способу задания языка. Имеются три основных таких способа (вида грамматик</a:t>
            </a:r>
            <a:r>
              <a:rPr lang="ru-RU" sz="2200" dirty="0" smtClean="0"/>
              <a:t>):</a:t>
            </a:r>
            <a:endParaRPr lang="en-US" sz="2200" dirty="0" smtClean="0"/>
          </a:p>
          <a:p>
            <a:r>
              <a:rPr lang="ru-RU" sz="2200" dirty="0" smtClean="0"/>
              <a:t>Распознающие </a:t>
            </a:r>
            <a:r>
              <a:rPr lang="ru-RU" sz="2200" dirty="0"/>
              <a:t>грамматики, </a:t>
            </a:r>
            <a:endParaRPr lang="en-US" sz="2200" dirty="0" smtClean="0"/>
          </a:p>
          <a:p>
            <a:r>
              <a:rPr lang="ru-RU" sz="2200" dirty="0" smtClean="0"/>
              <a:t>Порождающие </a:t>
            </a:r>
            <a:r>
              <a:rPr lang="ru-RU" sz="2200" dirty="0"/>
              <a:t>грамматики, </a:t>
            </a:r>
            <a:endParaRPr lang="en-US" sz="2200" dirty="0" smtClean="0"/>
          </a:p>
          <a:p>
            <a:r>
              <a:rPr lang="ru-RU" sz="2200" dirty="0" smtClean="0"/>
              <a:t>Перечисляющие </a:t>
            </a:r>
            <a:r>
              <a:rPr lang="ru-RU" sz="2200" dirty="0"/>
              <a:t>грамматики.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92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Распознающие </a:t>
            </a:r>
            <a:r>
              <a:rPr lang="ru-RU" dirty="0"/>
              <a:t>грамматики.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Такие </a:t>
            </a:r>
            <a:r>
              <a:rPr lang="ru-RU" sz="2200" dirty="0"/>
              <a:t>грамматики представляют собой устройства (алгоритмы), которым на вход подается цепочка языка, а на выходе устройство печатает «Да», если цепочка принадлежит языку, и «Нет» — в противном случае.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522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Порождающие грамматики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 </a:t>
            </a:r>
            <a:r>
              <a:rPr lang="ru-RU" sz="2200" dirty="0"/>
              <a:t>Этот вид устройств используется для порождения цепочек языков по требованию. Образно говоря, при нажатии кнопки будет сгенерирована некоторая цепочка языка.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839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3. Перечисляющие </a:t>
            </a:r>
            <a:r>
              <a:rPr lang="ru-RU" dirty="0" smtClean="0"/>
              <a:t>грамматики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Такие </a:t>
            </a:r>
            <a:r>
              <a:rPr lang="ru-RU" sz="2200" dirty="0"/>
              <a:t>грамматики печатают одну за другой все цепочки языка. Очевидно, что если язык состоит из бесконечного числа цепочек, то процесс перечисления никогда не остановится. Хотя, конечно его можно остановить принудительно в нужный момент времени, например, когда будет напечатана нужная цепочка</a:t>
            </a:r>
            <a:r>
              <a:rPr lang="ru-RU" sz="2200" dirty="0" smtClean="0"/>
              <a:t>.</a:t>
            </a:r>
            <a:r>
              <a:rPr lang="ru-RU" sz="2200" dirty="0"/>
              <a:t/>
            </a:r>
            <a:br>
              <a:rPr lang="ru-RU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85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675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Естественные и формальные языки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/>
          <a:lstStyle/>
          <a:p>
            <a:r>
              <a:rPr lang="ru-RU" dirty="0" smtClean="0"/>
              <a:t> </a:t>
            </a:r>
            <a:r>
              <a:rPr lang="ru-RU" sz="3200" dirty="0" smtClean="0"/>
              <a:t>Информация становится понятной, если она выражена языком, на котором говорят те, кому предназначена информация.</a:t>
            </a:r>
          </a:p>
          <a:p>
            <a:r>
              <a:rPr lang="ru-RU" sz="3200" dirty="0" smtClean="0"/>
              <a:t>В процессе развития человеческого общества люди выработали большое число языков.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языков: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340768"/>
            <a:ext cx="7888932" cy="4394809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разговорные языки (в настоящее время в мире их насчитывают более 2000);</a:t>
            </a:r>
          </a:p>
          <a:p>
            <a:r>
              <a:rPr lang="ru-RU" sz="2400" dirty="0" smtClean="0"/>
              <a:t>языки мимики и жестов;</a:t>
            </a:r>
          </a:p>
          <a:p>
            <a:r>
              <a:rPr lang="ru-RU" sz="2400" dirty="0" smtClean="0"/>
              <a:t>языки чертежей, рисунков, схем;</a:t>
            </a:r>
          </a:p>
          <a:p>
            <a:r>
              <a:rPr lang="ru-RU" sz="2400" dirty="0" smtClean="0"/>
              <a:t>языки науки (математики, химии, биологии и т.д.);</a:t>
            </a:r>
          </a:p>
          <a:p>
            <a:r>
              <a:rPr lang="ru-RU" sz="2400" dirty="0" smtClean="0"/>
              <a:t>языки искусства (живописи, музыки, скульптуры, архитектуры и т.д.);</a:t>
            </a:r>
          </a:p>
          <a:p>
            <a:r>
              <a:rPr lang="ru-RU" sz="2400" dirty="0" smtClean="0"/>
              <a:t>специальные языки (азбука Брайля для слепых, азбука Морзе, Эсперанто, морской семафор и т.д.);</a:t>
            </a:r>
          </a:p>
          <a:p>
            <a:r>
              <a:rPr lang="ru-RU" sz="2400" dirty="0" smtClean="0"/>
              <a:t>алгоритмические языки (блок-схемы, языки программирования).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14290"/>
            <a:ext cx="7830612" cy="1143000"/>
          </a:xfrm>
        </p:spPr>
        <p:txBody>
          <a:bodyPr/>
          <a:lstStyle/>
          <a:p>
            <a:r>
              <a:rPr lang="ru-RU" dirty="0" smtClean="0"/>
              <a:t>Язык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24744"/>
            <a:ext cx="8280920" cy="5357850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 </a:t>
            </a:r>
            <a:r>
              <a:rPr lang="ru-RU" sz="2200" dirty="0" smtClean="0"/>
              <a:t> – это знаковая система, используемая для целей коммуникации и познания. Основой большинства языков является </a:t>
            </a:r>
            <a:r>
              <a:rPr lang="ru-RU" sz="2200" i="1" dirty="0" smtClean="0"/>
              <a:t>алфавит</a:t>
            </a:r>
            <a:r>
              <a:rPr lang="ru-RU" sz="2200" dirty="0" smtClean="0"/>
              <a:t> – набор символов, из которых можно составлять слова и фразы данного языка.</a:t>
            </a:r>
          </a:p>
          <a:p>
            <a:pPr>
              <a:buNone/>
            </a:pPr>
            <a:endParaRPr lang="ru-RU" sz="2200" dirty="0" smtClean="0"/>
          </a:p>
          <a:p>
            <a:r>
              <a:rPr lang="ru-RU" sz="2200" dirty="0" smtClean="0"/>
              <a:t>Язык характеризуется:</a:t>
            </a:r>
          </a:p>
          <a:p>
            <a:pPr lvl="1"/>
            <a:r>
              <a:rPr lang="ru-RU" sz="2200" dirty="0" smtClean="0"/>
              <a:t>     набором используемых знаков;</a:t>
            </a:r>
          </a:p>
          <a:p>
            <a:pPr lvl="1"/>
            <a:r>
              <a:rPr lang="ru-RU" sz="2200" dirty="0" smtClean="0"/>
              <a:t>     правилами образования из этих знаков таких языковых конструкций, как “слова”, “фразы” и “тексты” (в широком толковании этих понятий);</a:t>
            </a:r>
          </a:p>
          <a:p>
            <a:pPr lvl="1"/>
            <a:r>
              <a:rPr lang="ru-RU" sz="2200" dirty="0" smtClean="0"/>
              <a:t>      набором синтаксических, семантических и прагматических правил использования этих языковых конструкций.</a:t>
            </a:r>
          </a:p>
          <a:p>
            <a:endParaRPr 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704088"/>
            <a:ext cx="8075240" cy="724648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cs typeface="Times New Roman" pitchFamily="18" charset="0"/>
              </a:rPr>
              <a:t>Основу языка составляют</a:t>
            </a:r>
            <a:r>
              <a:rPr lang="en-US" sz="5400" dirty="0" smtClean="0">
                <a:cs typeface="Times New Roman" pitchFamily="18" charset="0"/>
              </a:rPr>
              <a:t>:</a:t>
            </a:r>
            <a:endParaRPr lang="ru-RU" sz="5400" dirty="0" smtClean="0"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алфавит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- </a:t>
            </a:r>
            <a:r>
              <a:rPr lang="ru-RU" sz="2800" dirty="0" smtClean="0">
                <a:cs typeface="Times New Roman" pitchFamily="18" charset="0"/>
              </a:rPr>
              <a:t> конечный набор знаков (символов) любой природы, из которых конструируются сообщения.</a:t>
            </a:r>
          </a:p>
          <a:p>
            <a:pPr>
              <a:buFont typeface="Wingdings" pitchFamily="2" charset="2"/>
              <a:buNone/>
            </a:pPr>
            <a:r>
              <a:rPr lang="ru-RU" sz="2800" dirty="0" smtClean="0">
                <a:cs typeface="Times New Roman" pitchFamily="18" charset="0"/>
              </a:rPr>
              <a:t>     Простейшим алфавитом, достаточным для записи (представления) информации, является алфавит из двух символов, например, </a:t>
            </a:r>
            <a:r>
              <a:rPr lang="ru-RU" sz="2800" b="1" dirty="0" smtClean="0">
                <a:solidFill>
                  <a:srgbClr val="FF0000"/>
                </a:solidFill>
                <a:cs typeface="Times New Roman" pitchFamily="18" charset="0"/>
              </a:rPr>
              <a:t>0 и 1</a:t>
            </a:r>
            <a:r>
              <a:rPr lang="ru-RU" sz="2800" b="1" dirty="0" smtClean="0"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слово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 - </a:t>
            </a:r>
            <a:r>
              <a:rPr lang="ru-RU" sz="2800" dirty="0" smtClean="0">
                <a:cs typeface="Times New Roman" pitchFamily="18" charset="0"/>
              </a:rPr>
              <a:t>последовательность символов алфавита, кодирующая информацию</a:t>
            </a:r>
            <a:r>
              <a:rPr lang="en-US" sz="2800" dirty="0" smtClean="0">
                <a:cs typeface="Times New Roman" pitchFamily="18" charset="0"/>
              </a:rPr>
              <a:t>;</a:t>
            </a:r>
            <a:endParaRPr lang="ru-RU" sz="2800" dirty="0" smtClean="0">
              <a:cs typeface="Times New Roman" pitchFamily="18" charset="0"/>
            </a:endParaRPr>
          </a:p>
          <a:p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синтаксис</a:t>
            </a:r>
            <a:r>
              <a:rPr lang="ru-RU" sz="2800" b="1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- система правил, определяющих допустимые конструкции языка</a:t>
            </a:r>
            <a:r>
              <a:rPr lang="en-US" sz="2800" dirty="0" smtClean="0">
                <a:cs typeface="Times New Roman" pitchFamily="18" charset="0"/>
              </a:rPr>
              <a:t>;</a:t>
            </a:r>
            <a:r>
              <a:rPr lang="ru-RU" sz="2800" dirty="0" smtClean="0">
                <a:cs typeface="Times New Roman" pitchFamily="18" charset="0"/>
              </a:rPr>
              <a:t> </a:t>
            </a:r>
          </a:p>
          <a:p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семантика </a:t>
            </a:r>
            <a:r>
              <a:rPr lang="ru-RU" sz="2800" dirty="0" smtClean="0">
                <a:cs typeface="Times New Roman" pitchFamily="18" charset="0"/>
              </a:rPr>
              <a:t>- система правил однозначного толкования отдельных конструкции языка</a:t>
            </a:r>
            <a:r>
              <a:rPr lang="en-US" sz="2800" dirty="0" smtClean="0">
                <a:cs typeface="Times New Roman" pitchFamily="18" charset="0"/>
              </a:rPr>
              <a:t>;</a:t>
            </a:r>
            <a:r>
              <a:rPr lang="ru-RU" sz="2800" dirty="0" smtClean="0">
                <a:cs typeface="Times New Roman" pitchFamily="18" charset="0"/>
              </a:rPr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58216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 Все языки можно разделить на естественные и искусственные.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5400" dirty="0" smtClean="0">
                <a:cs typeface="Times New Roman" pitchFamily="18" charset="0"/>
              </a:rPr>
              <a:t>Язык как способ представления информации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cs typeface="Times New Roman" pitchFamily="18" charset="0"/>
              </a:rPr>
              <a:t>Восприятие, хранение и передача информации в форме знаков означают использование какого-либо языка.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cs typeface="Times New Roman" pitchFamily="18" charset="0"/>
              </a:rPr>
              <a:t>Языки делятся на </a:t>
            </a:r>
            <a:r>
              <a:rPr lang="ru-RU" sz="2800" b="1" dirty="0" smtClean="0">
                <a:solidFill>
                  <a:srgbClr val="FF0000"/>
                </a:solidFill>
                <a:cs typeface="Times New Roman" pitchFamily="18" charset="0"/>
              </a:rPr>
              <a:t>разговорные</a:t>
            </a:r>
            <a:r>
              <a:rPr lang="ru-RU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(естественные) и </a:t>
            </a:r>
            <a:r>
              <a:rPr lang="ru-RU" sz="2800" b="1" dirty="0" smtClean="0">
                <a:solidFill>
                  <a:srgbClr val="FF0000"/>
                </a:solidFill>
                <a:cs typeface="Times New Roman" pitchFamily="18" charset="0"/>
              </a:rPr>
              <a:t>формальные</a:t>
            </a:r>
            <a:r>
              <a:rPr lang="ru-RU" sz="2800" dirty="0" smtClean="0">
                <a:cs typeface="Times New Roman" pitchFamily="18" charset="0"/>
              </a:rPr>
              <a:t>.</a:t>
            </a:r>
            <a:r>
              <a:rPr lang="ru-RU" sz="2800" b="1" i="1" dirty="0" smtClean="0">
                <a:solidFill>
                  <a:srgbClr val="00808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800" b="1" i="1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Естественные языки</a:t>
            </a:r>
            <a:r>
              <a:rPr lang="ru-RU" sz="2800" dirty="0" smtClean="0">
                <a:cs typeface="Times New Roman" pitchFamily="18" charset="0"/>
              </a:rPr>
              <a:t> носят национальный характер (русский, немецкий, английский и т.д.).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Формальные языки</a:t>
            </a:r>
            <a:r>
              <a:rPr lang="ru-RU" sz="2800" dirty="0" smtClean="0">
                <a:cs typeface="Times New Roman" pitchFamily="18" charset="0"/>
              </a:rPr>
              <a:t> обычно относятся к специальной области человеческой деятельности (язык математики или язык флажков на флоте).  </a:t>
            </a:r>
            <a:endParaRPr lang="en-US" sz="2800" dirty="0" smtClean="0"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/>
          <p:cNvSpPr txBox="1">
            <a:spLocks/>
          </p:cNvSpPr>
          <p:nvPr/>
        </p:nvSpPr>
        <p:spPr>
          <a:xfrm>
            <a:off x="785786" y="500042"/>
            <a:ext cx="8148664" cy="1143008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Язык как способ представления информации.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Содержимое 2"/>
          <p:cNvSpPr txBox="1">
            <a:spLocks/>
          </p:cNvSpPr>
          <p:nvPr/>
        </p:nvSpPr>
        <p:spPr>
          <a:xfrm>
            <a:off x="571472" y="1643050"/>
            <a:ext cx="8362978" cy="48577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Естественные языки. Например мы общаемся или переписываемся на русском или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белорусском языке.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Формальные языки – языки, в которых заложены строгие однозначные правила и ограниченный словарь.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18" charset="2"/>
              <a:buNone/>
              <a:tabLst/>
              <a:defRPr/>
            </a:pPr>
            <a:endParaRPr lang="ru-RU" sz="26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lang="ru-RU" sz="2600" dirty="0"/>
              <a:t>	</a:t>
            </a:r>
            <a:r>
              <a:rPr lang="ru-RU" sz="2600" dirty="0" smtClean="0"/>
              <a:t>		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/>
              <a:t>http://videouroki.net</a:t>
            </a:r>
            <a:endParaRPr lang="ru-RU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2322" y="4666975"/>
            <a:ext cx="85725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137" y="4639299"/>
            <a:ext cx="1071562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6261100" y="4560612"/>
            <a:ext cx="1803400" cy="955675"/>
            <a:chOff x="1882" y="1616"/>
            <a:chExt cx="1724" cy="907"/>
          </a:xfrm>
        </p:grpSpPr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2245" y="2387"/>
              <a:ext cx="363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orbel" pitchFamily="34" charset="0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2835" y="2387"/>
              <a:ext cx="363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orbel" pitchFamily="34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2608" y="170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>
              <a:off x="2653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2653" y="1842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H="1">
              <a:off x="1973" y="184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3334" y="2024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Gill Sans MT" pitchFamily="34" charset="0"/>
                </a:rPr>
                <a:t>A</a:t>
              </a:r>
              <a:endParaRPr lang="ru-RU">
                <a:latin typeface="Corbel" pitchFamily="34" charset="0"/>
              </a:endParaRPr>
            </a:p>
          </p:txBody>
        </p:sp>
        <p:cxnSp>
          <p:nvCxnSpPr>
            <p:cNvPr id="40" name="AutoShape 27"/>
            <p:cNvCxnSpPr>
              <a:cxnSpLocks noChangeShapeType="1"/>
              <a:stCxn id="37" idx="1"/>
              <a:endCxn id="39" idx="0"/>
            </p:cNvCxnSpPr>
            <p:nvPr/>
          </p:nvCxnSpPr>
          <p:spPr bwMode="auto">
            <a:xfrm>
              <a:off x="3470" y="1842"/>
              <a:ext cx="0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28"/>
            <p:cNvCxnSpPr>
              <a:cxnSpLocks noChangeShapeType="1"/>
              <a:stCxn id="33" idx="3"/>
              <a:endCxn id="34" idx="1"/>
            </p:cNvCxnSpPr>
            <p:nvPr/>
          </p:nvCxnSpPr>
          <p:spPr bwMode="auto">
            <a:xfrm>
              <a:off x="2608" y="2455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1882" y="2115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1973" y="22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44" name="AutoShape 31"/>
            <p:cNvCxnSpPr>
              <a:cxnSpLocks noChangeShapeType="1"/>
              <a:stCxn id="38" idx="1"/>
              <a:endCxn id="42" idx="0"/>
            </p:cNvCxnSpPr>
            <p:nvPr/>
          </p:nvCxnSpPr>
          <p:spPr bwMode="auto">
            <a:xfrm>
              <a:off x="1974" y="1842"/>
              <a:ext cx="0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" name="AutoShape 32"/>
            <p:cNvCxnSpPr>
              <a:cxnSpLocks noChangeShapeType="1"/>
              <a:stCxn id="43" idx="1"/>
              <a:endCxn id="33" idx="1"/>
            </p:cNvCxnSpPr>
            <p:nvPr/>
          </p:nvCxnSpPr>
          <p:spPr bwMode="auto">
            <a:xfrm>
              <a:off x="1973" y="2453"/>
              <a:ext cx="272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AutoShape 33"/>
            <p:cNvCxnSpPr>
              <a:cxnSpLocks noChangeShapeType="1"/>
              <a:stCxn id="34" idx="3"/>
              <a:endCxn id="39" idx="4"/>
            </p:cNvCxnSpPr>
            <p:nvPr/>
          </p:nvCxnSpPr>
          <p:spPr bwMode="auto">
            <a:xfrm flipV="1">
              <a:off x="3198" y="2296"/>
              <a:ext cx="272" cy="15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2629" y="1650"/>
              <a:ext cx="2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ill Sans MT" pitchFamily="34" charset="0"/>
                </a:rPr>
                <a:t>+</a:t>
              </a:r>
              <a:endParaRPr lang="ru-RU" sz="1400">
                <a:latin typeface="Corbel" pitchFamily="34" charset="0"/>
              </a:endParaRP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2427" y="1650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Gill Sans MT" pitchFamily="34" charset="0"/>
                </a:rPr>
                <a:t>-</a:t>
              </a:r>
              <a:endParaRPr lang="ru-RU" sz="1400">
                <a:latin typeface="Corbel" pitchFamily="34" charset="0"/>
              </a:endParaRPr>
            </a:p>
          </p:txBody>
        </p:sp>
      </p:grp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38" y="2071688"/>
            <a:ext cx="209073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92</TotalTime>
  <Words>740</Words>
  <Application>Microsoft Office PowerPoint</Application>
  <PresentationFormat>Экран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Corbel</vt:lpstr>
      <vt:lpstr>Gill Sans MT</vt:lpstr>
      <vt:lpstr>Impact</vt:lpstr>
      <vt:lpstr>Times New Roman</vt:lpstr>
      <vt:lpstr>Wingdings</vt:lpstr>
      <vt:lpstr>Wingdings 2</vt:lpstr>
      <vt:lpstr>Badge</vt:lpstr>
      <vt:lpstr>формальные  языки и грамматика</vt:lpstr>
      <vt:lpstr>Естественные и формальные языки</vt:lpstr>
      <vt:lpstr>Примеры языков:</vt:lpstr>
      <vt:lpstr>Язык</vt:lpstr>
      <vt:lpstr>Основу языка составляют:</vt:lpstr>
      <vt:lpstr>Язык</vt:lpstr>
      <vt:lpstr> Все языки можно разделить на естественные и искусственные.</vt:lpstr>
      <vt:lpstr>Язык как способ представления информации </vt:lpstr>
      <vt:lpstr>Презентация PowerPoint</vt:lpstr>
      <vt:lpstr>Формальный язык</vt:lpstr>
      <vt:lpstr>Презентация PowerPoint</vt:lpstr>
      <vt:lpstr>Презентация PowerPoint</vt:lpstr>
      <vt:lpstr>Формальная грамматика</vt:lpstr>
      <vt:lpstr>Что представляют собой формальные грамматики</vt:lpstr>
      <vt:lpstr>Назначение грамматики</vt:lpstr>
      <vt:lpstr>Классификация</vt:lpstr>
      <vt:lpstr>1. Распознающие грамматики.</vt:lpstr>
      <vt:lpstr>2. Порождающие грамматики</vt:lpstr>
      <vt:lpstr>3. Перечисляющие грамматики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Естественные  и формальные  языки</dc:title>
  <dc:creator>danilov</dc:creator>
  <cp:lastModifiedBy>Nurana Rustamova</cp:lastModifiedBy>
  <cp:revision>10</cp:revision>
  <dcterms:created xsi:type="dcterms:W3CDTF">2010-05-18T20:23:59Z</dcterms:created>
  <dcterms:modified xsi:type="dcterms:W3CDTF">2018-12-16T19:50:40Z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134554</vt:lpwstr>
  </property>
  <property fmtid="{D5CDD505-2E9C-101B-9397-08002B2CF9AE}" pid="3" name="NXPowerLiteSettings">
    <vt:lpwstr>F5200358026400</vt:lpwstr>
  </property>
  <property fmtid="{D5CDD505-2E9C-101B-9397-08002B2CF9AE}" pid="4" name="NXPowerLiteVersion">
    <vt:lpwstr>D5.0.6</vt:lpwstr>
  </property>
</Properties>
</file>