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339" r:id="rId12"/>
    <p:sldId id="268" r:id="rId13"/>
    <p:sldId id="357" r:id="rId14"/>
    <p:sldId id="342" r:id="rId15"/>
    <p:sldId id="351" r:id="rId16"/>
    <p:sldId id="362" r:id="rId17"/>
    <p:sldId id="361" r:id="rId18"/>
    <p:sldId id="360" r:id="rId19"/>
    <p:sldId id="359" r:id="rId20"/>
    <p:sldId id="358" r:id="rId21"/>
    <p:sldId id="353" r:id="rId22"/>
    <p:sldId id="269" r:id="rId23"/>
    <p:sldId id="354" r:id="rId24"/>
    <p:sldId id="275" r:id="rId25"/>
    <p:sldId id="270" r:id="rId26"/>
    <p:sldId id="355" r:id="rId27"/>
    <p:sldId id="356" r:id="rId28"/>
    <p:sldId id="271" r:id="rId29"/>
    <p:sldId id="364" r:id="rId30"/>
    <p:sldId id="363" r:id="rId31"/>
  </p:sldIdLst>
  <p:sldSz cx="9144000" cy="5143500" type="screen16x9"/>
  <p:notesSz cx="6858000" cy="9144000"/>
  <p:embeddedFontLst>
    <p:embeddedFont>
      <p:font typeface="Calibri Light" panose="020F0302020204030204" pitchFamily="34" charset="0"/>
      <p:regular r:id="rId33"/>
      <p:italic r:id="rId34"/>
    </p:embeddedFont>
    <p:embeddedFont>
      <p:font typeface="Overpass" panose="020B0604020202020204" charset="0"/>
      <p:regular r:id="rId35"/>
      <p:bold r:id="rId36"/>
      <p:italic r:id="rId37"/>
      <p:boldItalic r:id="rId38"/>
    </p:embeddedFont>
    <p:embeddedFont>
      <p:font typeface="Overpass Black" panose="020B0604020202020204" charset="0"/>
      <p:bold r:id="rId39"/>
      <p:boldItalic r:id="rId40"/>
    </p:embeddedFont>
    <p:embeddedFont>
      <p:font typeface="Overpass SemiBold"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Overpass ExtraBold" panose="020B0604020202020204" charset="0"/>
      <p:bold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szdNaltpiQmI86EhBusBA==" hashData="r2ekRhbsJEhRPDdIVOrDxmiv/P6asAT8zALkXQ9PLjPpWiKuo1qSy0MZ9bKBMK7Zn7lphD7HMoVj5pUmKoqUHA=="/>
  <p:extLst>
    <p:ext uri="{521415D9-36F7-43E2-AB2F-B90AF26B5E84}">
      <p14:sectionLst xmlns:p14="http://schemas.microsoft.com/office/powerpoint/2010/main">
        <p14:section name="Default Section" id="{1EB7F975-0A57-4B94-AE99-7B0769676792}">
          <p14:sldIdLst>
            <p14:sldId id="256"/>
            <p14:sldId id="257"/>
            <p14:sldId id="258"/>
            <p14:sldId id="259"/>
            <p14:sldId id="260"/>
            <p14:sldId id="261"/>
            <p14:sldId id="262"/>
            <p14:sldId id="263"/>
            <p14:sldId id="264"/>
            <p14:sldId id="265"/>
            <p14:sldId id="339"/>
            <p14:sldId id="268"/>
            <p14:sldId id="357"/>
            <p14:sldId id="342"/>
            <p14:sldId id="351"/>
            <p14:sldId id="362"/>
            <p14:sldId id="361"/>
            <p14:sldId id="360"/>
            <p14:sldId id="359"/>
            <p14:sldId id="358"/>
            <p14:sldId id="353"/>
            <p14:sldId id="269"/>
            <p14:sldId id="354"/>
            <p14:sldId id="275"/>
            <p14:sldId id="270"/>
            <p14:sldId id="355"/>
            <p14:sldId id="356"/>
            <p14:sldId id="271"/>
            <p14:sldId id="364"/>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9FD697-CF82-401F-A7EC-A71502C4C1A0}">
  <a:tblStyle styleId="{5C9FD697-CF82-401F-A7EC-A71502C4C1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98" d="100"/>
          <a:sy n="98"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69971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850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bee2f40088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bee2f40088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48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bee2f40088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bee2f40088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996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52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18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28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64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40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329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375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65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106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94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4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022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07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86865d4646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86865d4646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210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978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707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918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c03edbb75f_0_4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c03edbb75f_0_4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173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86865d464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86865d464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83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68d71dec5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68d71dec5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382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33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68d71dec5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68d71dec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42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bec5cc5d5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bec5cc5d5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39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77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957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0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1">
  <p:cSld name="CUSTOM_15_1">
    <p:bg>
      <p:bgPr>
        <a:solidFill>
          <a:schemeClr val="lt1"/>
        </a:solidFill>
        <a:effectLst/>
      </p:bgPr>
    </p:bg>
    <p:spTree>
      <p:nvGrpSpPr>
        <p:cNvPr id="1" name="Shape 73"/>
        <p:cNvGrpSpPr/>
        <p:nvPr/>
      </p:nvGrpSpPr>
      <p:grpSpPr>
        <a:xfrm>
          <a:off x="0" y="0"/>
          <a:ext cx="0" cy="0"/>
          <a:chOff x="0" y="0"/>
          <a:chExt cx="0" cy="0"/>
        </a:xfrm>
      </p:grpSpPr>
      <p:sp>
        <p:nvSpPr>
          <p:cNvPr id="74" name="Google Shape;74;p14"/>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76" name="Google Shape;76;p14"/>
          <p:cNvSpPr txBox="1">
            <a:spLocks noGrp="1"/>
          </p:cNvSpPr>
          <p:nvPr>
            <p:ph type="title" idx="2" hasCustomPrompt="1"/>
          </p:nvPr>
        </p:nvSpPr>
        <p:spPr>
          <a:xfrm>
            <a:off x="720001"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1"/>
          </p:nvPr>
        </p:nvSpPr>
        <p:spPr>
          <a:xfrm>
            <a:off x="720025"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8" name="Google Shape;78;p14"/>
          <p:cNvSpPr txBox="1">
            <a:spLocks noGrp="1"/>
          </p:cNvSpPr>
          <p:nvPr>
            <p:ph type="subTitle" idx="3"/>
          </p:nvPr>
        </p:nvSpPr>
        <p:spPr>
          <a:xfrm>
            <a:off x="7200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9" name="Google Shape;79;p14"/>
          <p:cNvSpPr txBox="1">
            <a:spLocks noGrp="1"/>
          </p:cNvSpPr>
          <p:nvPr>
            <p:ph type="title" idx="4" hasCustomPrompt="1"/>
          </p:nvPr>
        </p:nvSpPr>
        <p:spPr>
          <a:xfrm>
            <a:off x="6009539" y="125452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5"/>
          </p:nvPr>
        </p:nvSpPr>
        <p:spPr>
          <a:xfrm>
            <a:off x="6009503"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1" name="Google Shape;81;p14"/>
          <p:cNvSpPr txBox="1">
            <a:spLocks noGrp="1"/>
          </p:cNvSpPr>
          <p:nvPr>
            <p:ph type="subTitle" idx="6"/>
          </p:nvPr>
        </p:nvSpPr>
        <p:spPr>
          <a:xfrm>
            <a:off x="60095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2" name="Google Shape;82;p14"/>
          <p:cNvSpPr txBox="1">
            <a:spLocks noGrp="1"/>
          </p:cNvSpPr>
          <p:nvPr>
            <p:ph type="title" idx="7" hasCustomPrompt="1"/>
          </p:nvPr>
        </p:nvSpPr>
        <p:spPr>
          <a:xfrm>
            <a:off x="720000"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8"/>
          </p:nvPr>
        </p:nvSpPr>
        <p:spPr>
          <a:xfrm>
            <a:off x="720000"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4" name="Google Shape;84;p14"/>
          <p:cNvSpPr txBox="1">
            <a:spLocks noGrp="1"/>
          </p:cNvSpPr>
          <p:nvPr>
            <p:ph type="subTitle" idx="9"/>
          </p:nvPr>
        </p:nvSpPr>
        <p:spPr>
          <a:xfrm>
            <a:off x="7200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5" name="Google Shape;85;p14"/>
          <p:cNvSpPr txBox="1">
            <a:spLocks noGrp="1"/>
          </p:cNvSpPr>
          <p:nvPr>
            <p:ph type="title" idx="13" hasCustomPrompt="1"/>
          </p:nvPr>
        </p:nvSpPr>
        <p:spPr>
          <a:xfrm>
            <a:off x="6009510" y="292999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4"/>
          </p:nvPr>
        </p:nvSpPr>
        <p:spPr>
          <a:xfrm>
            <a:off x="6009500"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7" name="Google Shape;87;p14"/>
          <p:cNvSpPr txBox="1">
            <a:spLocks noGrp="1"/>
          </p:cNvSpPr>
          <p:nvPr>
            <p:ph type="subTitle" idx="15"/>
          </p:nvPr>
        </p:nvSpPr>
        <p:spPr>
          <a:xfrm>
            <a:off x="60095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8" name="Google Shape;88;p14"/>
          <p:cNvSpPr txBox="1">
            <a:spLocks noGrp="1"/>
          </p:cNvSpPr>
          <p:nvPr>
            <p:ph type="title" idx="16" hasCustomPrompt="1"/>
          </p:nvPr>
        </p:nvSpPr>
        <p:spPr>
          <a:xfrm>
            <a:off x="3364763"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17"/>
          </p:nvPr>
        </p:nvSpPr>
        <p:spPr>
          <a:xfrm>
            <a:off x="3364796"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 name="Google Shape;90;p14"/>
          <p:cNvSpPr txBox="1">
            <a:spLocks noGrp="1"/>
          </p:cNvSpPr>
          <p:nvPr>
            <p:ph type="subTitle" idx="18"/>
          </p:nvPr>
        </p:nvSpPr>
        <p:spPr>
          <a:xfrm>
            <a:off x="3364763"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1" name="Google Shape;91;p14"/>
          <p:cNvSpPr txBox="1">
            <a:spLocks noGrp="1"/>
          </p:cNvSpPr>
          <p:nvPr>
            <p:ph type="title" idx="19" hasCustomPrompt="1"/>
          </p:nvPr>
        </p:nvSpPr>
        <p:spPr>
          <a:xfrm>
            <a:off x="3364763"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20"/>
          </p:nvPr>
        </p:nvSpPr>
        <p:spPr>
          <a:xfrm>
            <a:off x="3364763"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subTitle" idx="21"/>
          </p:nvPr>
        </p:nvSpPr>
        <p:spPr>
          <a:xfrm>
            <a:off x="3364763"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_1_1">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8" name="Google Shape;98;p15"/>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subTitle" idx="2"/>
          </p:nvPr>
        </p:nvSpPr>
        <p:spPr>
          <a:xfrm>
            <a:off x="7150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5"/>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1" name="Google Shape;101;p15"/>
          <p:cNvSpPr txBox="1">
            <a:spLocks noGrp="1"/>
          </p:cNvSpPr>
          <p:nvPr>
            <p:ph type="subTitle" idx="4"/>
          </p:nvPr>
        </p:nvSpPr>
        <p:spPr>
          <a:xfrm>
            <a:off x="33748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5"/>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ubTitle" idx="6"/>
          </p:nvPr>
        </p:nvSpPr>
        <p:spPr>
          <a:xfrm>
            <a:off x="60346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_1_1">
    <p:spTree>
      <p:nvGrpSpPr>
        <p:cNvPr id="1" name="Shape 114"/>
        <p:cNvGrpSpPr/>
        <p:nvPr/>
      </p:nvGrpSpPr>
      <p:grpSpPr>
        <a:xfrm>
          <a:off x="0" y="0"/>
          <a:ext cx="0" cy="0"/>
          <a:chOff x="0" y="0"/>
          <a:chExt cx="0" cy="0"/>
        </a:xfrm>
      </p:grpSpPr>
      <p:sp>
        <p:nvSpPr>
          <p:cNvPr id="115" name="Google Shape;115;p18"/>
          <p:cNvSpPr/>
          <p:nvPr/>
        </p:nvSpPr>
        <p:spPr>
          <a:xfrm rot="10800000">
            <a:off x="-3214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5773361"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18" name="Google Shape;118;p18"/>
          <p:cNvSpPr txBox="1">
            <a:spLocks noGrp="1"/>
          </p:cNvSpPr>
          <p:nvPr>
            <p:ph type="subTitle" idx="1"/>
          </p:nvPr>
        </p:nvSpPr>
        <p:spPr>
          <a:xfrm>
            <a:off x="2056275" y="3274091"/>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 name="Google Shape;119;p18"/>
          <p:cNvSpPr txBox="1">
            <a:spLocks noGrp="1"/>
          </p:cNvSpPr>
          <p:nvPr>
            <p:ph type="subTitle" idx="2"/>
          </p:nvPr>
        </p:nvSpPr>
        <p:spPr>
          <a:xfrm>
            <a:off x="5535254"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0" name="Google Shape;120;p18"/>
          <p:cNvSpPr txBox="1">
            <a:spLocks noGrp="1"/>
          </p:cNvSpPr>
          <p:nvPr>
            <p:ph type="subTitle" idx="3"/>
          </p:nvPr>
        </p:nvSpPr>
        <p:spPr>
          <a:xfrm>
            <a:off x="2056275" y="35391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4"/>
          </p:nvPr>
        </p:nvSpPr>
        <p:spPr>
          <a:xfrm>
            <a:off x="5535250" y="35391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2" name="Google Shape;122;p18"/>
          <p:cNvSpPr txBox="1">
            <a:spLocks noGrp="1"/>
          </p:cNvSpPr>
          <p:nvPr>
            <p:ph type="subTitle" idx="5"/>
          </p:nvPr>
        </p:nvSpPr>
        <p:spPr>
          <a:xfrm>
            <a:off x="2056275" y="161165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3" name="Google Shape;123;p18"/>
          <p:cNvSpPr txBox="1">
            <a:spLocks noGrp="1"/>
          </p:cNvSpPr>
          <p:nvPr>
            <p:ph type="subTitle" idx="6"/>
          </p:nvPr>
        </p:nvSpPr>
        <p:spPr>
          <a:xfrm>
            <a:off x="5535254" y="161165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4" name="Google Shape;124;p18"/>
          <p:cNvSpPr txBox="1">
            <a:spLocks noGrp="1"/>
          </p:cNvSpPr>
          <p:nvPr>
            <p:ph type="subTitle" idx="7"/>
          </p:nvPr>
        </p:nvSpPr>
        <p:spPr>
          <a:xfrm>
            <a:off x="2056263" y="1865766"/>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18"/>
          <p:cNvSpPr txBox="1">
            <a:spLocks noGrp="1"/>
          </p:cNvSpPr>
          <p:nvPr>
            <p:ph type="subTitle" idx="8"/>
          </p:nvPr>
        </p:nvSpPr>
        <p:spPr>
          <a:xfrm>
            <a:off x="5535250" y="1865766"/>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2_1_1_2">
    <p:spTree>
      <p:nvGrpSpPr>
        <p:cNvPr id="1" name="Shape 126"/>
        <p:cNvGrpSpPr/>
        <p:nvPr/>
      </p:nvGrpSpPr>
      <p:grpSpPr>
        <a:xfrm>
          <a:off x="0" y="0"/>
          <a:ext cx="0" cy="0"/>
          <a:chOff x="0" y="0"/>
          <a:chExt cx="0" cy="0"/>
        </a:xfrm>
      </p:grpSpPr>
      <p:sp>
        <p:nvSpPr>
          <p:cNvPr id="127" name="Google Shape;127;p19"/>
          <p:cNvSpPr/>
          <p:nvPr/>
        </p:nvSpPr>
        <p:spPr>
          <a:xfrm rot="10800000" flipH="1">
            <a:off x="657405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9" name="Google Shape;129;p19"/>
          <p:cNvSpPr txBox="1">
            <a:spLocks noGrp="1"/>
          </p:cNvSpPr>
          <p:nvPr>
            <p:ph type="subTitle" idx="1"/>
          </p:nvPr>
        </p:nvSpPr>
        <p:spPr>
          <a:xfrm>
            <a:off x="4631267"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19"/>
          <p:cNvSpPr txBox="1">
            <a:spLocks noGrp="1"/>
          </p:cNvSpPr>
          <p:nvPr>
            <p:ph type="subTitle" idx="2"/>
          </p:nvPr>
        </p:nvSpPr>
        <p:spPr>
          <a:xfrm>
            <a:off x="4631263" y="35358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1" name="Google Shape;131;p19"/>
          <p:cNvSpPr txBox="1">
            <a:spLocks noGrp="1"/>
          </p:cNvSpPr>
          <p:nvPr>
            <p:ph type="subTitle" idx="3"/>
          </p:nvPr>
        </p:nvSpPr>
        <p:spPr>
          <a:xfrm>
            <a:off x="2982438" y="1611654"/>
            <a:ext cx="1530300" cy="35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32" name="Google Shape;132;p19"/>
          <p:cNvSpPr txBox="1">
            <a:spLocks noGrp="1"/>
          </p:cNvSpPr>
          <p:nvPr>
            <p:ph type="subTitle" idx="4"/>
          </p:nvPr>
        </p:nvSpPr>
        <p:spPr>
          <a:xfrm>
            <a:off x="2235125" y="1862466"/>
            <a:ext cx="2277600" cy="70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2"/>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3" name="Google Shape;133;p19"/>
          <p:cNvSpPr/>
          <p:nvPr/>
        </p:nvSpPr>
        <p:spPr>
          <a:xfrm flipH="1">
            <a:off x="-32145" y="2918525"/>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36" name="Google Shape;136;p20"/>
          <p:cNvSpPr txBox="1">
            <a:spLocks noGrp="1"/>
          </p:cNvSpPr>
          <p:nvPr>
            <p:ph type="subTitle" idx="1"/>
          </p:nvPr>
        </p:nvSpPr>
        <p:spPr>
          <a:xfrm>
            <a:off x="2299350" y="1457950"/>
            <a:ext cx="4545300" cy="3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37" name="Google Shape;137;p20"/>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79375" y="29169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18_1">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Font typeface="Overpass"/>
              <a:buNone/>
              <a:defRPr b="1">
                <a:latin typeface="Overpass"/>
                <a:ea typeface="Overpass"/>
                <a:cs typeface="Overpass"/>
                <a:sym typeface="Overpass"/>
              </a:defRPr>
            </a:lvl2pPr>
            <a:lvl3pPr lvl="2" rtl="0">
              <a:spcBef>
                <a:spcPts val="0"/>
              </a:spcBef>
              <a:spcAft>
                <a:spcPts val="0"/>
              </a:spcAft>
              <a:buSzPts val="2800"/>
              <a:buFont typeface="Overpass"/>
              <a:buNone/>
              <a:defRPr b="1">
                <a:latin typeface="Overpass"/>
                <a:ea typeface="Overpass"/>
                <a:cs typeface="Overpass"/>
                <a:sym typeface="Overpass"/>
              </a:defRPr>
            </a:lvl3pPr>
            <a:lvl4pPr lvl="3" rtl="0">
              <a:spcBef>
                <a:spcPts val="0"/>
              </a:spcBef>
              <a:spcAft>
                <a:spcPts val="0"/>
              </a:spcAft>
              <a:buSzPts val="2800"/>
              <a:buFont typeface="Overpass"/>
              <a:buNone/>
              <a:defRPr b="1">
                <a:latin typeface="Overpass"/>
                <a:ea typeface="Overpass"/>
                <a:cs typeface="Overpass"/>
                <a:sym typeface="Overpass"/>
              </a:defRPr>
            </a:lvl4pPr>
            <a:lvl5pPr lvl="4" rtl="0">
              <a:spcBef>
                <a:spcPts val="0"/>
              </a:spcBef>
              <a:spcAft>
                <a:spcPts val="0"/>
              </a:spcAft>
              <a:buSzPts val="2800"/>
              <a:buFont typeface="Overpass"/>
              <a:buNone/>
              <a:defRPr b="1">
                <a:latin typeface="Overpass"/>
                <a:ea typeface="Overpass"/>
                <a:cs typeface="Overpass"/>
                <a:sym typeface="Overpass"/>
              </a:defRPr>
            </a:lvl5pPr>
            <a:lvl6pPr lvl="5" rtl="0">
              <a:spcBef>
                <a:spcPts val="0"/>
              </a:spcBef>
              <a:spcAft>
                <a:spcPts val="0"/>
              </a:spcAft>
              <a:buSzPts val="2800"/>
              <a:buFont typeface="Overpass"/>
              <a:buNone/>
              <a:defRPr b="1">
                <a:latin typeface="Overpass"/>
                <a:ea typeface="Overpass"/>
                <a:cs typeface="Overpass"/>
                <a:sym typeface="Overpass"/>
              </a:defRPr>
            </a:lvl6pPr>
            <a:lvl7pPr lvl="6" rtl="0">
              <a:spcBef>
                <a:spcPts val="0"/>
              </a:spcBef>
              <a:spcAft>
                <a:spcPts val="0"/>
              </a:spcAft>
              <a:buSzPts val="2800"/>
              <a:buFont typeface="Overpass"/>
              <a:buNone/>
              <a:defRPr b="1">
                <a:latin typeface="Overpass"/>
                <a:ea typeface="Overpass"/>
                <a:cs typeface="Overpass"/>
                <a:sym typeface="Overpass"/>
              </a:defRPr>
            </a:lvl7pPr>
            <a:lvl8pPr lvl="7" rtl="0">
              <a:spcBef>
                <a:spcPts val="0"/>
              </a:spcBef>
              <a:spcAft>
                <a:spcPts val="0"/>
              </a:spcAft>
              <a:buSzPts val="2800"/>
              <a:buFont typeface="Overpass"/>
              <a:buNone/>
              <a:defRPr b="1">
                <a:latin typeface="Overpass"/>
                <a:ea typeface="Overpass"/>
                <a:cs typeface="Overpass"/>
                <a:sym typeface="Overpass"/>
              </a:defRPr>
            </a:lvl8pPr>
            <a:lvl9pPr lvl="8" rtl="0">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41" name="Google Shape;141;p21"/>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flipH="1">
            <a:off x="-79502" y="539999"/>
            <a:ext cx="5426867" cy="464687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a:spLocks noGrp="1"/>
          </p:cNvSpPr>
          <p:nvPr>
            <p:ph type="subTitle" idx="1"/>
          </p:nvPr>
        </p:nvSpPr>
        <p:spPr>
          <a:xfrm>
            <a:off x="626525" y="1830050"/>
            <a:ext cx="3872100" cy="252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44" name="Google Shape;144;p21"/>
          <p:cNvSpPr txBox="1">
            <a:spLocks noGrp="1"/>
          </p:cNvSpPr>
          <p:nvPr>
            <p:ph type="subTitle" idx="2"/>
          </p:nvPr>
        </p:nvSpPr>
        <p:spPr>
          <a:xfrm>
            <a:off x="4572075" y="1830050"/>
            <a:ext cx="3872100" cy="252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649384"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rot="-308951" flipH="1">
            <a:off x="531846" y="733688"/>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4900225" y="1918375"/>
            <a:ext cx="3523500" cy="1307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057500" y="1073425"/>
            <a:ext cx="1366500" cy="52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 name="Google Shape;17;p3"/>
          <p:cNvSpPr txBox="1">
            <a:spLocks noGrp="1"/>
          </p:cNvSpPr>
          <p:nvPr>
            <p:ph type="subTitle" idx="1"/>
          </p:nvPr>
        </p:nvSpPr>
        <p:spPr>
          <a:xfrm>
            <a:off x="5599200" y="3544225"/>
            <a:ext cx="2824800" cy="52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6757152"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1" r:id="rId11"/>
    <p:sldLayoutId id="2147483664" r:id="rId12"/>
    <p:sldLayoutId id="2147483665" r:id="rId13"/>
    <p:sldLayoutId id="2147483666" r:id="rId14"/>
    <p:sldLayoutId id="2147483667" r:id="rId15"/>
    <p:sldLayoutId id="2147483692" r:id="rId16"/>
    <p:sldLayoutId id="2147483693" r:id="rId17"/>
    <p:sldLayoutId id="214748369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nuranisda"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800"/>
              <a:t>Employee Attrition</a:t>
            </a:r>
            <a:endParaRPr sz="3200">
              <a:solidFill>
                <a:schemeClr val="accent1"/>
              </a:solidFill>
              <a:latin typeface="Overpass SemiBold"/>
              <a:ea typeface="Overpass SemiBold"/>
              <a:cs typeface="Overpass SemiBold"/>
              <a:sym typeface="Overpass SemiBold"/>
            </a:endParaRPr>
          </a:p>
        </p:txBody>
      </p:sp>
      <p:sp>
        <p:nvSpPr>
          <p:cNvPr id="320" name="Google Shape;320;p51"/>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Nuranisda Triawati</a:t>
            </a:r>
            <a:endParaRPr/>
          </a:p>
        </p:txBody>
      </p:sp>
      <p:grpSp>
        <p:nvGrpSpPr>
          <p:cNvPr id="321" name="Google Shape;321;p51"/>
          <p:cNvGrpSpPr/>
          <p:nvPr/>
        </p:nvGrpSpPr>
        <p:grpSpPr>
          <a:xfrm>
            <a:off x="4621660" y="644449"/>
            <a:ext cx="4224528" cy="4024800"/>
            <a:chOff x="1938100" y="1191125"/>
            <a:chExt cx="3459325" cy="3295775"/>
          </a:xfrm>
        </p:grpSpPr>
        <p:sp>
          <p:nvSpPr>
            <p:cNvPr id="322" name="Google Shape;322;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60"/>
          <p:cNvSpPr txBox="1">
            <a:spLocks noGrp="1"/>
          </p:cNvSpPr>
          <p:nvPr>
            <p:ph type="title"/>
          </p:nvPr>
        </p:nvSpPr>
        <p:spPr>
          <a:xfrm>
            <a:off x="504243" y="4389"/>
            <a:ext cx="81774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Handling Missing Value and </a:t>
            </a:r>
            <a:r>
              <a:rPr lang="en" dirty="0" smtClean="0">
                <a:solidFill>
                  <a:schemeClr val="accent1"/>
                </a:solidFill>
                <a:latin typeface="Overpass SemiBold"/>
                <a:ea typeface="Overpass SemiBold"/>
                <a:cs typeface="Overpass SemiBold"/>
                <a:sym typeface="Overpass SemiBold"/>
              </a:rPr>
              <a:t>Duplicated Data</a:t>
            </a:r>
            <a:endParaRPr dirty="0">
              <a:solidFill>
                <a:schemeClr val="accent1"/>
              </a:solidFill>
              <a:latin typeface="Overpass SemiBold"/>
              <a:ea typeface="Overpass SemiBold"/>
              <a:cs typeface="Overpass SemiBold"/>
              <a:sym typeface="Overpass SemiBold"/>
            </a:endParaRPr>
          </a:p>
        </p:txBody>
      </p:sp>
      <p:sp>
        <p:nvSpPr>
          <p:cNvPr id="1256" name="Google Shape;1256;p60"/>
          <p:cNvSpPr txBox="1">
            <a:spLocks noGrp="1"/>
          </p:cNvSpPr>
          <p:nvPr>
            <p:ph type="subTitle" idx="1"/>
          </p:nvPr>
        </p:nvSpPr>
        <p:spPr>
          <a:xfrm>
            <a:off x="148184" y="1180352"/>
            <a:ext cx="1856667" cy="3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3">
                    <a:lumMod val="75000"/>
                  </a:schemeClr>
                </a:solidFill>
              </a:rPr>
              <a:t>Missing Value</a:t>
            </a:r>
            <a:endParaRPr dirty="0">
              <a:solidFill>
                <a:schemeClr val="accent3">
                  <a:lumMod val="75000"/>
                </a:schemeClr>
              </a:solidFill>
            </a:endParaRPr>
          </a:p>
        </p:txBody>
      </p:sp>
      <p:pic>
        <p:nvPicPr>
          <p:cNvPr id="2" name="Picture 1"/>
          <p:cNvPicPr>
            <a:picLocks noChangeAspect="1"/>
          </p:cNvPicPr>
          <p:nvPr/>
        </p:nvPicPr>
        <p:blipFill>
          <a:blip r:embed="rId3"/>
          <a:stretch>
            <a:fillRect/>
          </a:stretch>
        </p:blipFill>
        <p:spPr>
          <a:xfrm>
            <a:off x="272846" y="1508852"/>
            <a:ext cx="1607344" cy="3428510"/>
          </a:xfrm>
          <a:prstGeom prst="rect">
            <a:avLst/>
          </a:prstGeom>
        </p:spPr>
      </p:pic>
      <p:sp>
        <p:nvSpPr>
          <p:cNvPr id="6" name="Rounded Rectangle 5"/>
          <p:cNvSpPr/>
          <p:nvPr/>
        </p:nvSpPr>
        <p:spPr>
          <a:xfrm>
            <a:off x="2692820" y="594455"/>
            <a:ext cx="5454587" cy="32697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lumMod val="10000"/>
                  </a:schemeClr>
                </a:solidFill>
              </a:rPr>
              <a:t>Data handling: fill the </a:t>
            </a:r>
            <a:r>
              <a:rPr lang="en-US" dirty="0">
                <a:solidFill>
                  <a:schemeClr val="bg1">
                    <a:lumMod val="10000"/>
                  </a:schemeClr>
                </a:solidFill>
              </a:rPr>
              <a:t>ordinal </a:t>
            </a:r>
            <a:r>
              <a:rPr lang="en-US" dirty="0" smtClean="0">
                <a:solidFill>
                  <a:schemeClr val="bg1">
                    <a:lumMod val="10000"/>
                  </a:schemeClr>
                </a:solidFill>
              </a:rPr>
              <a:t>data’s missing value with mode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4446" y="1120067"/>
            <a:ext cx="4119937" cy="131392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4141" y="3944545"/>
            <a:ext cx="3449359" cy="110006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3851" y="2632632"/>
            <a:ext cx="3541417" cy="1129425"/>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3851" y="3944545"/>
            <a:ext cx="3482959" cy="1110782"/>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4851" y="2548053"/>
            <a:ext cx="3394339" cy="1265373"/>
          </a:xfrm>
          <a:prstGeom prst="rect">
            <a:avLst/>
          </a:prstGeom>
        </p:spPr>
      </p:pic>
      <p:sp>
        <p:nvSpPr>
          <p:cNvPr id="44" name="Rounded Rectangle 43"/>
          <p:cNvSpPr/>
          <p:nvPr/>
        </p:nvSpPr>
        <p:spPr>
          <a:xfrm>
            <a:off x="1609147" y="2287328"/>
            <a:ext cx="5967611" cy="76922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lumMod val="10000"/>
                  </a:schemeClr>
                </a:solidFill>
              </a:rPr>
              <a:t>There </a:t>
            </a:r>
            <a:r>
              <a:rPr lang="en-US" dirty="0">
                <a:solidFill>
                  <a:schemeClr val="bg1">
                    <a:lumMod val="10000"/>
                  </a:schemeClr>
                </a:solidFill>
              </a:rPr>
              <a:t>are no duplicate data in this dataset</a:t>
            </a:r>
            <a:endParaRPr lang="en-US" dirty="0" smtClean="0">
              <a:solidFill>
                <a:schemeClr val="bg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56">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256">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256">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3"/>
                                        </p:tgtEl>
                                        <p:attrNameLst>
                                          <p:attrName>ppt_x</p:attrName>
                                        </p:attrNameLst>
                                      </p:cBhvr>
                                      <p:tavLst>
                                        <p:tav tm="0">
                                          <p:val>
                                            <p:strVal val="ppt_x"/>
                                          </p:val>
                                        </p:tav>
                                        <p:tav tm="100000">
                                          <p:val>
                                            <p:strVal val="ppt_x"/>
                                          </p:val>
                                        </p:tav>
                                      </p:tavLst>
                                    </p:anim>
                                    <p:anim calcmode="lin" valueType="num">
                                      <p:cBhvr additive="base">
                                        <p:cTn id="23" dur="500"/>
                                        <p:tgtEl>
                                          <p:spTgt spid="13"/>
                                        </p:tgtEl>
                                        <p:attrNameLst>
                                          <p:attrName>ppt_y</p:attrName>
                                        </p:attrNameLst>
                                      </p:cBhvr>
                                      <p:tavLst>
                                        <p:tav tm="0">
                                          <p:val>
                                            <p:strVal val="ppt_y"/>
                                          </p:val>
                                        </p:tav>
                                        <p:tav tm="100000">
                                          <p:val>
                                            <p:strVal val="1+ppt_h/2"/>
                                          </p:val>
                                        </p:tav>
                                      </p:tavLst>
                                    </p:anim>
                                    <p:set>
                                      <p:cBhvr>
                                        <p:cTn id="24" dur="1" fill="hold">
                                          <p:stCondLst>
                                            <p:cond delay="499"/>
                                          </p:stCondLst>
                                        </p:cTn>
                                        <p:tgtEl>
                                          <p:spTgt spid="13"/>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14"/>
                                        </p:tgtEl>
                                        <p:attrNameLst>
                                          <p:attrName>ppt_x</p:attrName>
                                        </p:attrNameLst>
                                      </p:cBhvr>
                                      <p:tavLst>
                                        <p:tav tm="0">
                                          <p:val>
                                            <p:strVal val="ppt_x"/>
                                          </p:val>
                                        </p:tav>
                                        <p:tav tm="100000">
                                          <p:val>
                                            <p:strVal val="ppt_x"/>
                                          </p:val>
                                        </p:tav>
                                      </p:tavLst>
                                    </p:anim>
                                    <p:anim calcmode="lin" valueType="num">
                                      <p:cBhvr additive="base">
                                        <p:cTn id="27" dur="500"/>
                                        <p:tgtEl>
                                          <p:spTgt spid="14"/>
                                        </p:tgtEl>
                                        <p:attrNameLst>
                                          <p:attrName>ppt_y</p:attrName>
                                        </p:attrNameLst>
                                      </p:cBhvr>
                                      <p:tavLst>
                                        <p:tav tm="0">
                                          <p:val>
                                            <p:strVal val="ppt_y"/>
                                          </p:val>
                                        </p:tav>
                                        <p:tav tm="100000">
                                          <p:val>
                                            <p:strVal val="1+ppt_h/2"/>
                                          </p:val>
                                        </p:tav>
                                      </p:tavLst>
                                    </p:anim>
                                    <p:set>
                                      <p:cBhvr>
                                        <p:cTn id="28" dur="1" fill="hold">
                                          <p:stCondLst>
                                            <p:cond delay="499"/>
                                          </p:stCondLst>
                                        </p:cTn>
                                        <p:tgtEl>
                                          <p:spTgt spid="14"/>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15"/>
                                        </p:tgtEl>
                                        <p:attrNameLst>
                                          <p:attrName>ppt_x</p:attrName>
                                        </p:attrNameLst>
                                      </p:cBhvr>
                                      <p:tavLst>
                                        <p:tav tm="0">
                                          <p:val>
                                            <p:strVal val="ppt_x"/>
                                          </p:val>
                                        </p:tav>
                                        <p:tav tm="100000">
                                          <p:val>
                                            <p:strVal val="ppt_x"/>
                                          </p:val>
                                        </p:tav>
                                      </p:tavLst>
                                    </p:anim>
                                    <p:anim calcmode="lin" valueType="num">
                                      <p:cBhvr additive="base">
                                        <p:cTn id="31" dur="500"/>
                                        <p:tgtEl>
                                          <p:spTgt spid="15"/>
                                        </p:tgtEl>
                                        <p:attrNameLst>
                                          <p:attrName>ppt_y</p:attrName>
                                        </p:attrNameLst>
                                      </p:cBhvr>
                                      <p:tavLst>
                                        <p:tav tm="0">
                                          <p:val>
                                            <p:strVal val="ppt_y"/>
                                          </p:val>
                                        </p:tav>
                                        <p:tav tm="100000">
                                          <p:val>
                                            <p:strVal val="1+ppt_h/2"/>
                                          </p:val>
                                        </p:tav>
                                      </p:tavLst>
                                    </p:anim>
                                    <p:set>
                                      <p:cBhvr>
                                        <p:cTn id="32" dur="1" fill="hold">
                                          <p:stCondLst>
                                            <p:cond delay="499"/>
                                          </p:stCondLst>
                                        </p:cTn>
                                        <p:tgtEl>
                                          <p:spTgt spid="15"/>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ppt_x"/>
                                          </p:val>
                                        </p:tav>
                                      </p:tavLst>
                                    </p:anim>
                                    <p:anim calcmode="lin" valueType="num">
                                      <p:cBhvr additive="base">
                                        <p:cTn id="35" dur="500"/>
                                        <p:tgtEl>
                                          <p:spTgt spid="16"/>
                                        </p:tgtEl>
                                        <p:attrNameLst>
                                          <p:attrName>ppt_y</p:attrName>
                                        </p:attrNameLst>
                                      </p:cBhvr>
                                      <p:tavLst>
                                        <p:tav tm="0">
                                          <p:val>
                                            <p:strVal val="ppt_y"/>
                                          </p:val>
                                        </p:tav>
                                        <p:tav tm="100000">
                                          <p:val>
                                            <p:strVal val="1+ppt_h/2"/>
                                          </p:val>
                                        </p:tav>
                                      </p:tavLst>
                                    </p:anim>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 grpId="0" build="p"/>
      <p:bldP spid="6"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60"/>
          <p:cNvSpPr txBox="1">
            <a:spLocks noGrp="1"/>
          </p:cNvSpPr>
          <p:nvPr>
            <p:ph type="title"/>
          </p:nvPr>
        </p:nvSpPr>
        <p:spPr>
          <a:xfrm>
            <a:off x="504243" y="45485"/>
            <a:ext cx="8177420" cy="572700"/>
          </a:xfrm>
          <a:prstGeom prst="rect">
            <a:avLst/>
          </a:prstGeom>
        </p:spPr>
        <p:txBody>
          <a:bodyPr spcFirstLastPara="1" wrap="square" lIns="91425" tIns="91425" rIns="91425" bIns="91425" anchor="t" anchorCtr="0">
            <a:noAutofit/>
          </a:bodyPr>
          <a:lstStyle/>
          <a:p>
            <a:pPr lvl="0" algn="ctr"/>
            <a:r>
              <a:rPr lang="en" dirty="0" smtClean="0"/>
              <a:t>Drop </a:t>
            </a:r>
            <a:r>
              <a:rPr lang="en-US" dirty="0" smtClean="0"/>
              <a:t>un-used </a:t>
            </a:r>
            <a:r>
              <a:rPr lang="en-US" dirty="0"/>
              <a:t>data </a:t>
            </a:r>
            <a:r>
              <a:rPr lang="en-US" dirty="0" smtClean="0"/>
              <a:t>columns</a:t>
            </a:r>
            <a:endParaRPr dirty="0">
              <a:solidFill>
                <a:schemeClr val="accent1"/>
              </a:solidFill>
              <a:latin typeface="Overpass SemiBold"/>
              <a:ea typeface="Overpass SemiBold"/>
              <a:cs typeface="Overpass SemiBold"/>
              <a:sym typeface="Overpass SemiBold"/>
            </a:endParaRPr>
          </a:p>
        </p:txBody>
      </p:sp>
      <p:pic>
        <p:nvPicPr>
          <p:cNvPr id="3" name="Picture 2"/>
          <p:cNvPicPr>
            <a:picLocks noChangeAspect="1"/>
          </p:cNvPicPr>
          <p:nvPr/>
        </p:nvPicPr>
        <p:blipFill>
          <a:blip r:embed="rId3"/>
          <a:stretch>
            <a:fillRect/>
          </a:stretch>
        </p:blipFill>
        <p:spPr>
          <a:xfrm>
            <a:off x="129549" y="1139408"/>
            <a:ext cx="3686175" cy="3286125"/>
          </a:xfrm>
          <a:prstGeom prst="rect">
            <a:avLst/>
          </a:prstGeom>
        </p:spPr>
      </p:pic>
      <p:pic>
        <p:nvPicPr>
          <p:cNvPr id="4" name="Picture 3"/>
          <p:cNvPicPr>
            <a:picLocks noChangeAspect="1"/>
          </p:cNvPicPr>
          <p:nvPr/>
        </p:nvPicPr>
        <p:blipFill>
          <a:blip r:embed="rId4"/>
          <a:stretch>
            <a:fillRect/>
          </a:stretch>
        </p:blipFill>
        <p:spPr>
          <a:xfrm>
            <a:off x="3952906" y="1139408"/>
            <a:ext cx="2943225" cy="1219200"/>
          </a:xfrm>
          <a:prstGeom prst="rect">
            <a:avLst/>
          </a:prstGeom>
        </p:spPr>
      </p:pic>
      <p:sp>
        <p:nvSpPr>
          <p:cNvPr id="18" name="Google Shape;1294;p62"/>
          <p:cNvSpPr txBox="1">
            <a:spLocks noGrp="1"/>
          </p:cNvSpPr>
          <p:nvPr>
            <p:ph type="subTitle" idx="1"/>
          </p:nvPr>
        </p:nvSpPr>
        <p:spPr>
          <a:xfrm>
            <a:off x="3952906" y="2505596"/>
            <a:ext cx="5499319"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smtClean="0">
                <a:solidFill>
                  <a:schemeClr val="bg1">
                    <a:lumMod val="10000"/>
                  </a:schemeClr>
                </a:solidFill>
                <a:latin typeface="Source Sans Pro"/>
              </a:rPr>
              <a:t>Drop: EmployeeID</a:t>
            </a:r>
          </a:p>
          <a:p>
            <a:pPr marL="0" lvl="0" indent="0" algn="l" rtl="0">
              <a:spcBef>
                <a:spcPts val="0"/>
              </a:spcBef>
              <a:spcAft>
                <a:spcPts val="0"/>
              </a:spcAft>
              <a:buNone/>
            </a:pPr>
            <a:r>
              <a:rPr lang="en" sz="1400" dirty="0" smtClean="0">
                <a:solidFill>
                  <a:schemeClr val="bg1">
                    <a:lumMod val="10000"/>
                  </a:schemeClr>
                </a:solidFill>
                <a:latin typeface="Source Sans Pro"/>
              </a:rPr>
              <a:t>Drop: EmployeeCount, StandardHours, anf Over18 columns</a:t>
            </a:r>
            <a:r>
              <a:rPr lang="en-US" sz="1400" dirty="0" smtClean="0">
                <a:solidFill>
                  <a:schemeClr val="bg1">
                    <a:lumMod val="10000"/>
                  </a:schemeClr>
                </a:solidFill>
                <a:latin typeface="Source Sans Pro"/>
              </a:rPr>
              <a:t> (because only have 1 unique value)</a:t>
            </a:r>
            <a:endParaRPr sz="1400" dirty="0">
              <a:solidFill>
                <a:schemeClr val="bg1">
                  <a:lumMod val="10000"/>
                </a:schemeClr>
              </a:solidFill>
              <a:latin typeface="Source Sans Pro"/>
            </a:endParaRPr>
          </a:p>
        </p:txBody>
      </p:sp>
      <p:sp>
        <p:nvSpPr>
          <p:cNvPr id="19" name="Google Shape;1186;p59"/>
          <p:cNvSpPr txBox="1">
            <a:spLocks/>
          </p:cNvSpPr>
          <p:nvPr/>
        </p:nvSpPr>
        <p:spPr>
          <a:xfrm>
            <a:off x="4931205" y="4246019"/>
            <a:ext cx="957018" cy="7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pPr algn="ctr"/>
            <a:r>
              <a:rPr lang="en-US" sz="2400" dirty="0" smtClean="0">
                <a:solidFill>
                  <a:schemeClr val="accent1">
                    <a:lumMod val="75000"/>
                  </a:schemeClr>
                </a:solidFill>
                <a:latin typeface="Overpass SemiBold"/>
                <a:ea typeface="Overpass SemiBold"/>
                <a:cs typeface="Overpass SemiBold"/>
                <a:sym typeface="Overpass SemiBold"/>
              </a:rPr>
              <a:t>4410</a:t>
            </a:r>
            <a:r>
              <a:rPr lang="en-US" sz="1600" dirty="0" smtClean="0">
                <a:solidFill>
                  <a:schemeClr val="accent1">
                    <a:lumMod val="75000"/>
                  </a:schemeClr>
                </a:solidFill>
                <a:latin typeface="Overpass SemiBold"/>
                <a:ea typeface="Overpass SemiBold"/>
                <a:cs typeface="Overpass SemiBold"/>
                <a:sym typeface="Overpass SemiBold"/>
              </a:rPr>
              <a:t>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rows</a:t>
            </a:r>
            <a:endParaRPr lang="en-US" sz="1600" dirty="0">
              <a:solidFill>
                <a:schemeClr val="accent5">
                  <a:lumMod val="75000"/>
                </a:schemeClr>
              </a:solidFill>
              <a:latin typeface="Overpass SemiBold"/>
              <a:ea typeface="Overpass SemiBold"/>
              <a:cs typeface="Overpass SemiBold"/>
              <a:sym typeface="Overpass SemiBold"/>
            </a:endParaRPr>
          </a:p>
        </p:txBody>
      </p:sp>
      <p:pic>
        <p:nvPicPr>
          <p:cNvPr id="20" name="Picture 2" descr="spreadsheet cell row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852" y="3697181"/>
            <a:ext cx="548838" cy="5488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Edit tabl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1960" y="3697181"/>
            <a:ext cx="548838" cy="54883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Accurate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4833" y="3698143"/>
            <a:ext cx="548838" cy="548838"/>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1186;p59"/>
          <p:cNvSpPr txBox="1">
            <a:spLocks/>
          </p:cNvSpPr>
          <p:nvPr/>
        </p:nvSpPr>
        <p:spPr>
          <a:xfrm>
            <a:off x="6147870" y="4246019"/>
            <a:ext cx="957018" cy="6595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2400" dirty="0" smtClean="0">
                <a:solidFill>
                  <a:schemeClr val="accent1">
                    <a:lumMod val="75000"/>
                  </a:schemeClr>
                </a:solidFill>
                <a:latin typeface="Overpass SemiBold"/>
                <a:ea typeface="Overpass SemiBold"/>
                <a:cs typeface="Overpass SemiBold"/>
                <a:sym typeface="Overpass SemiBold"/>
              </a:rPr>
              <a:t>26</a:t>
            </a:r>
            <a:r>
              <a:rPr lang="en-US" sz="1600" dirty="0" smtClean="0">
                <a:solidFill>
                  <a:schemeClr val="accent1">
                    <a:lumMod val="75000"/>
                  </a:schemeClr>
                </a:solidFill>
                <a:latin typeface="Overpass SemiBold"/>
                <a:ea typeface="Overpass SemiBold"/>
                <a:cs typeface="Overpass SemiBold"/>
                <a:sym typeface="Overpass SemiBold"/>
              </a:rPr>
              <a:t>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features</a:t>
            </a:r>
            <a:endParaRPr lang="en-US" sz="1600" dirty="0">
              <a:solidFill>
                <a:schemeClr val="accent5">
                  <a:lumMod val="75000"/>
                </a:schemeClr>
              </a:solidFill>
              <a:latin typeface="Overpass SemiBold"/>
              <a:ea typeface="Overpass SemiBold"/>
              <a:cs typeface="Overpass SemiBold"/>
              <a:sym typeface="Overpass SemiBold"/>
            </a:endParaRPr>
          </a:p>
        </p:txBody>
      </p:sp>
      <p:sp>
        <p:nvSpPr>
          <p:cNvPr id="24" name="Google Shape;1186;p59"/>
          <p:cNvSpPr txBox="1">
            <a:spLocks/>
          </p:cNvSpPr>
          <p:nvPr/>
        </p:nvSpPr>
        <p:spPr>
          <a:xfrm>
            <a:off x="7200743" y="4283743"/>
            <a:ext cx="957018" cy="7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2400" dirty="0" smtClean="0">
                <a:solidFill>
                  <a:schemeClr val="accent1">
                    <a:lumMod val="75000"/>
                  </a:schemeClr>
                </a:solidFill>
                <a:latin typeface="Overpass SemiBold"/>
                <a:ea typeface="Overpass SemiBold"/>
                <a:cs typeface="Overpass SemiBold"/>
                <a:sym typeface="Overpass SemiBold"/>
              </a:rPr>
              <a:t>1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target</a:t>
            </a:r>
            <a:endParaRPr lang="en-US" sz="1600" dirty="0">
              <a:solidFill>
                <a:schemeClr val="accent5">
                  <a:lumMod val="75000"/>
                </a:schemeClr>
              </a:solidFill>
              <a:latin typeface="Overpass SemiBold"/>
              <a:ea typeface="Overpass SemiBold"/>
              <a:cs typeface="Overpass SemiBold"/>
              <a:sym typeface="Overpass SemiBold"/>
            </a:endParaRPr>
          </a:p>
        </p:txBody>
      </p:sp>
      <p:sp>
        <p:nvSpPr>
          <p:cNvPr id="10" name="Bent-Up Arrow 9"/>
          <p:cNvSpPr/>
          <p:nvPr/>
        </p:nvSpPr>
        <p:spPr>
          <a:xfrm rot="5400000">
            <a:off x="3923687" y="3665070"/>
            <a:ext cx="1159202" cy="44765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533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49663"/>
          <a:stretch/>
        </p:blipFill>
        <p:spPr>
          <a:xfrm>
            <a:off x="346141" y="1187857"/>
            <a:ext cx="8451717" cy="376691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50439"/>
          <a:stretch/>
        </p:blipFill>
        <p:spPr>
          <a:xfrm>
            <a:off x="346141" y="1187857"/>
            <a:ext cx="8584111" cy="3766915"/>
          </a:xfrm>
          <a:prstGeom prst="rect">
            <a:avLst/>
          </a:prstGeom>
        </p:spPr>
      </p:pic>
      <p:sp>
        <p:nvSpPr>
          <p:cNvPr id="13" name="Rounded Rectangle 12"/>
          <p:cNvSpPr/>
          <p:nvPr/>
        </p:nvSpPr>
        <p:spPr>
          <a:xfrm>
            <a:off x="1881962" y="0"/>
            <a:ext cx="7048289" cy="10845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200" b="1" dirty="0">
                <a:solidFill>
                  <a:sysClr val="windowText" lastClr="000000"/>
                </a:solidFill>
                <a:latin typeface="Calibri Light" panose="020F0302020204030204" pitchFamily="34" charset="0"/>
                <a:cs typeface="Calibri Light" panose="020F0302020204030204" pitchFamily="34" charset="0"/>
              </a:rPr>
              <a:t>Observation:</a:t>
            </a:r>
          </a:p>
          <a:p>
            <a:r>
              <a:rPr lang="en-US" sz="1200" dirty="0" smtClean="0">
                <a:solidFill>
                  <a:sysClr val="windowText" lastClr="000000"/>
                </a:solidFill>
                <a:latin typeface="Calibri Light" panose="020F0302020204030204" pitchFamily="34" charset="0"/>
                <a:cs typeface="Calibri Light" panose="020F0302020204030204" pitchFamily="34" charset="0"/>
              </a:rPr>
              <a:t>- We </a:t>
            </a:r>
            <a:r>
              <a:rPr lang="en-US" sz="1200" dirty="0">
                <a:solidFill>
                  <a:sysClr val="windowText" lastClr="000000"/>
                </a:solidFill>
                <a:latin typeface="Calibri Light" panose="020F0302020204030204" pitchFamily="34" charset="0"/>
                <a:cs typeface="Calibri Light" panose="020F0302020204030204" pitchFamily="34" charset="0"/>
              </a:rPr>
              <a:t>can ignore interpreting feature columns with limited discrete values such as </a:t>
            </a:r>
            <a:r>
              <a:rPr lang="en-US" sz="1200" dirty="0">
                <a:solidFill>
                  <a:schemeClr val="accent1">
                    <a:lumMod val="75000"/>
                  </a:schemeClr>
                </a:solidFill>
                <a:latin typeface="Calibri Light" panose="020F0302020204030204" pitchFamily="34" charset="0"/>
                <a:cs typeface="Calibri Light" panose="020F0302020204030204" pitchFamily="34" charset="0"/>
              </a:rPr>
              <a:t>Education, </a:t>
            </a:r>
            <a:r>
              <a:rPr lang="en-US" sz="1200" dirty="0" err="1">
                <a:solidFill>
                  <a:schemeClr val="accent1">
                    <a:lumMod val="75000"/>
                  </a:schemeClr>
                </a:solidFill>
                <a:latin typeface="Calibri Light" panose="020F0302020204030204" pitchFamily="34" charset="0"/>
                <a:cs typeface="Calibri Light" panose="020F0302020204030204" pitchFamily="34" charset="0"/>
              </a:rPr>
              <a:t>JobLevel</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NumCompaniesWorked</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StockOptionLevel</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TrainingTimesLastYear,JobInvolvement</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YearsSinceLastPromotion</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YearsWithCurrManager</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PerformanceRating</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EnvironmentSatisfaction</a:t>
            </a:r>
            <a:r>
              <a:rPr lang="en-US" sz="1200" dirty="0">
                <a:solidFill>
                  <a:schemeClr val="accent1">
                    <a:lumMod val="75000"/>
                  </a:schemeClr>
                </a:solidFill>
                <a:latin typeface="Calibri Light" panose="020F0302020204030204" pitchFamily="34" charset="0"/>
                <a:cs typeface="Calibri Light" panose="020F0302020204030204" pitchFamily="34" charset="0"/>
              </a:rPr>
              <a:t>, </a:t>
            </a:r>
            <a:r>
              <a:rPr lang="en-US" sz="1200" dirty="0" err="1">
                <a:solidFill>
                  <a:schemeClr val="accent1">
                    <a:lumMod val="75000"/>
                  </a:schemeClr>
                </a:solidFill>
                <a:latin typeface="Calibri Light" panose="020F0302020204030204" pitchFamily="34" charset="0"/>
                <a:cs typeface="Calibri Light" panose="020F0302020204030204" pitchFamily="34" charset="0"/>
              </a:rPr>
              <a:t>JobSatisfaction</a:t>
            </a:r>
            <a:r>
              <a:rPr lang="en-US" sz="1200" dirty="0">
                <a:solidFill>
                  <a:schemeClr val="accent1">
                    <a:lumMod val="75000"/>
                  </a:schemeClr>
                </a:solidFill>
                <a:latin typeface="Calibri Light" panose="020F0302020204030204" pitchFamily="34" charset="0"/>
                <a:cs typeface="Calibri Light" panose="020F0302020204030204" pitchFamily="34" charset="0"/>
              </a:rPr>
              <a:t>, and </a:t>
            </a:r>
            <a:r>
              <a:rPr lang="en-US" sz="1200" dirty="0" err="1" smtClean="0">
                <a:solidFill>
                  <a:schemeClr val="accent1">
                    <a:lumMod val="75000"/>
                  </a:schemeClr>
                </a:solidFill>
                <a:latin typeface="Calibri Light" panose="020F0302020204030204" pitchFamily="34" charset="0"/>
                <a:cs typeface="Calibri Light" panose="020F0302020204030204" pitchFamily="34" charset="0"/>
              </a:rPr>
              <a:t>WorkLifeBalance</a:t>
            </a:r>
            <a:r>
              <a:rPr lang="en-US" sz="1200" dirty="0" smtClean="0">
                <a:solidFill>
                  <a:schemeClr val="accent1">
                    <a:lumMod val="75000"/>
                  </a:schemeClr>
                </a:solidFill>
                <a:latin typeface="Calibri Light" panose="020F0302020204030204" pitchFamily="34" charset="0"/>
                <a:cs typeface="Calibri Light" panose="020F0302020204030204" pitchFamily="34" charset="0"/>
              </a:rPr>
              <a:t>.</a:t>
            </a:r>
          </a:p>
          <a:p>
            <a:r>
              <a:rPr lang="en-US" sz="1200" dirty="0" smtClean="0">
                <a:solidFill>
                  <a:schemeClr val="bg1">
                    <a:lumMod val="10000"/>
                  </a:schemeClr>
                </a:solidFill>
                <a:latin typeface="Calibri Light" panose="020F0302020204030204" pitchFamily="34" charset="0"/>
                <a:cs typeface="Calibri Light" panose="020F0302020204030204" pitchFamily="34" charset="0"/>
              </a:rPr>
              <a:t>- Except </a:t>
            </a:r>
            <a:r>
              <a:rPr lang="en-US" sz="1200" dirty="0">
                <a:solidFill>
                  <a:schemeClr val="bg1">
                    <a:lumMod val="10000"/>
                  </a:schemeClr>
                </a:solidFill>
                <a:latin typeface="Calibri Light" panose="020F0302020204030204" pitchFamily="34" charset="0"/>
                <a:cs typeface="Calibri Light" panose="020F0302020204030204" pitchFamily="34" charset="0"/>
              </a:rPr>
              <a:t>age, most of the Columns are in Skew </a:t>
            </a:r>
            <a:r>
              <a:rPr lang="en-US" sz="1200" dirty="0" err="1">
                <a:solidFill>
                  <a:schemeClr val="bg1">
                    <a:lumMod val="10000"/>
                  </a:schemeClr>
                </a:solidFill>
                <a:latin typeface="Calibri Light" panose="020F0302020204030204" pitchFamily="34" charset="0"/>
                <a:cs typeface="Calibri Light" panose="020F0302020204030204" pitchFamily="34" charset="0"/>
              </a:rPr>
              <a:t>Distribistion</a:t>
            </a:r>
            <a:r>
              <a:rPr lang="en-US" sz="1200" dirty="0">
                <a:solidFill>
                  <a:schemeClr val="bg1">
                    <a:lumMod val="10000"/>
                  </a:schemeClr>
                </a:solidFill>
                <a:latin typeface="Calibri Light" panose="020F0302020204030204" pitchFamily="34" charset="0"/>
                <a:cs typeface="Calibri Light" panose="020F0302020204030204" pitchFamily="34" charset="0"/>
              </a:rPr>
              <a:t>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8" y="1682223"/>
            <a:ext cx="6127975" cy="2911043"/>
          </a:xfrm>
          <a:prstGeom prst="rect">
            <a:avLst/>
          </a:prstGeom>
        </p:spPr>
      </p:pic>
      <p:sp>
        <p:nvSpPr>
          <p:cNvPr id="7" name="Rounded Rectangle 6"/>
          <p:cNvSpPr/>
          <p:nvPr/>
        </p:nvSpPr>
        <p:spPr>
          <a:xfrm>
            <a:off x="6315738" y="1403497"/>
            <a:ext cx="2796363" cy="32748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200" b="1" dirty="0">
                <a:solidFill>
                  <a:sysClr val="windowText" lastClr="000000"/>
                </a:solidFill>
                <a:latin typeface="Calibri Light" panose="020F0302020204030204" pitchFamily="34" charset="0"/>
                <a:cs typeface="Calibri Light" panose="020F0302020204030204" pitchFamily="34" charset="0"/>
              </a:rPr>
              <a:t>Observation:</a:t>
            </a:r>
          </a:p>
          <a:p>
            <a:r>
              <a:rPr lang="en-US" sz="1200" dirty="0" smtClean="0">
                <a:solidFill>
                  <a:sysClr val="windowText" lastClr="000000"/>
                </a:solidFill>
                <a:latin typeface="Calibri Light" panose="020F0302020204030204" pitchFamily="34" charset="0"/>
                <a:cs typeface="Calibri Light" panose="020F0302020204030204" pitchFamily="34" charset="0"/>
              </a:rPr>
              <a:t>from </a:t>
            </a:r>
            <a:r>
              <a:rPr lang="en-US" sz="1200" dirty="0" err="1" smtClean="0">
                <a:solidFill>
                  <a:sysClr val="windowText" lastClr="000000"/>
                </a:solidFill>
                <a:latin typeface="Calibri Light" panose="020F0302020204030204" pitchFamily="34" charset="0"/>
                <a:cs typeface="Calibri Light" panose="020F0302020204030204" pitchFamily="34" charset="0"/>
              </a:rPr>
              <a:t>BoxPlot</a:t>
            </a:r>
            <a:r>
              <a:rPr lang="en-US" sz="1200" dirty="0" smtClean="0">
                <a:solidFill>
                  <a:sysClr val="windowText" lastClr="000000"/>
                </a:solidFill>
                <a:latin typeface="Calibri Light" panose="020F0302020204030204" pitchFamily="34" charset="0"/>
                <a:cs typeface="Calibri Light" panose="020F0302020204030204" pitchFamily="34" charset="0"/>
              </a:rPr>
              <a:t> </a:t>
            </a:r>
            <a:r>
              <a:rPr lang="en-US" sz="1200" dirty="0">
                <a:solidFill>
                  <a:sysClr val="windowText" lastClr="000000"/>
                </a:solidFill>
                <a:latin typeface="Calibri Light" panose="020F0302020204030204" pitchFamily="34" charset="0"/>
                <a:cs typeface="Calibri Light" panose="020F0302020204030204" pitchFamily="34" charset="0"/>
              </a:rPr>
              <a:t>,Trying to find is there any outliers in Numerical columns:</a:t>
            </a:r>
          </a:p>
          <a:p>
            <a:endParaRPr lang="en-US" sz="1200" dirty="0">
              <a:solidFill>
                <a:sysClr val="windowText" lastClr="000000"/>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en-US" sz="1200" dirty="0" smtClean="0">
                <a:solidFill>
                  <a:sysClr val="windowText" lastClr="000000"/>
                </a:solidFill>
                <a:latin typeface="Calibri Light" panose="020F0302020204030204" pitchFamily="34" charset="0"/>
                <a:cs typeface="Calibri Light" panose="020F0302020204030204" pitchFamily="34" charset="0"/>
              </a:rPr>
              <a:t>can </a:t>
            </a:r>
            <a:r>
              <a:rPr lang="en-US" sz="1200" dirty="0">
                <a:solidFill>
                  <a:sysClr val="windowText" lastClr="000000"/>
                </a:solidFill>
                <a:latin typeface="Calibri Light" panose="020F0302020204030204" pitchFamily="34" charset="0"/>
                <a:cs typeface="Calibri Light" panose="020F0302020204030204" pitchFamily="34" charset="0"/>
              </a:rPr>
              <a:t>Observe outliers on </a:t>
            </a:r>
            <a:r>
              <a:rPr lang="en-US" sz="1200" dirty="0" err="1">
                <a:solidFill>
                  <a:sysClr val="windowText" lastClr="000000"/>
                </a:solidFill>
                <a:latin typeface="Calibri Light" panose="020F0302020204030204" pitchFamily="34" charset="0"/>
                <a:cs typeface="Calibri Light" panose="020F0302020204030204" pitchFamily="34" charset="0"/>
              </a:rPr>
              <a:t>MonthlyIncome</a:t>
            </a:r>
            <a:r>
              <a:rPr lang="en-US" sz="1200" dirty="0">
                <a:solidFill>
                  <a:sysClr val="windowText" lastClr="000000"/>
                </a:solidFill>
                <a:latin typeface="Calibri Light" panose="020F0302020204030204" pitchFamily="34" charset="0"/>
                <a:cs typeface="Calibri Light" panose="020F0302020204030204" pitchFamily="34" charset="0"/>
              </a:rPr>
              <a:t> , </a:t>
            </a:r>
            <a:r>
              <a:rPr lang="en-US" sz="1200" dirty="0" err="1">
                <a:solidFill>
                  <a:sysClr val="windowText" lastClr="000000"/>
                </a:solidFill>
                <a:latin typeface="Calibri Light" panose="020F0302020204030204" pitchFamily="34" charset="0"/>
                <a:cs typeface="Calibri Light" panose="020F0302020204030204" pitchFamily="34" charset="0"/>
              </a:rPr>
              <a:t>TotalWorkingYears</a:t>
            </a:r>
            <a:r>
              <a:rPr lang="en-US" sz="1200" dirty="0">
                <a:solidFill>
                  <a:sysClr val="windowText" lastClr="000000"/>
                </a:solidFill>
                <a:latin typeface="Calibri Light" panose="020F0302020204030204" pitchFamily="34" charset="0"/>
                <a:cs typeface="Calibri Light" panose="020F0302020204030204" pitchFamily="34" charset="0"/>
              </a:rPr>
              <a:t>, </a:t>
            </a:r>
            <a:r>
              <a:rPr lang="en-US" sz="1200" dirty="0" err="1">
                <a:solidFill>
                  <a:sysClr val="windowText" lastClr="000000"/>
                </a:solidFill>
                <a:latin typeface="Calibri Light" panose="020F0302020204030204" pitchFamily="34" charset="0"/>
                <a:cs typeface="Calibri Light" panose="020F0302020204030204" pitchFamily="34" charset="0"/>
              </a:rPr>
              <a:t>YearsAtCompany</a:t>
            </a:r>
            <a:r>
              <a:rPr lang="en-US" sz="1200" dirty="0">
                <a:solidFill>
                  <a:sysClr val="windowText" lastClr="000000"/>
                </a:solidFill>
                <a:latin typeface="Calibri Light" panose="020F0302020204030204" pitchFamily="34" charset="0"/>
                <a:cs typeface="Calibri Light" panose="020F0302020204030204" pitchFamily="34" charset="0"/>
              </a:rPr>
              <a:t>, and </a:t>
            </a:r>
            <a:r>
              <a:rPr lang="en-US" sz="1200" dirty="0" err="1">
                <a:solidFill>
                  <a:sysClr val="windowText" lastClr="000000"/>
                </a:solidFill>
                <a:latin typeface="Calibri Light" panose="020F0302020204030204" pitchFamily="34" charset="0"/>
                <a:cs typeface="Calibri Light" panose="020F0302020204030204" pitchFamily="34" charset="0"/>
              </a:rPr>
              <a:t>mean_time</a:t>
            </a:r>
            <a:r>
              <a:rPr lang="en-US" sz="1200" dirty="0">
                <a:solidFill>
                  <a:sysClr val="windowText" lastClr="000000"/>
                </a:solidFill>
                <a:latin typeface="Calibri Light" panose="020F0302020204030204" pitchFamily="34" charset="0"/>
                <a:cs typeface="Calibri Light" panose="020F0302020204030204" pitchFamily="34" charset="0"/>
              </a:rPr>
              <a:t> </a:t>
            </a:r>
            <a:r>
              <a:rPr lang="en-US" sz="1200" dirty="0" smtClean="0">
                <a:solidFill>
                  <a:sysClr val="windowText" lastClr="000000"/>
                </a:solidFill>
                <a:latin typeface="Calibri Light" panose="020F0302020204030204" pitchFamily="34" charset="0"/>
                <a:cs typeface="Calibri Light" panose="020F0302020204030204" pitchFamily="34" charset="0"/>
              </a:rPr>
              <a:t>Columns</a:t>
            </a:r>
          </a:p>
          <a:p>
            <a:pPr marL="171450" indent="-171450">
              <a:buFont typeface="Arial" panose="020B0604020202020204" pitchFamily="34" charset="0"/>
              <a:buChar char="•"/>
            </a:pPr>
            <a:r>
              <a:rPr lang="en-US" sz="1200" dirty="0" smtClean="0">
                <a:solidFill>
                  <a:sysClr val="windowText" lastClr="000000"/>
                </a:solidFill>
                <a:latin typeface="Calibri Light" panose="020F0302020204030204" pitchFamily="34" charset="0"/>
                <a:cs typeface="Calibri Light" panose="020F0302020204030204" pitchFamily="34" charset="0"/>
              </a:rPr>
              <a:t>from </a:t>
            </a:r>
            <a:r>
              <a:rPr lang="en-US" sz="1200" dirty="0">
                <a:solidFill>
                  <a:sysClr val="windowText" lastClr="000000"/>
                </a:solidFill>
                <a:latin typeface="Calibri Light" panose="020F0302020204030204" pitchFamily="34" charset="0"/>
                <a:cs typeface="Calibri Light" panose="020F0302020204030204" pitchFamily="34" charset="0"/>
              </a:rPr>
              <a:t>observing on that columns can say those columns some of values not </a:t>
            </a:r>
            <a:r>
              <a:rPr lang="en-US" sz="1200" dirty="0" smtClean="0">
                <a:solidFill>
                  <a:sysClr val="windowText" lastClr="000000"/>
                </a:solidFill>
                <a:latin typeface="Calibri Light" panose="020F0302020204030204" pitchFamily="34" charset="0"/>
                <a:cs typeface="Calibri Light" panose="020F0302020204030204" pitchFamily="34" charset="0"/>
              </a:rPr>
              <a:t>outliers. </a:t>
            </a:r>
            <a:r>
              <a:rPr lang="en-US" sz="1200" dirty="0">
                <a:solidFill>
                  <a:sysClr val="windowText" lastClr="000000"/>
                </a:solidFill>
                <a:latin typeface="Calibri Light" panose="020F0302020204030204" pitchFamily="34" charset="0"/>
                <a:cs typeface="Calibri Light" panose="020F0302020204030204" pitchFamily="34" charset="0"/>
              </a:rPr>
              <a:t>Because there is highly </a:t>
            </a:r>
            <a:r>
              <a:rPr lang="en-US" sz="1200" dirty="0" err="1">
                <a:solidFill>
                  <a:sysClr val="windowText" lastClr="000000"/>
                </a:solidFill>
                <a:latin typeface="Calibri Light" panose="020F0302020204030204" pitchFamily="34" charset="0"/>
                <a:cs typeface="Calibri Light" panose="020F0302020204030204" pitchFamily="34" charset="0"/>
              </a:rPr>
              <a:t>possibilites</a:t>
            </a:r>
            <a:r>
              <a:rPr lang="en-US" sz="1200" dirty="0">
                <a:solidFill>
                  <a:sysClr val="windowText" lastClr="000000"/>
                </a:solidFill>
                <a:latin typeface="Calibri Light" panose="020F0302020204030204" pitchFamily="34" charset="0"/>
                <a:cs typeface="Calibri Light" panose="020F0302020204030204" pitchFamily="34" charset="0"/>
              </a:rPr>
              <a:t> on </a:t>
            </a:r>
            <a:r>
              <a:rPr lang="en-US" sz="1200" dirty="0" err="1">
                <a:solidFill>
                  <a:sysClr val="windowText" lastClr="000000"/>
                </a:solidFill>
                <a:latin typeface="Calibri Light" panose="020F0302020204030204" pitchFamily="34" charset="0"/>
                <a:cs typeface="Calibri Light" panose="020F0302020204030204" pitchFamily="34" charset="0"/>
              </a:rPr>
              <a:t>occuring</a:t>
            </a:r>
            <a:r>
              <a:rPr lang="en-US" sz="1200" dirty="0">
                <a:solidFill>
                  <a:sysClr val="windowText" lastClr="000000"/>
                </a:solidFill>
                <a:latin typeface="Calibri Light" panose="020F0302020204030204" pitchFamily="34" charset="0"/>
                <a:cs typeface="Calibri Light" panose="020F0302020204030204" pitchFamily="34" charset="0"/>
              </a:rPr>
              <a:t> those numerical values on those features or columns</a:t>
            </a:r>
            <a:endParaRPr lang="en-US" sz="1200" dirty="0">
              <a:solidFill>
                <a:schemeClr val="bg1">
                  <a:lumMod val="1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27432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2" y="2166911"/>
            <a:ext cx="3449312" cy="1477487"/>
          </a:xfrm>
          <a:prstGeom prst="rect">
            <a:avLst/>
          </a:prstGeom>
        </p:spPr>
      </p:pic>
      <p:sp>
        <p:nvSpPr>
          <p:cNvPr id="12" name="Rounded Rectangle 11"/>
          <p:cNvSpPr/>
          <p:nvPr/>
        </p:nvSpPr>
        <p:spPr>
          <a:xfrm>
            <a:off x="3757079" y="2552597"/>
            <a:ext cx="2740999" cy="680479"/>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10000"/>
                  </a:schemeClr>
                </a:solidFill>
              </a:rPr>
              <a:t>E</a:t>
            </a:r>
            <a:r>
              <a:rPr lang="en-US" dirty="0" smtClean="0">
                <a:solidFill>
                  <a:schemeClr val="bg1">
                    <a:lumMod val="10000"/>
                  </a:schemeClr>
                </a:solidFill>
              </a:rPr>
              <a:t>mployees with high job involvement is have the tendency to attrition</a:t>
            </a:r>
            <a:endParaRPr lang="en-US" dirty="0">
              <a:solidFill>
                <a:schemeClr val="bg1">
                  <a:lumMod val="10000"/>
                </a:schemeClr>
              </a:solidFill>
            </a:endParaRPr>
          </a:p>
        </p:txBody>
      </p:sp>
      <p:sp>
        <p:nvSpPr>
          <p:cNvPr id="13" name="Right Arrow 12"/>
          <p:cNvSpPr/>
          <p:nvPr/>
        </p:nvSpPr>
        <p:spPr>
          <a:xfrm>
            <a:off x="3437125" y="2745996"/>
            <a:ext cx="356663" cy="2501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02" y="680697"/>
            <a:ext cx="3449312" cy="1473628"/>
          </a:xfrm>
          <a:prstGeom prst="rect">
            <a:avLst/>
          </a:prstGeom>
        </p:spPr>
      </p:pic>
      <p:sp>
        <p:nvSpPr>
          <p:cNvPr id="20" name="Rounded Rectangle 19"/>
          <p:cNvSpPr/>
          <p:nvPr/>
        </p:nvSpPr>
        <p:spPr>
          <a:xfrm>
            <a:off x="3757080" y="1110041"/>
            <a:ext cx="2740998" cy="607604"/>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10000"/>
                  </a:schemeClr>
                </a:solidFill>
              </a:rPr>
              <a:t>Employees who </a:t>
            </a:r>
            <a:r>
              <a:rPr lang="en-US" dirty="0" smtClean="0">
                <a:solidFill>
                  <a:schemeClr val="bg1">
                    <a:lumMod val="10000"/>
                  </a:schemeClr>
                </a:solidFill>
              </a:rPr>
              <a:t>travel rarely has </a:t>
            </a:r>
            <a:r>
              <a:rPr lang="en-US" dirty="0">
                <a:solidFill>
                  <a:schemeClr val="bg1">
                    <a:lumMod val="10000"/>
                  </a:schemeClr>
                </a:solidFill>
              </a:rPr>
              <a:t>maximum Attrition rate</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01" y="3669872"/>
            <a:ext cx="3449312" cy="1473628"/>
          </a:xfrm>
          <a:prstGeom prst="rect">
            <a:avLst/>
          </a:prstGeom>
        </p:spPr>
      </p:pic>
      <p:sp>
        <p:nvSpPr>
          <p:cNvPr id="25" name="Rounded Rectangle 24"/>
          <p:cNvSpPr/>
          <p:nvPr/>
        </p:nvSpPr>
        <p:spPr>
          <a:xfrm>
            <a:off x="3757079" y="3943767"/>
            <a:ext cx="2740999" cy="686599"/>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10000"/>
                  </a:schemeClr>
                </a:solidFill>
              </a:rPr>
              <a:t>Employees with Bachelor Education has </a:t>
            </a:r>
            <a:r>
              <a:rPr lang="en-US" dirty="0">
                <a:solidFill>
                  <a:schemeClr val="bg1">
                    <a:lumMod val="10000"/>
                  </a:schemeClr>
                </a:solidFill>
              </a:rPr>
              <a:t>maximum Attrition rate</a:t>
            </a:r>
          </a:p>
        </p:txBody>
      </p:sp>
      <p:sp>
        <p:nvSpPr>
          <p:cNvPr id="27" name="Right Arrow 26"/>
          <p:cNvSpPr/>
          <p:nvPr/>
        </p:nvSpPr>
        <p:spPr>
          <a:xfrm>
            <a:off x="3437124" y="1333528"/>
            <a:ext cx="356663" cy="2501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ight Arrow 27"/>
          <p:cNvSpPr/>
          <p:nvPr/>
        </p:nvSpPr>
        <p:spPr>
          <a:xfrm>
            <a:off x="3460915" y="4182687"/>
            <a:ext cx="356663" cy="2501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6019" y="1412924"/>
            <a:ext cx="1749438" cy="1844862"/>
          </a:xfrm>
          <a:prstGeom prst="rect">
            <a:avLst/>
          </a:prstGeom>
        </p:spPr>
      </p:pic>
      <p:sp>
        <p:nvSpPr>
          <p:cNvPr id="30" name="Rounded Rectangle 29"/>
          <p:cNvSpPr/>
          <p:nvPr/>
        </p:nvSpPr>
        <p:spPr>
          <a:xfrm>
            <a:off x="7070038" y="3257786"/>
            <a:ext cx="1961399" cy="824172"/>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10000"/>
                  </a:schemeClr>
                </a:solidFill>
              </a:rPr>
              <a:t>The </a:t>
            </a:r>
            <a:r>
              <a:rPr lang="en-US" dirty="0">
                <a:solidFill>
                  <a:schemeClr val="bg1">
                    <a:lumMod val="10000"/>
                  </a:schemeClr>
                </a:solidFill>
              </a:rPr>
              <a:t>class ‘Attrition’ distribution is </a:t>
            </a:r>
            <a:r>
              <a:rPr lang="en-US" dirty="0" smtClean="0">
                <a:solidFill>
                  <a:schemeClr val="bg1">
                    <a:lumMod val="10000"/>
                  </a:schemeClr>
                </a:solidFill>
              </a:rPr>
              <a:t>imbalance</a:t>
            </a:r>
            <a:endParaRPr lang="en-US" dirty="0">
              <a:solidFill>
                <a:schemeClr val="bg1">
                  <a:lumMod val="10000"/>
                </a:schemeClr>
              </a:solidFill>
            </a:endParaRPr>
          </a:p>
        </p:txBody>
      </p:sp>
    </p:spTree>
    <p:extLst>
      <p:ext uri="{BB962C8B-B14F-4D97-AF65-F5344CB8AC3E}">
        <p14:creationId xmlns:p14="http://schemas.microsoft.com/office/powerpoint/2010/main" val="333519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9915"/>
            <a:ext cx="3840312" cy="164067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396" y="677665"/>
            <a:ext cx="3764603" cy="1608327"/>
          </a:xfrm>
          <a:prstGeom prst="rect">
            <a:avLst/>
          </a:prstGeom>
        </p:spPr>
      </p:pic>
      <p:sp>
        <p:nvSpPr>
          <p:cNvPr id="1300" name="Google Shape;1300;p63"/>
          <p:cNvSpPr txBox="1">
            <a:spLocks noGrp="1"/>
          </p:cNvSpPr>
          <p:nvPr>
            <p:ph type="title"/>
          </p:nvPr>
        </p:nvSpPr>
        <p:spPr>
          <a:xfrm>
            <a:off x="720000" y="2112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7" name="Rounded Rectangle 6"/>
          <p:cNvSpPr/>
          <p:nvPr/>
        </p:nvSpPr>
        <p:spPr>
          <a:xfrm>
            <a:off x="4093723" y="2417133"/>
            <a:ext cx="3581400" cy="727967"/>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10000"/>
                  </a:schemeClr>
                </a:solidFill>
              </a:rPr>
              <a:t>Low amount of training time in one year will give a tendency for someone to leave his job</a:t>
            </a:r>
          </a:p>
        </p:txBody>
      </p:sp>
      <p:sp>
        <p:nvSpPr>
          <p:cNvPr id="8" name="Right Arrow 7"/>
          <p:cNvSpPr/>
          <p:nvPr/>
        </p:nvSpPr>
        <p:spPr>
          <a:xfrm>
            <a:off x="3710650" y="2621458"/>
            <a:ext cx="462502" cy="3193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ounded Rectangle 9"/>
          <p:cNvSpPr/>
          <p:nvPr/>
        </p:nvSpPr>
        <p:spPr>
          <a:xfrm>
            <a:off x="1505031" y="828977"/>
            <a:ext cx="3581400" cy="727967"/>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10000"/>
                  </a:schemeClr>
                </a:solidFill>
              </a:rPr>
              <a:t>Employees with lower stock option level has </a:t>
            </a:r>
            <a:r>
              <a:rPr lang="en-US" dirty="0">
                <a:solidFill>
                  <a:schemeClr val="bg1">
                    <a:lumMod val="10000"/>
                  </a:schemeClr>
                </a:solidFill>
              </a:rPr>
              <a:t>maximum Attrition rate</a:t>
            </a:r>
          </a:p>
        </p:txBody>
      </p:sp>
      <p:sp>
        <p:nvSpPr>
          <p:cNvPr id="11" name="Right Arrow 10"/>
          <p:cNvSpPr/>
          <p:nvPr/>
        </p:nvSpPr>
        <p:spPr>
          <a:xfrm rot="10800000">
            <a:off x="4994718" y="1062442"/>
            <a:ext cx="462502" cy="3193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1427457" y="3816590"/>
            <a:ext cx="3581400" cy="727967"/>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10000"/>
                  </a:schemeClr>
                </a:solidFill>
              </a:rPr>
              <a:t>Performance rating is </a:t>
            </a:r>
            <a:r>
              <a:rPr lang="en-US" dirty="0">
                <a:solidFill>
                  <a:schemeClr val="bg1">
                    <a:lumMod val="10000"/>
                  </a:schemeClr>
                </a:solidFill>
              </a:rPr>
              <a:t>not the main factor for someone to leave the company</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9396" y="3482975"/>
            <a:ext cx="3756167" cy="1604724"/>
          </a:xfrm>
          <a:prstGeom prst="rect">
            <a:avLst/>
          </a:prstGeom>
        </p:spPr>
      </p:pic>
      <p:sp>
        <p:nvSpPr>
          <p:cNvPr id="14" name="Right Arrow 13"/>
          <p:cNvSpPr/>
          <p:nvPr/>
        </p:nvSpPr>
        <p:spPr>
          <a:xfrm rot="10800000">
            <a:off x="4952460" y="3861161"/>
            <a:ext cx="462502" cy="3193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638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787" y="1161403"/>
            <a:ext cx="6128426" cy="2555465"/>
          </a:xfrm>
          <a:prstGeom prst="rect">
            <a:avLst/>
          </a:prstGeom>
        </p:spPr>
      </p:pic>
      <p:sp>
        <p:nvSpPr>
          <p:cNvPr id="11" name="Rounded Rectangle 10"/>
          <p:cNvSpPr/>
          <p:nvPr/>
        </p:nvSpPr>
        <p:spPr>
          <a:xfrm>
            <a:off x="2120865" y="3879472"/>
            <a:ext cx="5388888" cy="916264"/>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10000"/>
                  </a:schemeClr>
                </a:solidFill>
              </a:rPr>
              <a:t>Employees with high average working </a:t>
            </a:r>
            <a:r>
              <a:rPr lang="en-US" dirty="0" smtClean="0">
                <a:solidFill>
                  <a:schemeClr val="bg1">
                    <a:lumMod val="10000"/>
                  </a:schemeClr>
                </a:solidFill>
              </a:rPr>
              <a:t>hours and </a:t>
            </a:r>
            <a:r>
              <a:rPr lang="en-US" dirty="0">
                <a:solidFill>
                  <a:schemeClr val="bg1">
                    <a:lumMod val="10000"/>
                  </a:schemeClr>
                </a:solidFill>
              </a:rPr>
              <a:t>greater distance from home </a:t>
            </a:r>
            <a:r>
              <a:rPr lang="en-US" dirty="0" smtClean="0">
                <a:solidFill>
                  <a:schemeClr val="bg1">
                    <a:lumMod val="10000"/>
                  </a:schemeClr>
                </a:solidFill>
              </a:rPr>
              <a:t>have </a:t>
            </a:r>
            <a:r>
              <a:rPr lang="en-US" dirty="0">
                <a:solidFill>
                  <a:schemeClr val="bg1">
                    <a:lumMod val="10000"/>
                  </a:schemeClr>
                </a:solidFill>
              </a:rPr>
              <a:t>a tendency to experience </a:t>
            </a:r>
            <a:r>
              <a:rPr lang="en-US" dirty="0" smtClean="0">
                <a:solidFill>
                  <a:schemeClr val="bg1">
                    <a:lumMod val="10000"/>
                  </a:schemeClr>
                </a:solidFill>
              </a:rPr>
              <a:t>attrition. And people </a:t>
            </a:r>
            <a:r>
              <a:rPr lang="en-US" dirty="0">
                <a:solidFill>
                  <a:schemeClr val="bg1">
                    <a:lumMod val="10000"/>
                  </a:schemeClr>
                </a:solidFill>
              </a:rPr>
              <a:t>with lower job levels are more likely to leave their </a:t>
            </a:r>
            <a:r>
              <a:rPr lang="en-US" dirty="0" smtClean="0">
                <a:solidFill>
                  <a:schemeClr val="bg1">
                    <a:lumMod val="10000"/>
                  </a:schemeClr>
                </a:solidFill>
              </a:rPr>
              <a:t>jobs.</a:t>
            </a:r>
            <a:endParaRPr lang="en-US" dirty="0">
              <a:solidFill>
                <a:schemeClr val="bg1">
                  <a:lumMod val="10000"/>
                </a:schemeClr>
              </a:solidFill>
            </a:endParaRPr>
          </a:p>
        </p:txBody>
      </p:sp>
    </p:spTree>
    <p:extLst>
      <p:ext uri="{BB962C8B-B14F-4D97-AF65-F5344CB8AC3E}">
        <p14:creationId xmlns:p14="http://schemas.microsoft.com/office/powerpoint/2010/main" val="185444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 y="752627"/>
            <a:ext cx="6128165" cy="4349777"/>
          </a:xfrm>
          <a:prstGeom prst="rect">
            <a:avLst/>
          </a:prstGeom>
        </p:spPr>
      </p:pic>
      <p:sp>
        <p:nvSpPr>
          <p:cNvPr id="11" name="Rounded Rectangle 10"/>
          <p:cNvSpPr/>
          <p:nvPr/>
        </p:nvSpPr>
        <p:spPr>
          <a:xfrm>
            <a:off x="6281899" y="1139792"/>
            <a:ext cx="2779908" cy="3575446"/>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smtClean="0">
                <a:solidFill>
                  <a:schemeClr val="accent6">
                    <a:lumMod val="10000"/>
                  </a:schemeClr>
                </a:solidFill>
                <a:latin typeface="Inter"/>
              </a:rPr>
              <a:t>Age : </a:t>
            </a:r>
            <a:r>
              <a:rPr lang="en-US" sz="1100" dirty="0">
                <a:solidFill>
                  <a:schemeClr val="accent6">
                    <a:lumMod val="10000"/>
                  </a:schemeClr>
                </a:solidFill>
                <a:latin typeface="Inter"/>
              </a:rPr>
              <a:t>23% of 20-30 age group wants to leave the company.</a:t>
            </a:r>
          </a:p>
          <a:p>
            <a:pPr marL="171450" indent="-171450">
              <a:buFont typeface="Arial" panose="020B0604020202020204" pitchFamily="34" charset="0"/>
              <a:buChar char="•"/>
            </a:pPr>
            <a:r>
              <a:rPr lang="en-US" sz="1100" dirty="0">
                <a:solidFill>
                  <a:schemeClr val="accent6">
                    <a:lumMod val="10000"/>
                  </a:schemeClr>
                </a:solidFill>
                <a:latin typeface="Inter"/>
              </a:rPr>
              <a:t>Marital Status : 26% </a:t>
            </a:r>
            <a:r>
              <a:rPr lang="en-US" sz="1100" dirty="0" smtClean="0">
                <a:solidFill>
                  <a:schemeClr val="accent6">
                    <a:lumMod val="10000"/>
                  </a:schemeClr>
                </a:solidFill>
                <a:latin typeface="Inter"/>
              </a:rPr>
              <a:t>of </a:t>
            </a:r>
            <a:r>
              <a:rPr lang="en-US" sz="1100" dirty="0">
                <a:solidFill>
                  <a:schemeClr val="accent6">
                    <a:lumMod val="10000"/>
                  </a:schemeClr>
                </a:solidFill>
                <a:latin typeface="Inter"/>
              </a:rPr>
              <a:t>single people wants to leave the company.</a:t>
            </a:r>
          </a:p>
          <a:p>
            <a:pPr marL="171450" indent="-171450">
              <a:buFont typeface="Arial" panose="020B0604020202020204" pitchFamily="34" charset="0"/>
              <a:buChar char="•"/>
            </a:pPr>
            <a:r>
              <a:rPr lang="en-US" sz="1100" dirty="0">
                <a:solidFill>
                  <a:schemeClr val="accent6">
                    <a:lumMod val="10000"/>
                  </a:schemeClr>
                </a:solidFill>
                <a:latin typeface="Inter"/>
              </a:rPr>
              <a:t>Gender : 17% of male </a:t>
            </a:r>
            <a:r>
              <a:rPr lang="en-US" sz="1100" dirty="0" err="1" smtClean="0">
                <a:solidFill>
                  <a:schemeClr val="accent6">
                    <a:lumMod val="10000"/>
                  </a:schemeClr>
                </a:solidFill>
                <a:latin typeface="Inter"/>
              </a:rPr>
              <a:t>employes</a:t>
            </a:r>
            <a:r>
              <a:rPr lang="en-US" sz="1100" dirty="0" smtClean="0">
                <a:solidFill>
                  <a:schemeClr val="accent6">
                    <a:lumMod val="10000"/>
                  </a:schemeClr>
                </a:solidFill>
                <a:latin typeface="Inter"/>
              </a:rPr>
              <a:t> </a:t>
            </a:r>
            <a:r>
              <a:rPr lang="en-US" sz="1100" dirty="0">
                <a:solidFill>
                  <a:schemeClr val="accent6">
                    <a:lumMod val="10000"/>
                  </a:schemeClr>
                </a:solidFill>
                <a:latin typeface="Inter"/>
              </a:rPr>
              <a:t>wants to leave the company.</a:t>
            </a:r>
          </a:p>
          <a:p>
            <a:pPr marL="171450" indent="-171450">
              <a:buFont typeface="Arial" panose="020B0604020202020204" pitchFamily="34" charset="0"/>
              <a:buChar char="•"/>
            </a:pPr>
            <a:r>
              <a:rPr lang="en-US" sz="1100" dirty="0">
                <a:solidFill>
                  <a:schemeClr val="accent6">
                    <a:lumMod val="10000"/>
                  </a:schemeClr>
                </a:solidFill>
                <a:latin typeface="Inter"/>
              </a:rPr>
              <a:t>Department : 16% of </a:t>
            </a:r>
            <a:r>
              <a:rPr lang="en-US" sz="1100" dirty="0" smtClean="0">
                <a:solidFill>
                  <a:schemeClr val="accent6">
                    <a:lumMod val="10000"/>
                  </a:schemeClr>
                </a:solidFill>
                <a:latin typeface="Inter"/>
              </a:rPr>
              <a:t>Research &amp; Development </a:t>
            </a:r>
            <a:r>
              <a:rPr lang="en-US" sz="1100" dirty="0">
                <a:solidFill>
                  <a:schemeClr val="accent6">
                    <a:lumMod val="10000"/>
                  </a:schemeClr>
                </a:solidFill>
                <a:latin typeface="Inter"/>
              </a:rPr>
              <a:t>department wants to leave the company.</a:t>
            </a:r>
          </a:p>
          <a:p>
            <a:pPr marL="171450" indent="-171450">
              <a:buFont typeface="Arial" panose="020B0604020202020204" pitchFamily="34" charset="0"/>
              <a:buChar char="•"/>
            </a:pPr>
            <a:r>
              <a:rPr lang="en-US" sz="1100" dirty="0" smtClean="0">
                <a:solidFill>
                  <a:schemeClr val="accent6">
                    <a:lumMod val="10000"/>
                  </a:schemeClr>
                </a:solidFill>
                <a:latin typeface="Inter"/>
              </a:rPr>
              <a:t>Job Role</a:t>
            </a:r>
            <a:r>
              <a:rPr lang="en-US" sz="1100" dirty="0">
                <a:solidFill>
                  <a:schemeClr val="accent6">
                    <a:lumMod val="10000"/>
                  </a:schemeClr>
                </a:solidFill>
                <a:latin typeface="Inter"/>
              </a:rPr>
              <a:t>: Job roles of employee having maximum attrition is Sales Executive, Laboratory Technician, and Research </a:t>
            </a:r>
            <a:r>
              <a:rPr lang="en-US" sz="1100" dirty="0" smtClean="0">
                <a:solidFill>
                  <a:schemeClr val="accent6">
                    <a:lumMod val="10000"/>
                  </a:schemeClr>
                </a:solidFill>
                <a:latin typeface="Inter"/>
              </a:rPr>
              <a:t>Scientist.</a:t>
            </a:r>
            <a:endParaRPr lang="en-US" sz="1100" dirty="0">
              <a:solidFill>
                <a:schemeClr val="accent6">
                  <a:lumMod val="10000"/>
                </a:schemeClr>
              </a:solidFill>
              <a:latin typeface="Inter"/>
            </a:endParaRPr>
          </a:p>
          <a:p>
            <a:pPr marL="171450" indent="-171450">
              <a:buFont typeface="Arial" panose="020B0604020202020204" pitchFamily="34" charset="0"/>
              <a:buChar char="•"/>
            </a:pPr>
            <a:r>
              <a:rPr lang="en-US" sz="1100" dirty="0" smtClean="0">
                <a:solidFill>
                  <a:schemeClr val="accent6">
                    <a:lumMod val="10000"/>
                  </a:schemeClr>
                </a:solidFill>
                <a:latin typeface="Inter"/>
              </a:rPr>
              <a:t>Education </a:t>
            </a:r>
            <a:r>
              <a:rPr lang="en-US" sz="1100" dirty="0">
                <a:solidFill>
                  <a:schemeClr val="accent6">
                    <a:lumMod val="10000"/>
                  </a:schemeClr>
                </a:solidFill>
                <a:latin typeface="Inter"/>
              </a:rPr>
              <a:t>Field : Employees with education field Life Science and Medical has tendency to </a:t>
            </a:r>
            <a:r>
              <a:rPr lang="en-US" sz="1100" dirty="0" smtClean="0">
                <a:solidFill>
                  <a:schemeClr val="accent6">
                    <a:lumMod val="10000"/>
                  </a:schemeClr>
                </a:solidFill>
                <a:latin typeface="Inter"/>
              </a:rPr>
              <a:t>attrition.</a:t>
            </a:r>
            <a:endParaRPr lang="en-US" sz="1100" dirty="0">
              <a:solidFill>
                <a:schemeClr val="accent6">
                  <a:lumMod val="10000"/>
                </a:schemeClr>
              </a:solidFill>
              <a:latin typeface="Inter"/>
            </a:endParaRPr>
          </a:p>
        </p:txBody>
      </p:sp>
    </p:spTree>
    <p:extLst>
      <p:ext uri="{BB962C8B-B14F-4D97-AF65-F5344CB8AC3E}">
        <p14:creationId xmlns:p14="http://schemas.microsoft.com/office/powerpoint/2010/main" val="395356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10" name="Rounded Rectangle 9"/>
          <p:cNvSpPr/>
          <p:nvPr/>
        </p:nvSpPr>
        <p:spPr>
          <a:xfrm>
            <a:off x="2120865" y="3879472"/>
            <a:ext cx="4906660" cy="774720"/>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10000"/>
                  </a:schemeClr>
                </a:solidFill>
              </a:rPr>
              <a:t>Employees who have a small number of </a:t>
            </a:r>
            <a:r>
              <a:rPr lang="en-US" dirty="0" smtClean="0">
                <a:solidFill>
                  <a:schemeClr val="bg1">
                    <a:lumMod val="10000"/>
                  </a:schemeClr>
                </a:solidFill>
              </a:rPr>
              <a:t>workplaces, have </a:t>
            </a:r>
            <a:r>
              <a:rPr lang="en-US" dirty="0">
                <a:solidFill>
                  <a:schemeClr val="bg1">
                    <a:lumMod val="10000"/>
                  </a:schemeClr>
                </a:solidFill>
              </a:rPr>
              <a:t>a low salary increase </a:t>
            </a:r>
            <a:r>
              <a:rPr lang="en-US" dirty="0" smtClean="0">
                <a:solidFill>
                  <a:schemeClr val="bg1">
                    <a:lumMod val="10000"/>
                  </a:schemeClr>
                </a:solidFill>
              </a:rPr>
              <a:t>percentage and monthly income </a:t>
            </a:r>
            <a:r>
              <a:rPr lang="en-US" dirty="0">
                <a:solidFill>
                  <a:schemeClr val="bg1">
                    <a:lumMod val="10000"/>
                  </a:schemeClr>
                </a:solidFill>
              </a:rPr>
              <a:t>will have a higher tendency to experience </a:t>
            </a:r>
            <a:r>
              <a:rPr lang="en-US" dirty="0" smtClean="0">
                <a:solidFill>
                  <a:schemeClr val="bg1">
                    <a:lumMod val="10000"/>
                  </a:schemeClr>
                </a:solidFill>
              </a:rPr>
              <a:t>attrition.</a:t>
            </a:r>
            <a:endParaRPr lang="en-US" dirty="0">
              <a:solidFill>
                <a:schemeClr val="bg1">
                  <a:lumMod val="10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8" y="1073163"/>
            <a:ext cx="7675123" cy="2366778"/>
          </a:xfrm>
          <a:prstGeom prst="rect">
            <a:avLst/>
          </a:prstGeom>
        </p:spPr>
      </p:pic>
    </p:spTree>
    <p:extLst>
      <p:ext uri="{BB962C8B-B14F-4D97-AF65-F5344CB8AC3E}">
        <p14:creationId xmlns:p14="http://schemas.microsoft.com/office/powerpoint/2010/main" val="1651204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10" name="Rounded Rectangle 9"/>
          <p:cNvSpPr/>
          <p:nvPr/>
        </p:nvSpPr>
        <p:spPr>
          <a:xfrm>
            <a:off x="2120865" y="3879472"/>
            <a:ext cx="4906660" cy="774720"/>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solidFill>
                  <a:srgbClr val="E7E2F2">
                    <a:lumMod val="10000"/>
                  </a:srgbClr>
                </a:solidFill>
              </a:rPr>
              <a:t>With </a:t>
            </a:r>
            <a:r>
              <a:rPr lang="en-US" dirty="0">
                <a:solidFill>
                  <a:srgbClr val="E7E2F2">
                    <a:lumMod val="10000"/>
                  </a:srgbClr>
                </a:solidFill>
              </a:rPr>
              <a:t>increase in the years since the last </a:t>
            </a:r>
            <a:r>
              <a:rPr lang="en-US" dirty="0" smtClean="0">
                <a:solidFill>
                  <a:srgbClr val="E7E2F2">
                    <a:lumMod val="10000"/>
                  </a:srgbClr>
                </a:solidFill>
              </a:rPr>
              <a:t>promotion and </a:t>
            </a:r>
            <a:r>
              <a:rPr lang="en-US" dirty="0">
                <a:solidFill>
                  <a:schemeClr val="accent6">
                    <a:lumMod val="10000"/>
                  </a:schemeClr>
                </a:solidFill>
                <a:latin typeface="Inter"/>
              </a:rPr>
              <a:t>have spent a long time at the </a:t>
            </a:r>
            <a:r>
              <a:rPr lang="en-US" dirty="0" smtClean="0">
                <a:solidFill>
                  <a:schemeClr val="accent6">
                    <a:lumMod val="10000"/>
                  </a:schemeClr>
                </a:solidFill>
                <a:latin typeface="Inter"/>
              </a:rPr>
              <a:t>company</a:t>
            </a:r>
            <a:r>
              <a:rPr lang="en-US" dirty="0" smtClean="0">
                <a:solidFill>
                  <a:srgbClr val="E7E2F2">
                    <a:lumMod val="10000"/>
                  </a:srgbClr>
                </a:solidFill>
              </a:rPr>
              <a:t>, </a:t>
            </a:r>
            <a:r>
              <a:rPr lang="en-US" dirty="0">
                <a:solidFill>
                  <a:srgbClr val="E7E2F2">
                    <a:lumMod val="10000"/>
                  </a:srgbClr>
                </a:solidFill>
              </a:rPr>
              <a:t>Attrition rate </a:t>
            </a:r>
            <a:r>
              <a:rPr lang="en-US" dirty="0" smtClean="0">
                <a:solidFill>
                  <a:srgbClr val="E7E2F2">
                    <a:lumMod val="10000"/>
                  </a:srgbClr>
                </a:solidFill>
              </a:rPr>
              <a:t>decreases</a:t>
            </a:r>
            <a:endParaRPr lang="en-US" dirty="0">
              <a:solidFill>
                <a:srgbClr val="E7E2F2">
                  <a:lumMod val="10000"/>
                </a:srgb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32" y="1074827"/>
            <a:ext cx="8137133" cy="2523541"/>
          </a:xfrm>
          <a:prstGeom prst="rect">
            <a:avLst/>
          </a:prstGeom>
        </p:spPr>
      </p:pic>
    </p:spTree>
    <p:extLst>
      <p:ext uri="{BB962C8B-B14F-4D97-AF65-F5344CB8AC3E}">
        <p14:creationId xmlns:p14="http://schemas.microsoft.com/office/powerpoint/2010/main" val="1115750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cxnSp>
        <p:nvCxnSpPr>
          <p:cNvPr id="508" name="Google Shape;508;p52"/>
          <p:cNvCxnSpPr/>
          <p:nvPr/>
        </p:nvCxnSpPr>
        <p:spPr>
          <a:xfrm rot="10800000" flipH="1">
            <a:off x="2096639" y="2025161"/>
            <a:ext cx="3600" cy="406500"/>
          </a:xfrm>
          <a:prstGeom prst="straightConnector1">
            <a:avLst/>
          </a:prstGeom>
          <a:noFill/>
          <a:ln w="9525" cap="flat" cmpd="sng">
            <a:solidFill>
              <a:schemeClr val="dk2"/>
            </a:solidFill>
            <a:prstDash val="solid"/>
            <a:round/>
            <a:headEnd type="none" w="med" len="med"/>
            <a:tailEnd type="oval" w="med" len="med"/>
          </a:ln>
        </p:spPr>
      </p:cxnSp>
      <p:cxnSp>
        <p:nvCxnSpPr>
          <p:cNvPr id="509" name="Google Shape;509;p52"/>
          <p:cNvCxnSpPr/>
          <p:nvPr/>
        </p:nvCxnSpPr>
        <p:spPr>
          <a:xfrm rot="10800000" flipH="1">
            <a:off x="5473114" y="1990661"/>
            <a:ext cx="8700" cy="441000"/>
          </a:xfrm>
          <a:prstGeom prst="straightConnector1">
            <a:avLst/>
          </a:prstGeom>
          <a:noFill/>
          <a:ln w="9525" cap="flat" cmpd="sng">
            <a:solidFill>
              <a:schemeClr val="dk2"/>
            </a:solidFill>
            <a:prstDash val="solid"/>
            <a:round/>
            <a:headEnd type="none" w="med" len="med"/>
            <a:tailEnd type="oval" w="med" len="med"/>
          </a:ln>
        </p:spPr>
      </p:cxnSp>
      <p:cxnSp>
        <p:nvCxnSpPr>
          <p:cNvPr id="510" name="Google Shape;510;p52"/>
          <p:cNvCxnSpPr/>
          <p:nvPr/>
        </p:nvCxnSpPr>
        <p:spPr>
          <a:xfrm>
            <a:off x="7329564" y="3002736"/>
            <a:ext cx="14100" cy="381000"/>
          </a:xfrm>
          <a:prstGeom prst="straightConnector1">
            <a:avLst/>
          </a:prstGeom>
          <a:noFill/>
          <a:ln w="9525" cap="flat" cmpd="sng">
            <a:solidFill>
              <a:schemeClr val="dk2"/>
            </a:solidFill>
            <a:prstDash val="solid"/>
            <a:round/>
            <a:headEnd type="none" w="med" len="med"/>
            <a:tailEnd type="oval" w="med" len="med"/>
          </a:ln>
        </p:spPr>
      </p:cxnSp>
      <p:cxnSp>
        <p:nvCxnSpPr>
          <p:cNvPr id="511" name="Google Shape;511;p52"/>
          <p:cNvCxnSpPr/>
          <p:nvPr/>
        </p:nvCxnSpPr>
        <p:spPr>
          <a:xfrm flipH="1">
            <a:off x="3834389" y="3007486"/>
            <a:ext cx="4800" cy="443100"/>
          </a:xfrm>
          <a:prstGeom prst="straightConnector1">
            <a:avLst/>
          </a:prstGeom>
          <a:noFill/>
          <a:ln w="9525" cap="flat" cmpd="sng">
            <a:solidFill>
              <a:schemeClr val="dk2"/>
            </a:solidFill>
            <a:prstDash val="solid"/>
            <a:round/>
            <a:headEnd type="none" w="med" len="med"/>
            <a:tailEnd type="oval" w="med" len="med"/>
          </a:ln>
        </p:spPr>
      </p:cxnSp>
      <p:sp>
        <p:nvSpPr>
          <p:cNvPr id="512" name="Google Shape;512;p52"/>
          <p:cNvSpPr txBox="1">
            <a:spLocks noGrp="1"/>
          </p:cNvSpPr>
          <p:nvPr>
            <p:ph type="title"/>
          </p:nvPr>
        </p:nvSpPr>
        <p:spPr>
          <a:xfrm>
            <a:off x="720000" y="1500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verpass SemiBold"/>
                <a:ea typeface="Overpass SemiBold"/>
                <a:cs typeface="Overpass SemiBold"/>
                <a:sym typeface="Overpass SemiBold"/>
              </a:rPr>
              <a:t>OUTLINE</a:t>
            </a:r>
            <a:endParaRPr/>
          </a:p>
        </p:txBody>
      </p:sp>
      <p:grpSp>
        <p:nvGrpSpPr>
          <p:cNvPr id="513" name="Google Shape;513;p52"/>
          <p:cNvGrpSpPr/>
          <p:nvPr/>
        </p:nvGrpSpPr>
        <p:grpSpPr>
          <a:xfrm rot="-5400000">
            <a:off x="4424908" y="-205045"/>
            <a:ext cx="600807" cy="5824215"/>
            <a:chOff x="4268921" y="-656285"/>
            <a:chExt cx="600807" cy="5824215"/>
          </a:xfrm>
        </p:grpSpPr>
        <p:cxnSp>
          <p:nvCxnSpPr>
            <p:cNvPr id="514" name="Google Shape;514;p52"/>
            <p:cNvCxnSpPr/>
            <p:nvPr/>
          </p:nvCxnSpPr>
          <p:spPr>
            <a:xfrm rot="5400000">
              <a:off x="2247311" y="2256161"/>
              <a:ext cx="4639500" cy="17400"/>
            </a:xfrm>
            <a:prstGeom prst="straightConnector1">
              <a:avLst/>
            </a:prstGeom>
            <a:noFill/>
            <a:ln w="9525" cap="flat" cmpd="sng">
              <a:solidFill>
                <a:schemeClr val="dk2"/>
              </a:solidFill>
              <a:prstDash val="solid"/>
              <a:round/>
              <a:headEnd type="none" w="med" len="med"/>
              <a:tailEnd type="none" w="med" len="med"/>
            </a:ln>
          </p:spPr>
        </p:cxnSp>
        <p:sp>
          <p:nvSpPr>
            <p:cNvPr id="515" name="Google Shape;515;p52"/>
            <p:cNvSpPr/>
            <p:nvPr/>
          </p:nvSpPr>
          <p:spPr>
            <a:xfrm rot="5400000" flipH="1">
              <a:off x="4268910" y="-656274"/>
              <a:ext cx="600830" cy="600807"/>
            </a:xfrm>
            <a:custGeom>
              <a:avLst/>
              <a:gdLst/>
              <a:ahLst/>
              <a:cxnLst/>
              <a:rect l="l" t="t" r="r" b="b"/>
              <a:pathLst>
                <a:path w="9109" h="9109" extrusionOk="0">
                  <a:moveTo>
                    <a:pt x="4543" y="9108"/>
                  </a:moveTo>
                  <a:cubicBezTo>
                    <a:pt x="7054" y="9108"/>
                    <a:pt x="9108" y="7054"/>
                    <a:pt x="9108" y="4566"/>
                  </a:cubicBezTo>
                  <a:cubicBezTo>
                    <a:pt x="9108" y="2055"/>
                    <a:pt x="7054" y="1"/>
                    <a:pt x="4543" y="1"/>
                  </a:cubicBezTo>
                  <a:cubicBezTo>
                    <a:pt x="2055" y="1"/>
                    <a:pt x="1" y="2055"/>
                    <a:pt x="1" y="4566"/>
                  </a:cubicBezTo>
                  <a:cubicBezTo>
                    <a:pt x="1" y="7054"/>
                    <a:pt x="2055" y="9108"/>
                    <a:pt x="4543" y="9108"/>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lt2"/>
                  </a:solidFill>
                  <a:latin typeface="Overpass ExtraBold"/>
                  <a:ea typeface="Overpass ExtraBold"/>
                  <a:cs typeface="Overpass ExtraBold"/>
                  <a:sym typeface="Overpass ExtraBold"/>
                </a:rPr>
                <a:t>1</a:t>
              </a:r>
              <a:endParaRPr sz="3600">
                <a:solidFill>
                  <a:schemeClr val="lt2"/>
                </a:solidFill>
                <a:latin typeface="Overpass ExtraBold"/>
                <a:ea typeface="Overpass ExtraBold"/>
                <a:cs typeface="Overpass ExtraBold"/>
                <a:sym typeface="Overpass ExtraBold"/>
              </a:endParaRPr>
            </a:p>
          </p:txBody>
        </p:sp>
        <p:sp>
          <p:nvSpPr>
            <p:cNvPr id="516" name="Google Shape;516;p52"/>
            <p:cNvSpPr/>
            <p:nvPr/>
          </p:nvSpPr>
          <p:spPr>
            <a:xfrm rot="5400000">
              <a:off x="4274260" y="1069763"/>
              <a:ext cx="590127" cy="588659"/>
            </a:xfrm>
            <a:custGeom>
              <a:avLst/>
              <a:gdLst/>
              <a:ahLst/>
              <a:cxnLst/>
              <a:rect l="l" t="t" r="r" b="b"/>
              <a:pathLst>
                <a:path w="9109" h="9086" extrusionOk="0">
                  <a:moveTo>
                    <a:pt x="4543" y="9085"/>
                  </a:moveTo>
                  <a:cubicBezTo>
                    <a:pt x="7054" y="9085"/>
                    <a:pt x="9108" y="7054"/>
                    <a:pt x="9108" y="4543"/>
                  </a:cubicBezTo>
                  <a:cubicBezTo>
                    <a:pt x="9108" y="2032"/>
                    <a:pt x="7054" y="1"/>
                    <a:pt x="4543" y="1"/>
                  </a:cubicBezTo>
                  <a:cubicBezTo>
                    <a:pt x="2055" y="1"/>
                    <a:pt x="1" y="2032"/>
                    <a:pt x="1" y="4543"/>
                  </a:cubicBezTo>
                  <a:cubicBezTo>
                    <a:pt x="1" y="7054"/>
                    <a:pt x="2055" y="9085"/>
                    <a:pt x="4543" y="9085"/>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lt2"/>
                  </a:solidFill>
                  <a:latin typeface="Overpass ExtraBold"/>
                  <a:ea typeface="Overpass ExtraBold"/>
                  <a:cs typeface="Overpass ExtraBold"/>
                  <a:sym typeface="Overpass ExtraBold"/>
                </a:rPr>
                <a:t>2</a:t>
              </a:r>
              <a:endParaRPr sz="3600"/>
            </a:p>
          </p:txBody>
        </p:sp>
        <p:sp>
          <p:nvSpPr>
            <p:cNvPr id="517" name="Google Shape;517;p52"/>
            <p:cNvSpPr/>
            <p:nvPr/>
          </p:nvSpPr>
          <p:spPr>
            <a:xfrm rot="5400000" flipH="1">
              <a:off x="4268908" y="4567144"/>
              <a:ext cx="600830" cy="600741"/>
            </a:xfrm>
            <a:custGeom>
              <a:avLst/>
              <a:gdLst/>
              <a:ahLst/>
              <a:cxnLst/>
              <a:rect l="l" t="t" r="r" b="b"/>
              <a:pathLst>
                <a:path w="9109" h="9108" extrusionOk="0">
                  <a:moveTo>
                    <a:pt x="4543" y="9108"/>
                  </a:moveTo>
                  <a:cubicBezTo>
                    <a:pt x="7054" y="9108"/>
                    <a:pt x="9108" y="7054"/>
                    <a:pt x="9108" y="4566"/>
                  </a:cubicBezTo>
                  <a:cubicBezTo>
                    <a:pt x="9108" y="2055"/>
                    <a:pt x="7054" y="1"/>
                    <a:pt x="4543" y="1"/>
                  </a:cubicBezTo>
                  <a:cubicBezTo>
                    <a:pt x="2055" y="1"/>
                    <a:pt x="1" y="2055"/>
                    <a:pt x="1" y="4566"/>
                  </a:cubicBezTo>
                  <a:cubicBezTo>
                    <a:pt x="1" y="7054"/>
                    <a:pt x="2055" y="9108"/>
                    <a:pt x="4543" y="9108"/>
                  </a:cubicBezTo>
                  <a:close/>
                </a:path>
              </a:pathLst>
            </a:custGeom>
            <a:solidFill>
              <a:srgbClr val="6FA8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lt2"/>
                  </a:solidFill>
                  <a:latin typeface="Overpass ExtraBold"/>
                  <a:ea typeface="Overpass ExtraBold"/>
                  <a:cs typeface="Overpass ExtraBold"/>
                  <a:sym typeface="Overpass ExtraBold"/>
                </a:rPr>
                <a:t>4</a:t>
              </a:r>
              <a:endParaRPr sz="3600"/>
            </a:p>
          </p:txBody>
        </p:sp>
      </p:grpSp>
      <p:sp>
        <p:nvSpPr>
          <p:cNvPr id="518" name="Google Shape;518;p52"/>
          <p:cNvSpPr txBox="1"/>
          <p:nvPr/>
        </p:nvSpPr>
        <p:spPr>
          <a:xfrm>
            <a:off x="2766900" y="3563825"/>
            <a:ext cx="2166000" cy="47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Overpass ExtraBold"/>
                <a:ea typeface="Overpass ExtraBold"/>
                <a:cs typeface="Overpass ExtraBold"/>
                <a:sym typeface="Overpass ExtraBold"/>
              </a:rPr>
              <a:t>Data Preprocessing and Analysis</a:t>
            </a:r>
            <a:endParaRPr sz="2000">
              <a:solidFill>
                <a:schemeClr val="dk1"/>
              </a:solidFill>
              <a:latin typeface="Overpass ExtraBold"/>
              <a:ea typeface="Overpass ExtraBold"/>
              <a:cs typeface="Overpass ExtraBold"/>
              <a:sym typeface="Overpass ExtraBold"/>
            </a:endParaRPr>
          </a:p>
        </p:txBody>
      </p:sp>
      <p:sp>
        <p:nvSpPr>
          <p:cNvPr id="519" name="Google Shape;519;p52"/>
          <p:cNvSpPr txBox="1"/>
          <p:nvPr/>
        </p:nvSpPr>
        <p:spPr>
          <a:xfrm>
            <a:off x="4480775" y="1431275"/>
            <a:ext cx="2270400" cy="44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Machine Learning Model</a:t>
            </a:r>
            <a:endParaRPr sz="2000" dirty="0">
              <a:solidFill>
                <a:schemeClr val="dk1"/>
              </a:solidFill>
              <a:latin typeface="Overpass ExtraBold"/>
              <a:ea typeface="Overpass ExtraBold"/>
              <a:cs typeface="Overpass ExtraBold"/>
              <a:sym typeface="Overpass ExtraBold"/>
            </a:endParaRPr>
          </a:p>
        </p:txBody>
      </p:sp>
      <p:sp>
        <p:nvSpPr>
          <p:cNvPr id="520" name="Google Shape;520;p52"/>
          <p:cNvSpPr txBox="1"/>
          <p:nvPr/>
        </p:nvSpPr>
        <p:spPr>
          <a:xfrm>
            <a:off x="963250" y="1429575"/>
            <a:ext cx="2723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Overpass ExtraBold"/>
                <a:ea typeface="Overpass ExtraBold"/>
                <a:cs typeface="Overpass ExtraBold"/>
                <a:sym typeface="Overpass ExtraBold"/>
              </a:rPr>
              <a:t>Data Background</a:t>
            </a:r>
            <a:endParaRPr sz="2000">
              <a:solidFill>
                <a:schemeClr val="dk1"/>
              </a:solidFill>
              <a:latin typeface="Overpass ExtraBold"/>
              <a:ea typeface="Overpass ExtraBold"/>
              <a:cs typeface="Overpass ExtraBold"/>
              <a:sym typeface="Overpass ExtraBold"/>
            </a:endParaRPr>
          </a:p>
        </p:txBody>
      </p:sp>
      <p:sp>
        <p:nvSpPr>
          <p:cNvPr id="521" name="Google Shape;521;p52"/>
          <p:cNvSpPr/>
          <p:nvPr/>
        </p:nvSpPr>
        <p:spPr>
          <a:xfrm flipH="1">
            <a:off x="5179501" y="2401981"/>
            <a:ext cx="600830" cy="600741"/>
          </a:xfrm>
          <a:custGeom>
            <a:avLst/>
            <a:gdLst/>
            <a:ahLst/>
            <a:cxnLst/>
            <a:rect l="l" t="t" r="r" b="b"/>
            <a:pathLst>
              <a:path w="9109" h="9108" extrusionOk="0">
                <a:moveTo>
                  <a:pt x="4543" y="9108"/>
                </a:moveTo>
                <a:cubicBezTo>
                  <a:pt x="7054" y="9108"/>
                  <a:pt x="9108" y="7054"/>
                  <a:pt x="9108" y="4566"/>
                </a:cubicBezTo>
                <a:cubicBezTo>
                  <a:pt x="9108" y="2055"/>
                  <a:pt x="7054" y="1"/>
                  <a:pt x="4543" y="1"/>
                </a:cubicBezTo>
                <a:cubicBezTo>
                  <a:pt x="2055" y="1"/>
                  <a:pt x="1" y="2055"/>
                  <a:pt x="1" y="4566"/>
                </a:cubicBezTo>
                <a:cubicBezTo>
                  <a:pt x="1" y="7054"/>
                  <a:pt x="2055" y="9108"/>
                  <a:pt x="4543" y="9108"/>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lt2"/>
                </a:solidFill>
                <a:latin typeface="Overpass ExtraBold"/>
                <a:ea typeface="Overpass ExtraBold"/>
                <a:cs typeface="Overpass ExtraBold"/>
                <a:sym typeface="Overpass ExtraBold"/>
              </a:rPr>
              <a:t>3</a:t>
            </a:r>
            <a:endParaRPr sz="3600"/>
          </a:p>
        </p:txBody>
      </p:sp>
      <p:sp>
        <p:nvSpPr>
          <p:cNvPr id="522" name="Google Shape;522;p52"/>
          <p:cNvSpPr txBox="1"/>
          <p:nvPr/>
        </p:nvSpPr>
        <p:spPr>
          <a:xfrm>
            <a:off x="6296300" y="3657375"/>
            <a:ext cx="2364000" cy="24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Conclusion and Recommendation</a:t>
            </a:r>
            <a:endParaRPr sz="2000" dirty="0">
              <a:solidFill>
                <a:schemeClr val="dk1"/>
              </a:solidFill>
              <a:latin typeface="Overpass ExtraBold"/>
              <a:ea typeface="Overpass ExtraBold"/>
              <a:cs typeface="Overpass ExtraBold"/>
              <a:sym typeface="Overpass Extra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7" name="Rounded Rectangle 6"/>
          <p:cNvSpPr/>
          <p:nvPr/>
        </p:nvSpPr>
        <p:spPr>
          <a:xfrm>
            <a:off x="2781300" y="4013527"/>
            <a:ext cx="3581400" cy="727967"/>
          </a:xfrm>
          <a:prstGeom prst="roundRect">
            <a:avLst/>
          </a:prstGeom>
          <a:solidFill>
            <a:schemeClr val="tx2">
              <a:lumMod val="9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latin typeface="Inter"/>
              </a:rPr>
              <a:t>Employees who want to quit their jobs are not quite satisfied with their jobs. Work life balance is lower</a:t>
            </a:r>
            <a:r>
              <a:rPr lang="en-US" dirty="0" smtClean="0">
                <a:solidFill>
                  <a:schemeClr val="accent6">
                    <a:lumMod val="10000"/>
                  </a:schemeClr>
                </a:solidFill>
                <a:latin typeface="Inter"/>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19" y="793723"/>
            <a:ext cx="7171362" cy="3011088"/>
          </a:xfrm>
          <a:prstGeom prst="rect">
            <a:avLst/>
          </a:prstGeom>
        </p:spPr>
      </p:pic>
    </p:spTree>
    <p:extLst>
      <p:ext uri="{BB962C8B-B14F-4D97-AF65-F5344CB8AC3E}">
        <p14:creationId xmlns:p14="http://schemas.microsoft.com/office/powerpoint/2010/main" val="3930091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63"/>
          <p:cNvSpPr txBox="1">
            <a:spLocks noGrp="1"/>
          </p:cNvSpPr>
          <p:nvPr>
            <p:ph type="title"/>
          </p:nvPr>
        </p:nvSpPr>
        <p:spPr>
          <a:xfrm>
            <a:off x="720000" y="2210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a:t>
            </a:r>
            <a:r>
              <a:rPr lang="en" dirty="0" smtClean="0">
                <a:solidFill>
                  <a:schemeClr val="accent1"/>
                </a:solidFill>
                <a:latin typeface="Overpass SemiBold"/>
                <a:ea typeface="Overpass SemiBold"/>
                <a:cs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93723"/>
            <a:ext cx="5845997" cy="4377578"/>
          </a:xfrm>
          <a:prstGeom prst="rect">
            <a:avLst/>
          </a:prstGeom>
        </p:spPr>
      </p:pic>
      <p:sp>
        <p:nvSpPr>
          <p:cNvPr id="7" name="Rounded Rectangle 6"/>
          <p:cNvSpPr/>
          <p:nvPr/>
        </p:nvSpPr>
        <p:spPr>
          <a:xfrm>
            <a:off x="6051480" y="1551398"/>
            <a:ext cx="2917860" cy="13561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solidFill>
                  <a:schemeClr val="bg1">
                    <a:lumMod val="10000"/>
                  </a:schemeClr>
                </a:solidFill>
                <a:latin typeface="Calibri" panose="020F0502020204030204" pitchFamily="34" charset="0"/>
                <a:cs typeface="Calibri" panose="020F0502020204030204" pitchFamily="34" charset="0"/>
              </a:rPr>
              <a:t>Observation</a:t>
            </a:r>
            <a:r>
              <a:rPr lang="en-US" b="1" dirty="0">
                <a:solidFill>
                  <a:schemeClr val="bg1">
                    <a:lumMod val="10000"/>
                  </a:schemeClr>
                </a:solidFill>
                <a:latin typeface="Calibri" panose="020F0502020204030204" pitchFamily="34" charset="0"/>
                <a:cs typeface="Calibri" panose="020F0502020204030204" pitchFamily="34" charset="0"/>
              </a:rPr>
              <a:t>:</a:t>
            </a:r>
          </a:p>
          <a:p>
            <a:r>
              <a:rPr lang="en-US" dirty="0">
                <a:solidFill>
                  <a:schemeClr val="bg1">
                    <a:lumMod val="10000"/>
                  </a:schemeClr>
                </a:solidFill>
                <a:latin typeface="Calibri" panose="020F0502020204030204" pitchFamily="34" charset="0"/>
                <a:cs typeface="Calibri" panose="020F0502020204030204" pitchFamily="34" charset="0"/>
              </a:rPr>
              <a:t>There is no higher dependency </a:t>
            </a:r>
            <a:r>
              <a:rPr lang="en-US" dirty="0" smtClean="0">
                <a:solidFill>
                  <a:schemeClr val="bg1">
                    <a:lumMod val="10000"/>
                  </a:schemeClr>
                </a:solidFill>
                <a:latin typeface="Calibri" panose="020F0502020204030204" pitchFamily="34" charset="0"/>
                <a:cs typeface="Calibri" panose="020F0502020204030204" pitchFamily="34" charset="0"/>
              </a:rPr>
              <a:t>between numeric </a:t>
            </a:r>
            <a:r>
              <a:rPr lang="en-US" dirty="0">
                <a:solidFill>
                  <a:schemeClr val="bg1">
                    <a:lumMod val="10000"/>
                  </a:schemeClr>
                </a:solidFill>
                <a:latin typeface="Calibri" panose="020F0502020204030204" pitchFamily="34" charset="0"/>
                <a:cs typeface="Calibri" panose="020F0502020204030204" pitchFamily="34" charset="0"/>
              </a:rPr>
              <a:t>column </a:t>
            </a:r>
            <a:r>
              <a:rPr lang="en-US" dirty="0" smtClean="0">
                <a:solidFill>
                  <a:schemeClr val="bg1">
                    <a:lumMod val="10000"/>
                  </a:schemeClr>
                </a:solidFill>
                <a:latin typeface="Calibri" panose="020F0502020204030204" pitchFamily="34" charset="0"/>
                <a:cs typeface="Calibri" panose="020F0502020204030204" pitchFamily="34" charset="0"/>
              </a:rPr>
              <a:t>from the </a:t>
            </a:r>
            <a:r>
              <a:rPr lang="en-US" dirty="0" err="1" smtClean="0">
                <a:solidFill>
                  <a:schemeClr val="bg1">
                    <a:lumMod val="10000"/>
                  </a:schemeClr>
                </a:solidFill>
                <a:latin typeface="Calibri" panose="020F0502020204030204" pitchFamily="34" charset="0"/>
                <a:cs typeface="Calibri" panose="020F0502020204030204" pitchFamily="34" charset="0"/>
              </a:rPr>
              <a:t>heatMap</a:t>
            </a:r>
            <a:r>
              <a:rPr lang="en-US" dirty="0" smtClean="0">
                <a:solidFill>
                  <a:schemeClr val="bg1">
                    <a:lumMod val="10000"/>
                  </a:schemeClr>
                </a:solidFill>
                <a:latin typeface="Calibri" panose="020F0502020204030204" pitchFamily="34" charset="0"/>
                <a:cs typeface="Calibri" panose="020F0502020204030204" pitchFamily="34" charset="0"/>
              </a:rPr>
              <a:t> Plot</a:t>
            </a:r>
            <a:endParaRPr lang="en-US" dirty="0">
              <a:solidFill>
                <a:schemeClr val="bg1">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274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1" name="Google Shape;1371;p64"/>
          <p:cNvSpPr txBox="1">
            <a:spLocks noGrp="1"/>
          </p:cNvSpPr>
          <p:nvPr>
            <p:ph type="title"/>
          </p:nvPr>
        </p:nvSpPr>
        <p:spPr>
          <a:xfrm>
            <a:off x="750823" y="2625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Encoding data categorical</a:t>
            </a:r>
            <a:endParaRPr dirty="0">
              <a:solidFill>
                <a:schemeClr val="accent1"/>
              </a:solidFill>
              <a:latin typeface="Overpass SemiBold"/>
              <a:ea typeface="Overpass SemiBold"/>
              <a:cs typeface="Overpass SemiBold"/>
              <a:sym typeface="Overpass SemiBold"/>
            </a:endParaRPr>
          </a:p>
        </p:txBody>
      </p:sp>
      <p:pic>
        <p:nvPicPr>
          <p:cNvPr id="6" name="Picture 5"/>
          <p:cNvPicPr>
            <a:picLocks noChangeAspect="1"/>
          </p:cNvPicPr>
          <p:nvPr/>
        </p:nvPicPr>
        <p:blipFill>
          <a:blip r:embed="rId3"/>
          <a:stretch>
            <a:fillRect/>
          </a:stretch>
        </p:blipFill>
        <p:spPr>
          <a:xfrm>
            <a:off x="345307" y="1081877"/>
            <a:ext cx="3686175" cy="3848100"/>
          </a:xfrm>
          <a:prstGeom prst="rect">
            <a:avLst/>
          </a:prstGeom>
        </p:spPr>
      </p:pic>
      <p:sp>
        <p:nvSpPr>
          <p:cNvPr id="40" name="Rounded Rectangle 39"/>
          <p:cNvSpPr/>
          <p:nvPr/>
        </p:nvSpPr>
        <p:spPr>
          <a:xfrm>
            <a:off x="4428162" y="1202077"/>
            <a:ext cx="3554857" cy="13561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Tx/>
              <a:buChar char="-"/>
            </a:pPr>
            <a:r>
              <a:rPr lang="en-US" b="1" dirty="0" smtClean="0">
                <a:solidFill>
                  <a:schemeClr val="bg1">
                    <a:lumMod val="10000"/>
                  </a:schemeClr>
                </a:solidFill>
                <a:latin typeface="Calibri" panose="020F0502020204030204" pitchFamily="34" charset="0"/>
                <a:cs typeface="Calibri" panose="020F0502020204030204" pitchFamily="34" charset="0"/>
              </a:rPr>
              <a:t>One Hot Encoding: </a:t>
            </a:r>
            <a:r>
              <a:rPr lang="en-US" dirty="0" err="1" smtClean="0">
                <a:solidFill>
                  <a:schemeClr val="bg1">
                    <a:lumMod val="10000"/>
                  </a:schemeClr>
                </a:solidFill>
                <a:latin typeface="Calibri" panose="020F0502020204030204" pitchFamily="34" charset="0"/>
                <a:cs typeface="Calibri" panose="020F0502020204030204" pitchFamily="34" charset="0"/>
              </a:rPr>
              <a:t>BusinessTravel</a:t>
            </a:r>
            <a:r>
              <a:rPr lang="en-US" dirty="0" smtClean="0">
                <a:solidFill>
                  <a:schemeClr val="bg1">
                    <a:lumMod val="10000"/>
                  </a:schemeClr>
                </a:solidFill>
                <a:latin typeface="Calibri" panose="020F0502020204030204" pitchFamily="34" charset="0"/>
                <a:cs typeface="Calibri" panose="020F0502020204030204" pitchFamily="34" charset="0"/>
              </a:rPr>
              <a:t>, </a:t>
            </a:r>
            <a:r>
              <a:rPr lang="en-US" dirty="0" err="1" smtClean="0">
                <a:solidFill>
                  <a:schemeClr val="bg1">
                    <a:lumMod val="10000"/>
                  </a:schemeClr>
                </a:solidFill>
                <a:latin typeface="Calibri" panose="020F0502020204030204" pitchFamily="34" charset="0"/>
                <a:cs typeface="Calibri" panose="020F0502020204030204" pitchFamily="34" charset="0"/>
              </a:rPr>
              <a:t>Departemen</a:t>
            </a:r>
            <a:r>
              <a:rPr lang="en-US" dirty="0" smtClean="0">
                <a:solidFill>
                  <a:schemeClr val="bg1">
                    <a:lumMod val="10000"/>
                  </a:schemeClr>
                </a:solidFill>
                <a:latin typeface="Calibri" panose="020F0502020204030204" pitchFamily="34" charset="0"/>
                <a:cs typeface="Calibri" panose="020F0502020204030204" pitchFamily="34" charset="0"/>
              </a:rPr>
              <a:t>, </a:t>
            </a:r>
            <a:r>
              <a:rPr lang="en-US" dirty="0" err="1" smtClean="0">
                <a:solidFill>
                  <a:schemeClr val="bg1">
                    <a:lumMod val="10000"/>
                  </a:schemeClr>
                </a:solidFill>
                <a:latin typeface="Calibri" panose="020F0502020204030204" pitchFamily="34" charset="0"/>
                <a:cs typeface="Calibri" panose="020F0502020204030204" pitchFamily="34" charset="0"/>
              </a:rPr>
              <a:t>EducationField</a:t>
            </a:r>
            <a:r>
              <a:rPr lang="en-US" dirty="0" smtClean="0">
                <a:solidFill>
                  <a:schemeClr val="bg1">
                    <a:lumMod val="10000"/>
                  </a:schemeClr>
                </a:solidFill>
                <a:latin typeface="Calibri" panose="020F0502020204030204" pitchFamily="34" charset="0"/>
                <a:cs typeface="Calibri" panose="020F0502020204030204" pitchFamily="34" charset="0"/>
              </a:rPr>
              <a:t>, </a:t>
            </a:r>
            <a:r>
              <a:rPr lang="en-US" dirty="0" err="1" smtClean="0">
                <a:solidFill>
                  <a:schemeClr val="bg1">
                    <a:lumMod val="10000"/>
                  </a:schemeClr>
                </a:solidFill>
                <a:latin typeface="Calibri" panose="020F0502020204030204" pitchFamily="34" charset="0"/>
                <a:cs typeface="Calibri" panose="020F0502020204030204" pitchFamily="34" charset="0"/>
              </a:rPr>
              <a:t>JobRole</a:t>
            </a:r>
            <a:r>
              <a:rPr lang="en-US" dirty="0" smtClean="0">
                <a:solidFill>
                  <a:schemeClr val="bg1">
                    <a:lumMod val="10000"/>
                  </a:schemeClr>
                </a:solidFill>
                <a:latin typeface="Calibri" panose="020F0502020204030204" pitchFamily="34" charset="0"/>
                <a:cs typeface="Calibri" panose="020F0502020204030204" pitchFamily="34" charset="0"/>
              </a:rPr>
              <a:t>, </a:t>
            </a:r>
            <a:r>
              <a:rPr lang="en-US" dirty="0" err="1" smtClean="0">
                <a:solidFill>
                  <a:schemeClr val="bg1">
                    <a:lumMod val="10000"/>
                  </a:schemeClr>
                </a:solidFill>
                <a:latin typeface="Calibri" panose="020F0502020204030204" pitchFamily="34" charset="0"/>
                <a:cs typeface="Calibri" panose="020F0502020204030204" pitchFamily="34" charset="0"/>
              </a:rPr>
              <a:t>MaritalStatus</a:t>
            </a:r>
            <a:endParaRPr lang="en-US" dirty="0" smtClean="0">
              <a:solidFill>
                <a:schemeClr val="bg1">
                  <a:lumMod val="10000"/>
                </a:schemeClr>
              </a:solidFill>
              <a:latin typeface="Calibri" panose="020F0502020204030204" pitchFamily="34" charset="0"/>
              <a:cs typeface="Calibri" panose="020F0502020204030204" pitchFamily="34" charset="0"/>
            </a:endParaRPr>
          </a:p>
          <a:p>
            <a:pPr marL="285750" indent="-285750">
              <a:buFontTx/>
              <a:buChar char="-"/>
            </a:pPr>
            <a:r>
              <a:rPr lang="en-US" b="1" dirty="0" smtClean="0">
                <a:solidFill>
                  <a:schemeClr val="bg1">
                    <a:lumMod val="10000"/>
                  </a:schemeClr>
                </a:solidFill>
                <a:latin typeface="Calibri" panose="020F0502020204030204" pitchFamily="34" charset="0"/>
                <a:cs typeface="Calibri" panose="020F0502020204030204" pitchFamily="34" charset="0"/>
              </a:rPr>
              <a:t>Binary </a:t>
            </a:r>
            <a:r>
              <a:rPr lang="en-US" b="1" dirty="0">
                <a:solidFill>
                  <a:schemeClr val="bg1">
                    <a:lumMod val="10000"/>
                  </a:schemeClr>
                </a:solidFill>
                <a:latin typeface="Calibri" panose="020F0502020204030204" pitchFamily="34" charset="0"/>
                <a:cs typeface="Calibri" panose="020F0502020204030204" pitchFamily="34" charset="0"/>
              </a:rPr>
              <a:t>Encoding: </a:t>
            </a:r>
            <a:r>
              <a:rPr lang="en-US" dirty="0" smtClean="0">
                <a:solidFill>
                  <a:schemeClr val="bg1">
                    <a:lumMod val="10000"/>
                  </a:schemeClr>
                </a:solidFill>
                <a:latin typeface="Calibri" panose="020F0502020204030204" pitchFamily="34" charset="0"/>
                <a:cs typeface="Calibri" panose="020F0502020204030204" pitchFamily="34" charset="0"/>
              </a:rPr>
              <a:t>Attrition, Gender</a:t>
            </a:r>
            <a:endParaRPr lang="en-US" dirty="0">
              <a:solidFill>
                <a:schemeClr val="bg1">
                  <a:lumMod val="10000"/>
                </a:schemeClr>
              </a:solidFill>
              <a:latin typeface="Calibri" panose="020F0502020204030204" pitchFamily="34" charset="0"/>
              <a:cs typeface="Calibri" panose="020F0502020204030204" pitchFamily="34" charset="0"/>
            </a:endParaRPr>
          </a:p>
        </p:txBody>
      </p:sp>
      <p:sp>
        <p:nvSpPr>
          <p:cNvPr id="41" name="Google Shape;1186;p59"/>
          <p:cNvSpPr txBox="1">
            <a:spLocks/>
          </p:cNvSpPr>
          <p:nvPr/>
        </p:nvSpPr>
        <p:spPr>
          <a:xfrm>
            <a:off x="4931205" y="4246019"/>
            <a:ext cx="957018" cy="7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pPr algn="ctr"/>
            <a:r>
              <a:rPr lang="en-US" sz="2400" dirty="0" smtClean="0">
                <a:solidFill>
                  <a:schemeClr val="accent1">
                    <a:lumMod val="75000"/>
                  </a:schemeClr>
                </a:solidFill>
                <a:latin typeface="Overpass SemiBold"/>
                <a:ea typeface="Overpass SemiBold"/>
                <a:cs typeface="Overpass SemiBold"/>
                <a:sym typeface="Overpass SemiBold"/>
              </a:rPr>
              <a:t>4410</a:t>
            </a:r>
            <a:r>
              <a:rPr lang="en-US" sz="1600" dirty="0" smtClean="0">
                <a:solidFill>
                  <a:schemeClr val="accent1">
                    <a:lumMod val="75000"/>
                  </a:schemeClr>
                </a:solidFill>
                <a:latin typeface="Overpass SemiBold"/>
                <a:ea typeface="Overpass SemiBold"/>
                <a:cs typeface="Overpass SemiBold"/>
                <a:sym typeface="Overpass SemiBold"/>
              </a:rPr>
              <a:t>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rows</a:t>
            </a:r>
            <a:endParaRPr lang="en-US" sz="1600" dirty="0">
              <a:solidFill>
                <a:schemeClr val="accent5">
                  <a:lumMod val="75000"/>
                </a:schemeClr>
              </a:solidFill>
              <a:latin typeface="Overpass SemiBold"/>
              <a:ea typeface="Overpass SemiBold"/>
              <a:cs typeface="Overpass SemiBold"/>
              <a:sym typeface="Overpass SemiBold"/>
            </a:endParaRPr>
          </a:p>
        </p:txBody>
      </p:sp>
      <p:pic>
        <p:nvPicPr>
          <p:cNvPr id="42" name="Picture 2" descr="spreadsheet cell row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852" y="3697181"/>
            <a:ext cx="548838" cy="54883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Edit tabl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1960" y="3697181"/>
            <a:ext cx="548838" cy="54883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Accurat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4833" y="3698143"/>
            <a:ext cx="548838" cy="548838"/>
          </a:xfrm>
          <a:prstGeom prst="rect">
            <a:avLst/>
          </a:prstGeom>
          <a:noFill/>
          <a:extLst>
            <a:ext uri="{909E8E84-426E-40DD-AFC4-6F175D3DCCD1}">
              <a14:hiddenFill xmlns:a14="http://schemas.microsoft.com/office/drawing/2010/main">
                <a:solidFill>
                  <a:srgbClr val="FFFFFF"/>
                </a:solidFill>
              </a14:hiddenFill>
            </a:ext>
          </a:extLst>
        </p:spPr>
      </p:pic>
      <p:sp>
        <p:nvSpPr>
          <p:cNvPr id="45" name="Google Shape;1186;p59"/>
          <p:cNvSpPr txBox="1">
            <a:spLocks/>
          </p:cNvSpPr>
          <p:nvPr/>
        </p:nvSpPr>
        <p:spPr>
          <a:xfrm>
            <a:off x="6147870" y="4246019"/>
            <a:ext cx="957018" cy="6595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2400" dirty="0" smtClean="0">
                <a:solidFill>
                  <a:schemeClr val="accent1">
                    <a:lumMod val="75000"/>
                  </a:schemeClr>
                </a:solidFill>
                <a:latin typeface="Overpass SemiBold"/>
                <a:ea typeface="Overpass SemiBold"/>
                <a:cs typeface="Overpass SemiBold"/>
                <a:sym typeface="Overpass SemiBold"/>
              </a:rPr>
              <a:t>40</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features</a:t>
            </a:r>
            <a:endParaRPr lang="en-US" sz="1600" dirty="0">
              <a:solidFill>
                <a:schemeClr val="accent5">
                  <a:lumMod val="75000"/>
                </a:schemeClr>
              </a:solidFill>
              <a:latin typeface="Overpass SemiBold"/>
              <a:ea typeface="Overpass SemiBold"/>
              <a:cs typeface="Overpass SemiBold"/>
              <a:sym typeface="Overpass SemiBold"/>
            </a:endParaRPr>
          </a:p>
        </p:txBody>
      </p:sp>
      <p:sp>
        <p:nvSpPr>
          <p:cNvPr id="46" name="Google Shape;1186;p59"/>
          <p:cNvSpPr txBox="1">
            <a:spLocks/>
          </p:cNvSpPr>
          <p:nvPr/>
        </p:nvSpPr>
        <p:spPr>
          <a:xfrm>
            <a:off x="7200743" y="4283743"/>
            <a:ext cx="957018" cy="7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2400" dirty="0" smtClean="0">
                <a:solidFill>
                  <a:schemeClr val="accent1">
                    <a:lumMod val="75000"/>
                  </a:schemeClr>
                </a:solidFill>
                <a:latin typeface="Overpass SemiBold"/>
                <a:ea typeface="Overpass SemiBold"/>
                <a:cs typeface="Overpass SemiBold"/>
                <a:sym typeface="Overpass SemiBold"/>
              </a:rPr>
              <a:t>1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target</a:t>
            </a:r>
            <a:endParaRPr lang="en-US" sz="1600" dirty="0">
              <a:solidFill>
                <a:schemeClr val="accent5">
                  <a:lumMod val="75000"/>
                </a:schemeClr>
              </a:solidFill>
              <a:latin typeface="Overpass SemiBold"/>
              <a:ea typeface="Overpass SemiBold"/>
              <a:cs typeface="Overpass SemiBold"/>
              <a:sym typeface="Overpass SemiBold"/>
            </a:endParaRPr>
          </a:p>
        </p:txBody>
      </p:sp>
      <p:sp>
        <p:nvSpPr>
          <p:cNvPr id="47" name="Bent-Up Arrow 46"/>
          <p:cNvSpPr/>
          <p:nvPr/>
        </p:nvSpPr>
        <p:spPr>
          <a:xfrm rot="5400000">
            <a:off x="3948316" y="3074178"/>
            <a:ext cx="1726059" cy="44765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stretch>
            <a:fillRect/>
          </a:stretch>
        </p:blipFill>
        <p:spPr>
          <a:xfrm>
            <a:off x="362378" y="835298"/>
            <a:ext cx="3657604" cy="4220313"/>
          </a:xfrm>
          <a:prstGeom prst="rect">
            <a:avLst/>
          </a:prstGeom>
        </p:spPr>
      </p:pic>
      <p:pic>
        <p:nvPicPr>
          <p:cNvPr id="8" name="Picture 7"/>
          <p:cNvPicPr>
            <a:picLocks noChangeAspect="1"/>
          </p:cNvPicPr>
          <p:nvPr/>
        </p:nvPicPr>
        <p:blipFill>
          <a:blip r:embed="rId8"/>
          <a:stretch>
            <a:fillRect/>
          </a:stretch>
        </p:blipFill>
        <p:spPr>
          <a:xfrm>
            <a:off x="4090470" y="2643250"/>
            <a:ext cx="4114800" cy="104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1" name="Google Shape;1371;p64"/>
          <p:cNvSpPr txBox="1">
            <a:spLocks noGrp="1"/>
          </p:cNvSpPr>
          <p:nvPr>
            <p:ph type="title"/>
          </p:nvPr>
        </p:nvSpPr>
        <p:spPr>
          <a:xfrm>
            <a:off x="750823" y="262598"/>
            <a:ext cx="7704000" cy="572700"/>
          </a:xfrm>
          <a:prstGeom prst="rect">
            <a:avLst/>
          </a:prstGeom>
        </p:spPr>
        <p:txBody>
          <a:bodyPr spcFirstLastPara="1" wrap="square" lIns="91425" tIns="91425" rIns="91425" bIns="91425" anchor="t" anchorCtr="0">
            <a:noAutofit/>
          </a:bodyPr>
          <a:lstStyle/>
          <a:p>
            <a:r>
              <a:rPr lang="en-US" b="1" dirty="0"/>
              <a:t>Feature Selection using </a:t>
            </a:r>
            <a:r>
              <a:rPr lang="en-US" b="1" dirty="0" err="1"/>
              <a:t>BorutaShap</a:t>
            </a: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87992650"/>
              </p:ext>
            </p:extLst>
          </p:nvPr>
        </p:nvGraphicFramePr>
        <p:xfrm>
          <a:off x="750823" y="959198"/>
          <a:ext cx="7558144" cy="2748280"/>
        </p:xfrm>
        <a:graphic>
          <a:graphicData uri="http://schemas.openxmlformats.org/drawingml/2006/table">
            <a:tbl>
              <a:tblPr firstRow="1" bandRow="1">
                <a:tableStyleId>{5C9FD697-CF82-401F-A7EC-A71502C4C1A0}</a:tableStyleId>
              </a:tblPr>
              <a:tblGrid>
                <a:gridCol w="2104855"/>
                <a:gridCol w="5453289"/>
              </a:tblGrid>
              <a:tr h="0">
                <a:tc>
                  <a:txBody>
                    <a:bodyPr/>
                    <a:lstStyle/>
                    <a:p>
                      <a:r>
                        <a:rPr lang="en-US" sz="1200" b="1" dirty="0" smtClean="0">
                          <a:latin typeface="Calibri" panose="020F0502020204030204" pitchFamily="34" charset="0"/>
                          <a:cs typeface="Calibri" panose="020F0502020204030204" pitchFamily="34" charset="0"/>
                        </a:rPr>
                        <a:t>13 attributes confirmed important</a:t>
                      </a:r>
                      <a:endParaRPr lang="en-US" sz="1200" b="1"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1200" dirty="0" err="1" smtClean="0">
                          <a:latin typeface="Calibri" panose="020F0502020204030204" pitchFamily="34" charset="0"/>
                          <a:cs typeface="Calibri" panose="020F0502020204030204" pitchFamily="34" charset="0"/>
                        </a:rPr>
                        <a:t>YearsSinceLastPromotion</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YearsAtCompany</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JobSatisfaction</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MonthlyIncome</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EnvironmentSatisfaction</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TotalWorkingYears</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BusinessTravel_Travel_Frequently</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WorkLifeBalance</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YearsWithCurrManager</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mean_time</a:t>
                      </a:r>
                      <a:r>
                        <a:rPr lang="en-US" sz="1200" dirty="0" smtClean="0">
                          <a:latin typeface="Calibri" panose="020F0502020204030204" pitchFamily="34" charset="0"/>
                          <a:cs typeface="Calibri" panose="020F0502020204030204" pitchFamily="34" charset="0"/>
                        </a:rPr>
                        <a:t>, Age, </a:t>
                      </a:r>
                      <a:r>
                        <a:rPr lang="en-US" sz="1200" dirty="0" err="1" smtClean="0">
                          <a:latin typeface="Calibri" panose="020F0502020204030204" pitchFamily="34" charset="0"/>
                          <a:cs typeface="Calibri" panose="020F0502020204030204" pitchFamily="34" charset="0"/>
                        </a:rPr>
                        <a:t>NumCompaniesWorked</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MaritalStatus_Single</a:t>
                      </a:r>
                      <a:endParaRPr lang="en-US" sz="1200"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r>
              <a:tr h="370840">
                <a:tc>
                  <a:txBody>
                    <a:bodyPr/>
                    <a:lstStyle/>
                    <a:p>
                      <a:r>
                        <a:rPr lang="en-US" sz="1200" b="1" dirty="0" smtClean="0">
                          <a:latin typeface="Calibri" panose="020F0502020204030204" pitchFamily="34" charset="0"/>
                          <a:cs typeface="Calibri" panose="020F0502020204030204" pitchFamily="34" charset="0"/>
                        </a:rPr>
                        <a:t>25 attributes confirmed unimportant</a:t>
                      </a:r>
                      <a:endParaRPr lang="en-US" sz="1200" b="1"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1200" dirty="0" smtClean="0">
                          <a:latin typeface="Calibri" panose="020F0502020204030204" pitchFamily="34" charset="0"/>
                          <a:cs typeface="Calibri" panose="020F0502020204030204" pitchFamily="34" charset="0"/>
                        </a:rPr>
                        <a:t>Education, </a:t>
                      </a:r>
                      <a:r>
                        <a:rPr lang="en-US" sz="1200" dirty="0" err="1" smtClean="0">
                          <a:latin typeface="Calibri" panose="020F0502020204030204" pitchFamily="34" charset="0"/>
                          <a:cs typeface="Calibri" panose="020F0502020204030204" pitchFamily="34" charset="0"/>
                        </a:rPr>
                        <a:t>MaritalStatus_Married</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BusinessTravel_Travel_Rarely</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JobRole_Human</a:t>
                      </a:r>
                      <a:r>
                        <a:rPr lang="en-US" sz="1200" dirty="0" smtClean="0">
                          <a:latin typeface="Calibri" panose="020F0502020204030204" pitchFamily="34" charset="0"/>
                          <a:cs typeface="Calibri" panose="020F0502020204030204" pitchFamily="34" charset="0"/>
                        </a:rPr>
                        <a:t> Resources, </a:t>
                      </a:r>
                      <a:r>
                        <a:rPr lang="en-US" sz="1200" dirty="0" err="1" smtClean="0">
                          <a:latin typeface="Calibri" panose="020F0502020204030204" pitchFamily="34" charset="0"/>
                          <a:cs typeface="Calibri" panose="020F0502020204030204" pitchFamily="34" charset="0"/>
                        </a:rPr>
                        <a:t>EducationField_Marketing</a:t>
                      </a:r>
                      <a:r>
                        <a:rPr lang="en-US" sz="1200" dirty="0" smtClean="0">
                          <a:latin typeface="Calibri" panose="020F0502020204030204" pitchFamily="34" charset="0"/>
                          <a:cs typeface="Calibri" panose="020F0502020204030204" pitchFamily="34" charset="0"/>
                        </a:rPr>
                        <a:t>,</a:t>
                      </a:r>
                      <a:r>
                        <a:rPr lang="en-US" sz="1200" baseline="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Department_Sales</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PercentSalaryHike</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JobRole_Research</a:t>
                      </a:r>
                      <a:r>
                        <a:rPr lang="en-US" sz="1200" dirty="0" smtClean="0">
                          <a:latin typeface="Calibri" panose="020F0502020204030204" pitchFamily="34" charset="0"/>
                          <a:cs typeface="Calibri" panose="020F0502020204030204" pitchFamily="34" charset="0"/>
                        </a:rPr>
                        <a:t> Scientist, </a:t>
                      </a:r>
                      <a:r>
                        <a:rPr lang="en-US" sz="1200" dirty="0" err="1" smtClean="0">
                          <a:latin typeface="Calibri" panose="020F0502020204030204" pitchFamily="34" charset="0"/>
                          <a:cs typeface="Calibri" panose="020F0502020204030204" pitchFamily="34" charset="0"/>
                        </a:rPr>
                        <a:t>JobRole_Sales</a:t>
                      </a:r>
                      <a:r>
                        <a:rPr lang="en-US" sz="1200" dirty="0" smtClean="0">
                          <a:latin typeface="Calibri" panose="020F0502020204030204" pitchFamily="34" charset="0"/>
                          <a:cs typeface="Calibri" panose="020F0502020204030204" pitchFamily="34" charset="0"/>
                        </a:rPr>
                        <a:t> Executive, </a:t>
                      </a:r>
                      <a:r>
                        <a:rPr lang="en-US" sz="1200" dirty="0" err="1" smtClean="0">
                          <a:latin typeface="Calibri" panose="020F0502020204030204" pitchFamily="34" charset="0"/>
                          <a:cs typeface="Calibri" panose="020F0502020204030204" pitchFamily="34" charset="0"/>
                        </a:rPr>
                        <a:t>EducationField_Technical</a:t>
                      </a:r>
                      <a:r>
                        <a:rPr lang="en-US" sz="1200" dirty="0" smtClean="0">
                          <a:latin typeface="Calibri" panose="020F0502020204030204" pitchFamily="34" charset="0"/>
                          <a:cs typeface="Calibri" panose="020F0502020204030204" pitchFamily="34" charset="0"/>
                        </a:rPr>
                        <a:t> Degree, </a:t>
                      </a:r>
                      <a:r>
                        <a:rPr lang="en-US" sz="1200" dirty="0" err="1" smtClean="0">
                          <a:latin typeface="Calibri" panose="020F0502020204030204" pitchFamily="34" charset="0"/>
                          <a:cs typeface="Calibri" panose="020F0502020204030204" pitchFamily="34" charset="0"/>
                        </a:rPr>
                        <a:t>Department_Research</a:t>
                      </a:r>
                      <a:r>
                        <a:rPr lang="en-US" sz="1200" dirty="0" smtClean="0">
                          <a:latin typeface="Calibri" panose="020F0502020204030204" pitchFamily="34" charset="0"/>
                          <a:cs typeface="Calibri" panose="020F0502020204030204" pitchFamily="34" charset="0"/>
                        </a:rPr>
                        <a:t> &amp; Development, </a:t>
                      </a:r>
                      <a:r>
                        <a:rPr lang="en-US" sz="1200" dirty="0" err="1" smtClean="0">
                          <a:latin typeface="Calibri" panose="020F0502020204030204" pitchFamily="34" charset="0"/>
                          <a:cs typeface="Calibri" panose="020F0502020204030204" pitchFamily="34" charset="0"/>
                        </a:rPr>
                        <a:t>DistanceFromHome</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EducationField_Medical</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JobRole_Sales</a:t>
                      </a:r>
                      <a:r>
                        <a:rPr lang="en-US" sz="1200" dirty="0" smtClean="0">
                          <a:latin typeface="Calibri" panose="020F0502020204030204" pitchFamily="34" charset="0"/>
                          <a:cs typeface="Calibri" panose="020F0502020204030204" pitchFamily="34" charset="0"/>
                        </a:rPr>
                        <a:t> Representative,</a:t>
                      </a:r>
                      <a:r>
                        <a:rPr lang="en-US" sz="1200" baseline="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PerformanceRating</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TrainingTimesLastYear</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EducationField_Life</a:t>
                      </a:r>
                      <a:r>
                        <a:rPr lang="en-US" sz="1200" dirty="0" smtClean="0">
                          <a:latin typeface="Calibri" panose="020F0502020204030204" pitchFamily="34" charset="0"/>
                          <a:cs typeface="Calibri" panose="020F0502020204030204" pitchFamily="34" charset="0"/>
                        </a:rPr>
                        <a:t> Sciences, </a:t>
                      </a:r>
                      <a:r>
                        <a:rPr lang="en-US" sz="1200" dirty="0" err="1" smtClean="0">
                          <a:latin typeface="Calibri" panose="020F0502020204030204" pitchFamily="34" charset="0"/>
                          <a:cs typeface="Calibri" panose="020F0502020204030204" pitchFamily="34" charset="0"/>
                        </a:rPr>
                        <a:t>EducationField_Other</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JobRole_Manufacturing</a:t>
                      </a:r>
                      <a:r>
                        <a:rPr lang="en-US" sz="1200" dirty="0" smtClean="0">
                          <a:latin typeface="Calibri" panose="020F0502020204030204" pitchFamily="34" charset="0"/>
                          <a:cs typeface="Calibri" panose="020F0502020204030204" pitchFamily="34" charset="0"/>
                        </a:rPr>
                        <a:t> Director, </a:t>
                      </a:r>
                      <a:r>
                        <a:rPr lang="en-US" sz="1200" dirty="0" err="1" smtClean="0">
                          <a:latin typeface="Calibri" panose="020F0502020204030204" pitchFamily="34" charset="0"/>
                          <a:cs typeface="Calibri" panose="020F0502020204030204" pitchFamily="34" charset="0"/>
                        </a:rPr>
                        <a:t>JobRole_Laboratory</a:t>
                      </a:r>
                      <a:r>
                        <a:rPr lang="en-US" sz="1200" dirty="0" smtClean="0">
                          <a:latin typeface="Calibri" panose="020F0502020204030204" pitchFamily="34" charset="0"/>
                          <a:cs typeface="Calibri" panose="020F0502020204030204" pitchFamily="34" charset="0"/>
                        </a:rPr>
                        <a:t> Technician, </a:t>
                      </a:r>
                      <a:r>
                        <a:rPr lang="en-US" sz="1200" dirty="0" err="1" smtClean="0">
                          <a:latin typeface="Calibri" panose="020F0502020204030204" pitchFamily="34" charset="0"/>
                          <a:cs typeface="Calibri" panose="020F0502020204030204" pitchFamily="34" charset="0"/>
                        </a:rPr>
                        <a:t>JobRole_Research</a:t>
                      </a:r>
                      <a:r>
                        <a:rPr lang="en-US" sz="1200" dirty="0" smtClean="0">
                          <a:latin typeface="Calibri" panose="020F0502020204030204" pitchFamily="34" charset="0"/>
                          <a:cs typeface="Calibri" panose="020F0502020204030204" pitchFamily="34" charset="0"/>
                        </a:rPr>
                        <a:t> Director, Gender, </a:t>
                      </a:r>
                      <a:r>
                        <a:rPr lang="en-US" sz="1200" dirty="0" err="1" smtClean="0">
                          <a:latin typeface="Calibri" panose="020F0502020204030204" pitchFamily="34" charset="0"/>
                          <a:cs typeface="Calibri" panose="020F0502020204030204" pitchFamily="34" charset="0"/>
                        </a:rPr>
                        <a:t>JobRole_Manager</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StockOptionLevel</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JobLevel</a:t>
                      </a:r>
                      <a:endParaRPr lang="en-US" sz="1200"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r>
              <a:tr h="370840">
                <a:tc>
                  <a:txBody>
                    <a:bodyPr/>
                    <a:lstStyle/>
                    <a:p>
                      <a:r>
                        <a:rPr lang="en-US" sz="1200" b="1" dirty="0" smtClean="0">
                          <a:latin typeface="Calibri" panose="020F0502020204030204" pitchFamily="34" charset="0"/>
                          <a:cs typeface="Calibri" panose="020F0502020204030204" pitchFamily="34" charset="0"/>
                        </a:rPr>
                        <a:t>1 tentative attributes remains</a:t>
                      </a:r>
                      <a:endParaRPr lang="en-US" sz="1200" b="1"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1200" dirty="0" err="1" smtClean="0">
                          <a:latin typeface="Calibri" panose="020F0502020204030204" pitchFamily="34" charset="0"/>
                          <a:cs typeface="Calibri" panose="020F0502020204030204" pitchFamily="34" charset="0"/>
                        </a:rPr>
                        <a:t>JobInvolvement</a:t>
                      </a:r>
                      <a:endParaRPr lang="en-US" sz="1200"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r>
            </a:tbl>
          </a:graphicData>
        </a:graphic>
      </p:graphicFrame>
      <p:sp>
        <p:nvSpPr>
          <p:cNvPr id="15" name="Google Shape;1186;p59"/>
          <p:cNvSpPr txBox="1">
            <a:spLocks/>
          </p:cNvSpPr>
          <p:nvPr/>
        </p:nvSpPr>
        <p:spPr>
          <a:xfrm>
            <a:off x="5064769" y="4389857"/>
            <a:ext cx="957018" cy="7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pPr algn="ctr"/>
            <a:r>
              <a:rPr lang="en-US" sz="2400" dirty="0" smtClean="0">
                <a:solidFill>
                  <a:schemeClr val="accent1">
                    <a:lumMod val="75000"/>
                  </a:schemeClr>
                </a:solidFill>
                <a:latin typeface="Overpass SemiBold"/>
                <a:ea typeface="Overpass SemiBold"/>
                <a:cs typeface="Overpass SemiBold"/>
                <a:sym typeface="Overpass SemiBold"/>
              </a:rPr>
              <a:t>4410</a:t>
            </a:r>
            <a:r>
              <a:rPr lang="en-US" sz="1600" dirty="0" smtClean="0">
                <a:solidFill>
                  <a:schemeClr val="accent1">
                    <a:lumMod val="75000"/>
                  </a:schemeClr>
                </a:solidFill>
                <a:latin typeface="Overpass SemiBold"/>
                <a:ea typeface="Overpass SemiBold"/>
                <a:cs typeface="Overpass SemiBold"/>
                <a:sym typeface="Overpass SemiBold"/>
              </a:rPr>
              <a:t>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rows</a:t>
            </a:r>
            <a:endParaRPr lang="en-US" sz="1600" dirty="0">
              <a:solidFill>
                <a:schemeClr val="accent5">
                  <a:lumMod val="75000"/>
                </a:schemeClr>
              </a:solidFill>
              <a:latin typeface="Overpass SemiBold"/>
              <a:ea typeface="Overpass SemiBold"/>
              <a:cs typeface="Overpass SemiBold"/>
              <a:sym typeface="Overpass SemiBold"/>
            </a:endParaRPr>
          </a:p>
        </p:txBody>
      </p:sp>
      <p:pic>
        <p:nvPicPr>
          <p:cNvPr id="16" name="Picture 2" descr="spreadsheet cell ro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16" y="3841019"/>
            <a:ext cx="548838" cy="54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Edit tabl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5524" y="3841019"/>
            <a:ext cx="548838" cy="54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Accurat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8397" y="3841981"/>
            <a:ext cx="548838" cy="548838"/>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1186;p59"/>
          <p:cNvSpPr txBox="1">
            <a:spLocks/>
          </p:cNvSpPr>
          <p:nvPr/>
        </p:nvSpPr>
        <p:spPr>
          <a:xfrm>
            <a:off x="6281434" y="4389857"/>
            <a:ext cx="957018" cy="6595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2400" dirty="0" smtClean="0">
                <a:solidFill>
                  <a:schemeClr val="accent1">
                    <a:lumMod val="75000"/>
                  </a:schemeClr>
                </a:solidFill>
                <a:latin typeface="Overpass SemiBold"/>
                <a:ea typeface="Overpass SemiBold"/>
                <a:cs typeface="Overpass SemiBold"/>
                <a:sym typeface="Overpass SemiBold"/>
              </a:rPr>
              <a:t>14</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features</a:t>
            </a:r>
            <a:endParaRPr lang="en-US" sz="1600" dirty="0">
              <a:solidFill>
                <a:schemeClr val="accent5">
                  <a:lumMod val="75000"/>
                </a:schemeClr>
              </a:solidFill>
              <a:latin typeface="Overpass SemiBold"/>
              <a:ea typeface="Overpass SemiBold"/>
              <a:cs typeface="Overpass SemiBold"/>
              <a:sym typeface="Overpass SemiBold"/>
            </a:endParaRPr>
          </a:p>
        </p:txBody>
      </p:sp>
      <p:sp>
        <p:nvSpPr>
          <p:cNvPr id="20" name="Google Shape;1186;p59"/>
          <p:cNvSpPr txBox="1">
            <a:spLocks/>
          </p:cNvSpPr>
          <p:nvPr/>
        </p:nvSpPr>
        <p:spPr>
          <a:xfrm>
            <a:off x="7334307" y="4427581"/>
            <a:ext cx="957018" cy="7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2400" dirty="0" smtClean="0">
                <a:solidFill>
                  <a:schemeClr val="accent1">
                    <a:lumMod val="75000"/>
                  </a:schemeClr>
                </a:solidFill>
                <a:latin typeface="Overpass SemiBold"/>
                <a:ea typeface="Overpass SemiBold"/>
                <a:cs typeface="Overpass SemiBold"/>
                <a:sym typeface="Overpass SemiBold"/>
              </a:rPr>
              <a:t>1 </a:t>
            </a:r>
            <a:r>
              <a:rPr lang="en-US" sz="1600" dirty="0" smtClean="0">
                <a:solidFill>
                  <a:schemeClr val="accent1"/>
                </a:solidFill>
                <a:latin typeface="Overpass SemiBold"/>
                <a:ea typeface="Overpass SemiBold"/>
                <a:cs typeface="Overpass SemiBold"/>
                <a:sym typeface="Overpass SemiBold"/>
              </a:rPr>
              <a:t/>
            </a:r>
            <a:br>
              <a:rPr lang="en-US" sz="1600" dirty="0" smtClean="0">
                <a:solidFill>
                  <a:schemeClr val="accent1"/>
                </a:solidFill>
                <a:latin typeface="Overpass SemiBold"/>
                <a:ea typeface="Overpass SemiBold"/>
                <a:cs typeface="Overpass SemiBold"/>
                <a:sym typeface="Overpass SemiBold"/>
              </a:rPr>
            </a:br>
            <a:r>
              <a:rPr lang="en-US" sz="1100" dirty="0" smtClean="0">
                <a:solidFill>
                  <a:schemeClr val="accent5">
                    <a:lumMod val="75000"/>
                  </a:schemeClr>
                </a:solidFill>
                <a:latin typeface="Overpass SemiBold"/>
                <a:ea typeface="Overpass SemiBold"/>
                <a:cs typeface="Overpass SemiBold"/>
                <a:sym typeface="Overpass SemiBold"/>
              </a:rPr>
              <a:t>target</a:t>
            </a:r>
            <a:endParaRPr lang="en-US" sz="1600" dirty="0">
              <a:solidFill>
                <a:schemeClr val="accent5">
                  <a:lumMod val="75000"/>
                </a:schemeClr>
              </a:solidFill>
              <a:latin typeface="Overpass SemiBold"/>
              <a:ea typeface="Overpass SemiBold"/>
              <a:cs typeface="Overpass SemiBold"/>
              <a:sym typeface="Overpass SemiBold"/>
            </a:endParaRPr>
          </a:p>
        </p:txBody>
      </p:sp>
      <p:sp>
        <p:nvSpPr>
          <p:cNvPr id="21" name="Rounded Rectangle 20"/>
          <p:cNvSpPr/>
          <p:nvPr/>
        </p:nvSpPr>
        <p:spPr>
          <a:xfrm>
            <a:off x="277403" y="4051816"/>
            <a:ext cx="3554858" cy="7515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chemeClr val="bg1">
                    <a:lumMod val="10000"/>
                  </a:schemeClr>
                </a:solidFill>
                <a:latin typeface="Calibri" panose="020F0502020204030204" pitchFamily="34" charset="0"/>
                <a:cs typeface="Calibri" panose="020F0502020204030204" pitchFamily="34" charset="0"/>
              </a:rPr>
              <a:t>I decided to use </a:t>
            </a:r>
            <a:r>
              <a:rPr lang="en-US" b="1" dirty="0">
                <a:latin typeface="Calibri" panose="020F0502020204030204" pitchFamily="34" charset="0"/>
                <a:cs typeface="Calibri" panose="020F0502020204030204" pitchFamily="34" charset="0"/>
              </a:rPr>
              <a:t>13 attributes confirmed </a:t>
            </a:r>
            <a:r>
              <a:rPr lang="en-US" b="1" dirty="0" smtClean="0">
                <a:latin typeface="Calibri" panose="020F0502020204030204" pitchFamily="34" charset="0"/>
                <a:cs typeface="Calibri" panose="020F0502020204030204" pitchFamily="34" charset="0"/>
              </a:rPr>
              <a:t>important</a:t>
            </a:r>
            <a:r>
              <a:rPr lang="en-US" dirty="0" smtClean="0">
                <a:solidFill>
                  <a:schemeClr val="bg1">
                    <a:lumMod val="10000"/>
                  </a:schemeClr>
                </a:solidFill>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1 tentative attributes </a:t>
            </a:r>
          </a:p>
        </p:txBody>
      </p:sp>
      <p:sp>
        <p:nvSpPr>
          <p:cNvPr id="3" name="Right Arrow 2"/>
          <p:cNvSpPr/>
          <p:nvPr/>
        </p:nvSpPr>
        <p:spPr>
          <a:xfrm>
            <a:off x="3976099" y="4263775"/>
            <a:ext cx="1088670" cy="3287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425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70"/>
          <p:cNvSpPr txBox="1">
            <a:spLocks noGrp="1"/>
          </p:cNvSpPr>
          <p:nvPr>
            <p:ph type="title" idx="2"/>
          </p:nvPr>
        </p:nvSpPr>
        <p:spPr>
          <a:xfrm>
            <a:off x="7057500" y="1073425"/>
            <a:ext cx="1366500" cy="52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sp>
        <p:nvSpPr>
          <p:cNvPr id="1551" name="Google Shape;1551;p70"/>
          <p:cNvSpPr txBox="1">
            <a:spLocks noGrp="1"/>
          </p:cNvSpPr>
          <p:nvPr>
            <p:ph type="title"/>
          </p:nvPr>
        </p:nvSpPr>
        <p:spPr>
          <a:xfrm>
            <a:off x="4900225" y="1918375"/>
            <a:ext cx="3523500" cy="13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600" dirty="0" smtClean="0"/>
              <a:t>Modelling</a:t>
            </a:r>
            <a:endParaRPr sz="4000" dirty="0">
              <a:solidFill>
                <a:schemeClr val="accent1"/>
              </a:solidFill>
              <a:latin typeface="Overpass SemiBold"/>
              <a:ea typeface="Overpass SemiBold"/>
              <a:cs typeface="Overpass SemiBold"/>
              <a:sym typeface="Overpass SemiBold"/>
            </a:endParaRPr>
          </a:p>
        </p:txBody>
      </p:sp>
      <p:grpSp>
        <p:nvGrpSpPr>
          <p:cNvPr id="1553" name="Google Shape;1553;p70"/>
          <p:cNvGrpSpPr/>
          <p:nvPr/>
        </p:nvGrpSpPr>
        <p:grpSpPr>
          <a:xfrm>
            <a:off x="495543" y="1146012"/>
            <a:ext cx="3924025" cy="3357205"/>
            <a:chOff x="1897175" y="1267900"/>
            <a:chExt cx="3687300" cy="3154675"/>
          </a:xfrm>
        </p:grpSpPr>
        <p:sp>
          <p:nvSpPr>
            <p:cNvPr id="1554" name="Google Shape;1554;p70"/>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0"/>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0"/>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0"/>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0"/>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0"/>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0"/>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0"/>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0"/>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0"/>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0"/>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0"/>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0"/>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0"/>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0"/>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0"/>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0"/>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0"/>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0"/>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0"/>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0"/>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0"/>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0"/>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0"/>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0"/>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0"/>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0"/>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0"/>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0"/>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0"/>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0"/>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0"/>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0"/>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0"/>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0"/>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0"/>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0"/>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0"/>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0"/>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0"/>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0"/>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0"/>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0"/>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0"/>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0"/>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0"/>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0"/>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0"/>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0"/>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0"/>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0"/>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0"/>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0"/>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0"/>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0"/>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0"/>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0"/>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0"/>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0"/>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0"/>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0"/>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0"/>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0"/>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0"/>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0"/>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0"/>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0"/>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0"/>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0"/>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0"/>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0"/>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0"/>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0"/>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0"/>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0"/>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0"/>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0"/>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0"/>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0"/>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0"/>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0"/>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0"/>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0"/>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0"/>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0"/>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0"/>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0"/>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0"/>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0"/>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0"/>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0"/>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0"/>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0"/>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0"/>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0"/>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0"/>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0"/>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0"/>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0"/>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0"/>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0"/>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0"/>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0"/>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0"/>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0"/>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0"/>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0"/>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0"/>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0"/>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0"/>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0"/>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0"/>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0"/>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0"/>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0"/>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0"/>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0"/>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0"/>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0"/>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0"/>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0"/>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0"/>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0"/>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0"/>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0"/>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0"/>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0"/>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0"/>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0"/>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0"/>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0"/>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0"/>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0"/>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0"/>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0"/>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0"/>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0"/>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0"/>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0"/>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0"/>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0"/>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0"/>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0"/>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0"/>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0"/>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0"/>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0"/>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0"/>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0"/>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0"/>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0"/>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0"/>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0"/>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0"/>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0"/>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0"/>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0"/>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0"/>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0"/>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0"/>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0"/>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0"/>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0"/>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0"/>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0"/>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0"/>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0"/>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0"/>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0"/>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0"/>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0"/>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0"/>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0"/>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0"/>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0"/>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0"/>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0"/>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0"/>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0"/>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0"/>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0"/>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0"/>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0"/>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0"/>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0"/>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0"/>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0"/>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0"/>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0"/>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0"/>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0"/>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0"/>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0"/>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0"/>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0"/>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0"/>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0"/>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0"/>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0"/>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0"/>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0"/>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0"/>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0"/>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0"/>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0"/>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0"/>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0"/>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0"/>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0"/>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0"/>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0"/>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0"/>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0"/>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0"/>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0"/>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0"/>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0"/>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0"/>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0"/>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0"/>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0"/>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0"/>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0"/>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0"/>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0"/>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0"/>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0"/>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0"/>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0"/>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0"/>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0"/>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0"/>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0"/>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0"/>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0"/>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0"/>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0"/>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0"/>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0"/>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0"/>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0"/>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0"/>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0"/>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0"/>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0"/>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0"/>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0"/>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0"/>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0"/>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0"/>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0"/>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0"/>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0"/>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0"/>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0"/>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0"/>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0"/>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0"/>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0"/>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0"/>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0"/>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0"/>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0"/>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0"/>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0"/>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0"/>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0"/>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0"/>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0"/>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0"/>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0"/>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0"/>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0"/>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0"/>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0"/>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0"/>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0"/>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0"/>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0"/>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0"/>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0"/>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0"/>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0"/>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0"/>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0"/>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0"/>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0"/>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0"/>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0"/>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0"/>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0"/>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0"/>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0"/>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0"/>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0"/>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0"/>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0"/>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0"/>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0"/>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0"/>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0"/>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0"/>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0"/>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0"/>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0"/>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0"/>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0"/>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0"/>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0"/>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0"/>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0"/>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0"/>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0"/>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0"/>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0"/>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0"/>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0"/>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0"/>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0"/>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0"/>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0"/>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0"/>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0"/>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0"/>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0"/>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0"/>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0"/>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0"/>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0"/>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0"/>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0"/>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0"/>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0"/>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0"/>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0"/>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0"/>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0"/>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0"/>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0"/>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0"/>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0"/>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0"/>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0"/>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0"/>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0"/>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0"/>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0"/>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0"/>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0"/>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0"/>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0"/>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0"/>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0"/>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0"/>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0"/>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0"/>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0"/>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0"/>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0"/>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0"/>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0"/>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0"/>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0"/>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0"/>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0"/>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0"/>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0"/>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0"/>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0"/>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0"/>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0"/>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0"/>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0"/>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0"/>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0"/>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0"/>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0"/>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0"/>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0"/>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0"/>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0"/>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0"/>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0"/>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0"/>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0"/>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0"/>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0"/>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0"/>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0"/>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0"/>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0"/>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0"/>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0"/>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0"/>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0"/>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0"/>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0"/>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0"/>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0"/>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0"/>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0"/>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0"/>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0"/>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0"/>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0"/>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0"/>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0"/>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0"/>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0"/>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0"/>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0"/>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0"/>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0"/>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0"/>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0"/>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0"/>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0"/>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0"/>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0"/>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0"/>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0"/>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0"/>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0"/>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0"/>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0"/>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0"/>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0"/>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0"/>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0"/>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0"/>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0"/>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0"/>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0"/>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0"/>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0"/>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0"/>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0"/>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0"/>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0"/>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0"/>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0"/>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0"/>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0"/>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0"/>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50"/>
                                        </p:tgtEl>
                                        <p:attrNameLst>
                                          <p:attrName>style.visibility</p:attrName>
                                        </p:attrNameLst>
                                      </p:cBhvr>
                                      <p:to>
                                        <p:strVal val="visible"/>
                                      </p:to>
                                    </p:set>
                                    <p:anim calcmode="lin" valueType="num">
                                      <p:cBhvr additive="base">
                                        <p:cTn id="7" dur="1000"/>
                                        <p:tgtEl>
                                          <p:spTgt spid="155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51"/>
                                        </p:tgtEl>
                                        <p:attrNameLst>
                                          <p:attrName>style.visibility</p:attrName>
                                        </p:attrNameLst>
                                      </p:cBhvr>
                                      <p:to>
                                        <p:strVal val="visible"/>
                                      </p:to>
                                    </p:set>
                                    <p:animEffect transition="in" filter="fade">
                                      <p:cBhvr>
                                        <p:cTn id="11" dur="1000"/>
                                        <p:tgtEl>
                                          <p:spTgt spid="1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65"/>
          <p:cNvSpPr txBox="1">
            <a:spLocks noGrp="1"/>
          </p:cNvSpPr>
          <p:nvPr>
            <p:ph type="title"/>
          </p:nvPr>
        </p:nvSpPr>
        <p:spPr>
          <a:xfrm>
            <a:off x="720000" y="776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OF </a:t>
            </a:r>
            <a:r>
              <a:rPr lang="en" dirty="0" smtClean="0">
                <a:solidFill>
                  <a:schemeClr val="accent1"/>
                </a:solidFill>
                <a:latin typeface="Overpass"/>
                <a:ea typeface="Overpass"/>
                <a:cs typeface="Overpass"/>
                <a:sym typeface="Overpass"/>
              </a:rPr>
              <a:t>MODEL</a:t>
            </a:r>
            <a:endParaRPr dirty="0">
              <a:solidFill>
                <a:schemeClr val="accent1"/>
              </a:solidFill>
              <a:latin typeface="Overpass"/>
              <a:ea typeface="Overpass"/>
              <a:cs typeface="Overpass"/>
              <a:sym typeface="Overpass"/>
            </a:endParaRPr>
          </a:p>
        </p:txBody>
      </p:sp>
      <p:graphicFrame>
        <p:nvGraphicFramePr>
          <p:cNvPr id="3" name="Table 2"/>
          <p:cNvGraphicFramePr>
            <a:graphicFrameLocks noGrp="1"/>
          </p:cNvGraphicFramePr>
          <p:nvPr>
            <p:extLst>
              <p:ext uri="{D42A27DB-BD31-4B8C-83A1-F6EECF244321}">
                <p14:modId xmlns:p14="http://schemas.microsoft.com/office/powerpoint/2010/main" val="2678251285"/>
              </p:ext>
            </p:extLst>
          </p:nvPr>
        </p:nvGraphicFramePr>
        <p:xfrm>
          <a:off x="1525009" y="1029010"/>
          <a:ext cx="6043110" cy="2849880"/>
        </p:xfrm>
        <a:graphic>
          <a:graphicData uri="http://schemas.openxmlformats.org/drawingml/2006/table">
            <a:tbl>
              <a:tblPr firstRow="1" bandRow="1">
                <a:tableStyleId>{5C9FD697-CF82-401F-A7EC-A71502C4C1A0}</a:tableStyleId>
              </a:tblPr>
              <a:tblGrid>
                <a:gridCol w="1901969"/>
                <a:gridCol w="1224174"/>
                <a:gridCol w="1053661"/>
                <a:gridCol w="914400"/>
                <a:gridCol w="948906"/>
              </a:tblGrid>
              <a:tr h="148618">
                <a:tc>
                  <a:txBody>
                    <a:bodyPr/>
                    <a:lstStyle/>
                    <a:p>
                      <a:r>
                        <a:rPr lang="en-US" sz="1100" b="1" dirty="0" smtClean="0"/>
                        <a:t>Classifier</a:t>
                      </a:r>
                      <a:endParaRPr lang="en-US" sz="1100" b="1" dirty="0"/>
                    </a:p>
                  </a:txBody>
                  <a:tcPr>
                    <a:solidFill>
                      <a:schemeClr val="accent4">
                        <a:lumMod val="40000"/>
                        <a:lumOff val="60000"/>
                      </a:schemeClr>
                    </a:solidFill>
                  </a:tcPr>
                </a:tc>
                <a:tc>
                  <a:txBody>
                    <a:bodyPr/>
                    <a:lstStyle/>
                    <a:p>
                      <a:endParaRPr lang="en-US" sz="1100" b="1" dirty="0"/>
                    </a:p>
                  </a:txBody>
                  <a:tcPr>
                    <a:solidFill>
                      <a:schemeClr val="accent4">
                        <a:lumMod val="40000"/>
                        <a:lumOff val="60000"/>
                      </a:schemeClr>
                    </a:solidFill>
                  </a:tcPr>
                </a:tc>
                <a:tc>
                  <a:txBody>
                    <a:bodyPr/>
                    <a:lstStyle/>
                    <a:p>
                      <a:r>
                        <a:rPr lang="en-US" sz="1100" b="1" dirty="0" smtClean="0"/>
                        <a:t>precision</a:t>
                      </a:r>
                      <a:endParaRPr lang="en-US" sz="1100" b="1" dirty="0"/>
                    </a:p>
                  </a:txBody>
                  <a:tcPr>
                    <a:solidFill>
                      <a:schemeClr val="accent4">
                        <a:lumMod val="40000"/>
                        <a:lumOff val="60000"/>
                      </a:schemeClr>
                    </a:solidFill>
                  </a:tcPr>
                </a:tc>
                <a:tc>
                  <a:txBody>
                    <a:bodyPr/>
                    <a:lstStyle/>
                    <a:p>
                      <a:r>
                        <a:rPr lang="en-US" sz="1100" b="1" dirty="0" smtClean="0"/>
                        <a:t>recall</a:t>
                      </a:r>
                      <a:endParaRPr lang="en-US" sz="1100" b="1" dirty="0"/>
                    </a:p>
                  </a:txBody>
                  <a:tcPr>
                    <a:solidFill>
                      <a:schemeClr val="accent4">
                        <a:lumMod val="40000"/>
                        <a:lumOff val="60000"/>
                      </a:schemeClr>
                    </a:solidFill>
                  </a:tcPr>
                </a:tc>
                <a:tc>
                  <a:txBody>
                    <a:bodyPr/>
                    <a:lstStyle/>
                    <a:p>
                      <a:r>
                        <a:rPr lang="en-US" sz="1100" b="1" dirty="0" smtClean="0"/>
                        <a:t>F1-score</a:t>
                      </a:r>
                      <a:endParaRPr lang="en-US" sz="1100" b="1" dirty="0"/>
                    </a:p>
                  </a:txBody>
                  <a:tcPr>
                    <a:solidFill>
                      <a:schemeClr val="accent4">
                        <a:lumMod val="40000"/>
                        <a:lumOff val="60000"/>
                      </a:schemeClr>
                    </a:solidFill>
                  </a:tcPr>
                </a:tc>
              </a:tr>
              <a:tr h="0">
                <a:tc rowSpan="5">
                  <a:txBody>
                    <a:bodyPr/>
                    <a:lstStyle/>
                    <a:p>
                      <a:r>
                        <a:rPr lang="en-US" sz="1100" b="1" dirty="0" smtClean="0"/>
                        <a:t>Logistic</a:t>
                      </a:r>
                      <a:r>
                        <a:rPr lang="en-US" sz="1100" b="1" baseline="0" dirty="0" smtClean="0"/>
                        <a:t> Regression</a:t>
                      </a:r>
                      <a:endParaRPr lang="en-US" sz="1100" b="1" dirty="0">
                        <a:solidFill>
                          <a:schemeClr val="bg2"/>
                        </a:solidFill>
                      </a:endParaRPr>
                    </a:p>
                  </a:txBody>
                  <a:tcPr anchor="ctr">
                    <a:solidFill>
                      <a:schemeClr val="accent4">
                        <a:lumMod val="40000"/>
                        <a:lumOff val="60000"/>
                      </a:schemeClr>
                    </a:solidFill>
                  </a:tcPr>
                </a:tc>
                <a:tc>
                  <a:txBody>
                    <a:bodyPr/>
                    <a:lstStyle/>
                    <a:p>
                      <a:r>
                        <a:rPr lang="en-US" sz="1100" b="1" dirty="0" smtClean="0"/>
                        <a:t>0</a:t>
                      </a:r>
                      <a:endParaRPr lang="en-US" sz="1100" b="1" dirty="0"/>
                    </a:p>
                  </a:txBody>
                  <a:tcPr>
                    <a:solidFill>
                      <a:schemeClr val="accent4">
                        <a:lumMod val="40000"/>
                        <a:lumOff val="60000"/>
                      </a:schemeClr>
                    </a:solidFill>
                  </a:tcPr>
                </a:tc>
                <a:tc>
                  <a:txBody>
                    <a:bodyPr/>
                    <a:lstStyle/>
                    <a:p>
                      <a:r>
                        <a:rPr lang="en-US" sz="1100" dirty="0" smtClean="0"/>
                        <a:t>0.87</a:t>
                      </a:r>
                      <a:endParaRPr lang="en-US" sz="1100" dirty="0"/>
                    </a:p>
                  </a:txBody>
                  <a:tcPr>
                    <a:solidFill>
                      <a:schemeClr val="accent4">
                        <a:lumMod val="20000"/>
                        <a:lumOff val="80000"/>
                      </a:schemeClr>
                    </a:solidFill>
                  </a:tcPr>
                </a:tc>
                <a:tc>
                  <a:txBody>
                    <a:bodyPr/>
                    <a:lstStyle/>
                    <a:p>
                      <a:r>
                        <a:rPr lang="en-US" sz="1100" dirty="0" smtClean="0"/>
                        <a:t>0.98</a:t>
                      </a:r>
                      <a:endParaRPr lang="en-US" sz="1100" dirty="0"/>
                    </a:p>
                  </a:txBody>
                  <a:tcPr>
                    <a:solidFill>
                      <a:schemeClr val="accent4">
                        <a:lumMod val="20000"/>
                        <a:lumOff val="80000"/>
                      </a:schemeClr>
                    </a:solidFill>
                  </a:tcPr>
                </a:tc>
                <a:tc>
                  <a:txBody>
                    <a:bodyPr/>
                    <a:lstStyle/>
                    <a:p>
                      <a:r>
                        <a:rPr lang="en-US" sz="1100" dirty="0" smtClean="0"/>
                        <a:t>0.92</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1</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0.70</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0.23</a:t>
                      </a:r>
                      <a:endParaRPr lang="en-US" sz="1100" dirty="0"/>
                    </a:p>
                  </a:txBody>
                  <a:tcPr>
                    <a:solidFill>
                      <a:schemeClr val="accent4">
                        <a:lumMod val="20000"/>
                        <a:lumOff val="80000"/>
                      </a:schemeClr>
                    </a:solidFill>
                  </a:tcPr>
                </a:tc>
                <a:tc>
                  <a:txBody>
                    <a:bodyPr/>
                    <a:lstStyle/>
                    <a:p>
                      <a:r>
                        <a:rPr lang="en-US" sz="1100" dirty="0" smtClean="0"/>
                        <a:t>0.34</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Accuracy</a:t>
                      </a:r>
                      <a:endParaRPr lang="en-US" sz="1100" b="1" dirty="0">
                        <a:solidFill>
                          <a:schemeClr val="bg2"/>
                        </a:solidFill>
                      </a:endParaRPr>
                    </a:p>
                  </a:txBody>
                  <a:tcPr>
                    <a:solidFill>
                      <a:schemeClr val="accent4">
                        <a:lumMod val="40000"/>
                        <a:lumOff val="60000"/>
                      </a:schemeClr>
                    </a:solidFill>
                  </a:tcPr>
                </a:tc>
                <a:tc>
                  <a:txBody>
                    <a:bodyPr/>
                    <a:lstStyle/>
                    <a:p>
                      <a:endParaRPr lang="en-US" sz="1100" dirty="0">
                        <a:solidFill>
                          <a:schemeClr val="bg2"/>
                        </a:solidFill>
                      </a:endParaRPr>
                    </a:p>
                  </a:txBody>
                  <a:tcPr>
                    <a:solidFill>
                      <a:schemeClr val="accent4">
                        <a:lumMod val="20000"/>
                        <a:lumOff val="80000"/>
                      </a:schemeClr>
                    </a:solidFill>
                  </a:tcPr>
                </a:tc>
                <a:tc>
                  <a:txBody>
                    <a:bodyPr/>
                    <a:lstStyle/>
                    <a:p>
                      <a:endParaRPr lang="en-US" sz="1100" dirty="0"/>
                    </a:p>
                  </a:txBody>
                  <a:tcPr>
                    <a:solidFill>
                      <a:schemeClr val="accent4">
                        <a:lumMod val="20000"/>
                        <a:lumOff val="80000"/>
                      </a:schemeClr>
                    </a:solidFill>
                  </a:tcPr>
                </a:tc>
                <a:tc>
                  <a:txBody>
                    <a:bodyPr/>
                    <a:lstStyle/>
                    <a:p>
                      <a:r>
                        <a:rPr lang="en-US" sz="1100" dirty="0" smtClean="0"/>
                        <a:t>0.86</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Macro</a:t>
                      </a:r>
                      <a:r>
                        <a:rPr lang="en-US" sz="1100" b="1" baseline="0" dirty="0" smtClean="0"/>
                        <a:t> </a:t>
                      </a:r>
                      <a:r>
                        <a:rPr lang="en-US" sz="1100" b="1" baseline="0"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0.78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0.60</a:t>
                      </a:r>
                      <a:endParaRPr lang="en-US" sz="1100" dirty="0"/>
                    </a:p>
                  </a:txBody>
                  <a:tcPr>
                    <a:solidFill>
                      <a:schemeClr val="accent4">
                        <a:lumMod val="20000"/>
                        <a:lumOff val="80000"/>
                      </a:schemeClr>
                    </a:solidFill>
                  </a:tcPr>
                </a:tc>
                <a:tc>
                  <a:txBody>
                    <a:bodyPr/>
                    <a:lstStyle/>
                    <a:p>
                      <a:r>
                        <a:rPr lang="en-US" sz="1100" dirty="0" smtClean="0"/>
                        <a:t>0.63</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Weighted </a:t>
                      </a:r>
                      <a:r>
                        <a:rPr lang="en-US" sz="1100" b="1"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0.84</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0.86</a:t>
                      </a:r>
                      <a:endParaRPr lang="en-US" sz="1100" dirty="0"/>
                    </a:p>
                  </a:txBody>
                  <a:tcPr>
                    <a:solidFill>
                      <a:schemeClr val="accent4">
                        <a:lumMod val="20000"/>
                        <a:lumOff val="80000"/>
                      </a:schemeClr>
                    </a:solidFill>
                  </a:tcPr>
                </a:tc>
                <a:tc>
                  <a:txBody>
                    <a:bodyPr/>
                    <a:lstStyle/>
                    <a:p>
                      <a:r>
                        <a:rPr lang="en-US" sz="1100" dirty="0" smtClean="0"/>
                        <a:t>0.83</a:t>
                      </a:r>
                      <a:endParaRPr lang="en-US" sz="1100" dirty="0"/>
                    </a:p>
                  </a:txBody>
                  <a:tcPr>
                    <a:solidFill>
                      <a:schemeClr val="accent4">
                        <a:lumMod val="20000"/>
                        <a:lumOff val="80000"/>
                      </a:schemeClr>
                    </a:solidFill>
                  </a:tcPr>
                </a:tc>
              </a:tr>
              <a:tr h="0">
                <a:tc rowSpan="5">
                  <a:txBody>
                    <a:bodyPr/>
                    <a:lstStyle/>
                    <a:p>
                      <a:r>
                        <a:rPr lang="en-US" sz="1100" b="1" dirty="0" smtClean="0"/>
                        <a:t>Random Forest</a:t>
                      </a:r>
                      <a:endParaRPr lang="en-US" sz="1100" b="1" dirty="0">
                        <a:solidFill>
                          <a:schemeClr val="bg2"/>
                        </a:solidFill>
                      </a:endParaRPr>
                    </a:p>
                  </a:txBody>
                  <a:tcPr anchor="ctr">
                    <a:solidFill>
                      <a:schemeClr val="accent4">
                        <a:lumMod val="40000"/>
                        <a:lumOff val="60000"/>
                      </a:schemeClr>
                    </a:solidFill>
                  </a:tcPr>
                </a:tc>
                <a:tc>
                  <a:txBody>
                    <a:bodyPr/>
                    <a:lstStyle/>
                    <a:p>
                      <a:r>
                        <a:rPr lang="en-US" sz="1100" b="1" smtClean="0"/>
                        <a:t>0</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1.00</a:t>
                      </a:r>
                      <a:endParaRPr lang="en-US" sz="1100" dirty="0"/>
                    </a:p>
                  </a:txBody>
                  <a:tcPr>
                    <a:solidFill>
                      <a:schemeClr val="accent4">
                        <a:lumMod val="20000"/>
                        <a:lumOff val="80000"/>
                      </a:schemeClr>
                    </a:solidFill>
                  </a:tcPr>
                </a:tc>
                <a:tc>
                  <a:txBody>
                    <a:bodyPr/>
                    <a:lstStyle/>
                    <a:p>
                      <a:r>
                        <a:rPr lang="en-US" sz="1100" dirty="0" smtClean="0"/>
                        <a:t>0.99</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smtClean="0"/>
                        <a:t>1</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0.89</a:t>
                      </a:r>
                      <a:endParaRPr lang="en-US" sz="1100" dirty="0"/>
                    </a:p>
                  </a:txBody>
                  <a:tcPr>
                    <a:solidFill>
                      <a:schemeClr val="accent4">
                        <a:lumMod val="20000"/>
                        <a:lumOff val="80000"/>
                      </a:schemeClr>
                    </a:solidFill>
                  </a:tcPr>
                </a:tc>
                <a:tc>
                  <a:txBody>
                    <a:bodyPr/>
                    <a:lstStyle/>
                    <a:p>
                      <a:r>
                        <a:rPr lang="en-US" sz="1100" dirty="0" smtClean="0"/>
                        <a:t>0.93</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Accuracy</a:t>
                      </a:r>
                      <a:endParaRPr lang="en-US" sz="1100" b="1" dirty="0">
                        <a:solidFill>
                          <a:schemeClr val="bg2"/>
                        </a:solidFill>
                      </a:endParaRPr>
                    </a:p>
                  </a:txBody>
                  <a:tcPr>
                    <a:solidFill>
                      <a:schemeClr val="accent4">
                        <a:lumMod val="40000"/>
                        <a:lumOff val="60000"/>
                      </a:schemeClr>
                    </a:solidFill>
                  </a:tcPr>
                </a:tc>
                <a:tc>
                  <a:txBody>
                    <a:bodyPr/>
                    <a:lstStyle/>
                    <a:p>
                      <a:endParaRPr lang="en-US" sz="1100" dirty="0">
                        <a:solidFill>
                          <a:schemeClr val="bg2"/>
                        </a:solidFill>
                      </a:endParaRPr>
                    </a:p>
                  </a:txBody>
                  <a:tcPr>
                    <a:solidFill>
                      <a:schemeClr val="accent4">
                        <a:lumMod val="20000"/>
                        <a:lumOff val="80000"/>
                      </a:schemeClr>
                    </a:solidFill>
                  </a:tcPr>
                </a:tc>
                <a:tc>
                  <a:txBody>
                    <a:bodyPr/>
                    <a:lstStyle/>
                    <a:p>
                      <a:endParaRPr lang="en-US" sz="1100" dirty="0"/>
                    </a:p>
                  </a:txBody>
                  <a:tcPr>
                    <a:solidFill>
                      <a:schemeClr val="accent4">
                        <a:lumMod val="20000"/>
                        <a:lumOff val="80000"/>
                      </a:schemeClr>
                    </a:solidFill>
                  </a:tcPr>
                </a:tc>
                <a:tc>
                  <a:txBody>
                    <a:bodyPr/>
                    <a:lstStyle/>
                    <a:p>
                      <a:r>
                        <a:rPr lang="en-US" sz="1100" dirty="0" smtClean="0"/>
                        <a:t>0.98</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Macro</a:t>
                      </a:r>
                      <a:r>
                        <a:rPr lang="en-US" sz="1100" b="1" baseline="0" dirty="0" smtClean="0"/>
                        <a:t> </a:t>
                      </a:r>
                      <a:r>
                        <a:rPr lang="en-US" sz="1100" b="1" baseline="0"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0.94</a:t>
                      </a:r>
                      <a:endParaRPr lang="en-US" sz="1100" dirty="0"/>
                    </a:p>
                  </a:txBody>
                  <a:tcPr>
                    <a:solidFill>
                      <a:schemeClr val="accent4">
                        <a:lumMod val="20000"/>
                        <a:lumOff val="80000"/>
                      </a:schemeClr>
                    </a:solidFill>
                  </a:tcPr>
                </a:tc>
                <a:tc>
                  <a:txBody>
                    <a:bodyPr/>
                    <a:lstStyle/>
                    <a:p>
                      <a:r>
                        <a:rPr lang="en-US" sz="1100" dirty="0" smtClean="0"/>
                        <a:t>0.96</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Weighted </a:t>
                      </a:r>
                      <a:r>
                        <a:rPr lang="en-US" sz="1100" b="1"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0.98</a:t>
                      </a:r>
                      <a:endParaRPr lang="en-US" sz="1100" dirty="0"/>
                    </a:p>
                  </a:txBody>
                  <a:tcPr>
                    <a:solidFill>
                      <a:schemeClr val="accent4">
                        <a:lumMod val="20000"/>
                        <a:lumOff val="80000"/>
                      </a:schemeClr>
                    </a:solidFill>
                  </a:tcPr>
                </a:tc>
                <a:tc>
                  <a:txBody>
                    <a:bodyPr/>
                    <a:lstStyle/>
                    <a:p>
                      <a:r>
                        <a:rPr lang="en-US" sz="1100" dirty="0" smtClean="0"/>
                        <a:t>0.98</a:t>
                      </a:r>
                      <a:endParaRPr lang="en-US" sz="1100" dirty="0"/>
                    </a:p>
                  </a:txBody>
                  <a:tcPr>
                    <a:solidFill>
                      <a:schemeClr val="accent4">
                        <a:lumMod val="20000"/>
                        <a:lumOff val="80000"/>
                      </a:schemeClr>
                    </a:solidFill>
                  </a:tcPr>
                </a:tc>
              </a:tr>
            </a:tbl>
          </a:graphicData>
        </a:graphic>
      </p:graphicFrame>
      <p:sp>
        <p:nvSpPr>
          <p:cNvPr id="4" name="Rectangle 3"/>
          <p:cNvSpPr/>
          <p:nvPr/>
        </p:nvSpPr>
        <p:spPr>
          <a:xfrm>
            <a:off x="5642045" y="914399"/>
            <a:ext cx="1040860" cy="3054485"/>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303506" y="4094429"/>
            <a:ext cx="6478620" cy="7515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solidFill>
                  <a:schemeClr val="accent6">
                    <a:lumMod val="10000"/>
                  </a:schemeClr>
                </a:solidFill>
                <a:latin typeface="Calibri" panose="020F0502020204030204" pitchFamily="34" charset="0"/>
              </a:rPr>
              <a:t>Because the class ‘Attrition’ distribution is IMBALANCE, so need NOT to use accuracy. Use recall (sensitivity) instead. It is more important to capture as many employees at risk of </a:t>
            </a:r>
            <a:r>
              <a:rPr lang="en-US" dirty="0" smtClean="0">
                <a:solidFill>
                  <a:schemeClr val="accent6">
                    <a:lumMod val="10000"/>
                  </a:schemeClr>
                </a:solidFill>
                <a:latin typeface="Calibri" panose="020F0502020204030204" pitchFamily="34" charset="0"/>
              </a:rPr>
              <a:t>attrition </a:t>
            </a:r>
            <a:r>
              <a:rPr lang="en-US" dirty="0">
                <a:solidFill>
                  <a:schemeClr val="accent6">
                    <a:lumMod val="10000"/>
                  </a:schemeClr>
                </a:solidFill>
                <a:latin typeface="Calibri" panose="020F0502020204030204" pitchFamily="34" charset="0"/>
              </a:rPr>
              <a:t>as possible (minimize false negatives), so recall may be more relevant.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7233657"/>
              </p:ext>
            </p:extLst>
          </p:nvPr>
        </p:nvGraphicFramePr>
        <p:xfrm>
          <a:off x="1550445" y="1023821"/>
          <a:ext cx="6043110" cy="2849880"/>
        </p:xfrm>
        <a:graphic>
          <a:graphicData uri="http://schemas.openxmlformats.org/drawingml/2006/table">
            <a:tbl>
              <a:tblPr firstRow="1" bandRow="1">
                <a:tableStyleId>{5C9FD697-CF82-401F-A7EC-A71502C4C1A0}</a:tableStyleId>
              </a:tblPr>
              <a:tblGrid>
                <a:gridCol w="1901969"/>
                <a:gridCol w="1224174"/>
                <a:gridCol w="1053661"/>
                <a:gridCol w="914400"/>
                <a:gridCol w="948906"/>
              </a:tblGrid>
              <a:tr h="148618">
                <a:tc>
                  <a:txBody>
                    <a:bodyPr/>
                    <a:lstStyle/>
                    <a:p>
                      <a:r>
                        <a:rPr lang="en-US" sz="1100" b="1" dirty="0" smtClean="0"/>
                        <a:t>Classifier</a:t>
                      </a:r>
                      <a:endParaRPr lang="en-US" sz="1100" b="1" dirty="0"/>
                    </a:p>
                  </a:txBody>
                  <a:tcPr>
                    <a:solidFill>
                      <a:schemeClr val="accent4">
                        <a:lumMod val="40000"/>
                        <a:lumOff val="60000"/>
                      </a:schemeClr>
                    </a:solidFill>
                  </a:tcPr>
                </a:tc>
                <a:tc>
                  <a:txBody>
                    <a:bodyPr/>
                    <a:lstStyle/>
                    <a:p>
                      <a:endParaRPr lang="en-US" sz="1100" b="1" dirty="0"/>
                    </a:p>
                  </a:txBody>
                  <a:tcPr>
                    <a:solidFill>
                      <a:schemeClr val="accent4">
                        <a:lumMod val="40000"/>
                        <a:lumOff val="60000"/>
                      </a:schemeClr>
                    </a:solidFill>
                  </a:tcPr>
                </a:tc>
                <a:tc>
                  <a:txBody>
                    <a:bodyPr/>
                    <a:lstStyle/>
                    <a:p>
                      <a:r>
                        <a:rPr lang="en-US" sz="1100" b="1" dirty="0" smtClean="0"/>
                        <a:t>precision</a:t>
                      </a:r>
                      <a:endParaRPr lang="en-US" sz="1100" b="1" dirty="0"/>
                    </a:p>
                  </a:txBody>
                  <a:tcPr>
                    <a:solidFill>
                      <a:schemeClr val="accent4">
                        <a:lumMod val="40000"/>
                        <a:lumOff val="60000"/>
                      </a:schemeClr>
                    </a:solidFill>
                  </a:tcPr>
                </a:tc>
                <a:tc>
                  <a:txBody>
                    <a:bodyPr/>
                    <a:lstStyle/>
                    <a:p>
                      <a:r>
                        <a:rPr lang="en-US" sz="1100" b="1" dirty="0" smtClean="0"/>
                        <a:t>recall</a:t>
                      </a:r>
                      <a:endParaRPr lang="en-US" sz="1100" b="1" dirty="0"/>
                    </a:p>
                  </a:txBody>
                  <a:tcPr>
                    <a:solidFill>
                      <a:schemeClr val="accent4">
                        <a:lumMod val="40000"/>
                        <a:lumOff val="60000"/>
                      </a:schemeClr>
                    </a:solidFill>
                  </a:tcPr>
                </a:tc>
                <a:tc>
                  <a:txBody>
                    <a:bodyPr/>
                    <a:lstStyle/>
                    <a:p>
                      <a:r>
                        <a:rPr lang="en-US" sz="1100" b="1" dirty="0" smtClean="0"/>
                        <a:t>F1-score</a:t>
                      </a:r>
                      <a:endParaRPr lang="en-US" sz="1100" b="1" dirty="0"/>
                    </a:p>
                  </a:txBody>
                  <a:tcPr>
                    <a:solidFill>
                      <a:schemeClr val="accent4">
                        <a:lumMod val="40000"/>
                        <a:lumOff val="60000"/>
                      </a:schemeClr>
                    </a:solidFill>
                  </a:tcPr>
                </a:tc>
              </a:tr>
              <a:tr h="0">
                <a:tc rowSpan="5">
                  <a:txBody>
                    <a:bodyPr/>
                    <a:lstStyle/>
                    <a:p>
                      <a:r>
                        <a:rPr lang="en-US" sz="1100" b="1" dirty="0" smtClean="0"/>
                        <a:t>KNN</a:t>
                      </a:r>
                      <a:endParaRPr lang="en-US" sz="1100" b="1" dirty="0">
                        <a:solidFill>
                          <a:schemeClr val="bg2"/>
                        </a:solidFill>
                      </a:endParaRPr>
                    </a:p>
                  </a:txBody>
                  <a:tcPr anchor="ctr">
                    <a:solidFill>
                      <a:schemeClr val="accent4">
                        <a:lumMod val="40000"/>
                        <a:lumOff val="60000"/>
                      </a:schemeClr>
                    </a:solidFill>
                  </a:tcPr>
                </a:tc>
                <a:tc>
                  <a:txBody>
                    <a:bodyPr/>
                    <a:lstStyle/>
                    <a:p>
                      <a:r>
                        <a:rPr lang="en-US" sz="1100" b="1" dirty="0" smtClean="0"/>
                        <a:t>0</a:t>
                      </a:r>
                      <a:endParaRPr lang="en-US" sz="1100" b="1" dirty="0"/>
                    </a:p>
                  </a:txBody>
                  <a:tcPr>
                    <a:solidFill>
                      <a:schemeClr val="accent4">
                        <a:lumMod val="40000"/>
                        <a:lumOff val="60000"/>
                      </a:schemeClr>
                    </a:solidFill>
                  </a:tcPr>
                </a:tc>
                <a:tc>
                  <a:txBody>
                    <a:bodyPr/>
                    <a:lstStyle/>
                    <a:p>
                      <a:r>
                        <a:rPr lang="en-US" sz="1100" dirty="0" smtClean="0"/>
                        <a:t>0.89</a:t>
                      </a:r>
                      <a:endParaRPr lang="en-US" sz="1100" dirty="0"/>
                    </a:p>
                  </a:txBody>
                  <a:tcPr>
                    <a:solidFill>
                      <a:schemeClr val="accent4">
                        <a:lumMod val="20000"/>
                        <a:lumOff val="80000"/>
                      </a:schemeClr>
                    </a:solidFill>
                  </a:tcPr>
                </a:tc>
                <a:tc>
                  <a:txBody>
                    <a:bodyPr/>
                    <a:lstStyle/>
                    <a:p>
                      <a:r>
                        <a:rPr lang="en-US" sz="1100" dirty="0" smtClean="0"/>
                        <a:t>0.95</a:t>
                      </a:r>
                      <a:endParaRPr lang="en-US" sz="1100" dirty="0"/>
                    </a:p>
                  </a:txBody>
                  <a:tcPr>
                    <a:solidFill>
                      <a:schemeClr val="accent4">
                        <a:lumMod val="20000"/>
                        <a:lumOff val="80000"/>
                      </a:schemeClr>
                    </a:solidFill>
                  </a:tcPr>
                </a:tc>
                <a:tc>
                  <a:txBody>
                    <a:bodyPr/>
                    <a:lstStyle/>
                    <a:p>
                      <a:r>
                        <a:rPr lang="en-US" sz="1100" dirty="0" smtClean="0"/>
                        <a:t>0.92</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1</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0.58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0.37</a:t>
                      </a:r>
                      <a:endParaRPr lang="en-US" sz="1100" dirty="0"/>
                    </a:p>
                  </a:txBody>
                  <a:tcPr>
                    <a:solidFill>
                      <a:schemeClr val="accent4">
                        <a:lumMod val="20000"/>
                        <a:lumOff val="80000"/>
                      </a:schemeClr>
                    </a:solidFill>
                  </a:tcPr>
                </a:tc>
                <a:tc>
                  <a:txBody>
                    <a:bodyPr/>
                    <a:lstStyle/>
                    <a:p>
                      <a:r>
                        <a:rPr lang="en-US" sz="1100" dirty="0" smtClean="0"/>
                        <a:t>0.45</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Accuracy</a:t>
                      </a:r>
                      <a:endParaRPr lang="en-US" sz="1100" b="1" dirty="0">
                        <a:solidFill>
                          <a:schemeClr val="bg2"/>
                        </a:solidFill>
                      </a:endParaRPr>
                    </a:p>
                  </a:txBody>
                  <a:tcPr>
                    <a:solidFill>
                      <a:schemeClr val="accent4">
                        <a:lumMod val="40000"/>
                        <a:lumOff val="60000"/>
                      </a:schemeClr>
                    </a:solidFill>
                  </a:tcPr>
                </a:tc>
                <a:tc>
                  <a:txBody>
                    <a:bodyPr/>
                    <a:lstStyle/>
                    <a:p>
                      <a:endParaRPr lang="en-US" sz="1100" dirty="0">
                        <a:solidFill>
                          <a:schemeClr val="bg2"/>
                        </a:solidFill>
                      </a:endParaRPr>
                    </a:p>
                  </a:txBody>
                  <a:tcPr>
                    <a:solidFill>
                      <a:schemeClr val="accent4">
                        <a:lumMod val="20000"/>
                        <a:lumOff val="80000"/>
                      </a:schemeClr>
                    </a:solidFill>
                  </a:tcPr>
                </a:tc>
                <a:tc>
                  <a:txBody>
                    <a:bodyPr/>
                    <a:lstStyle/>
                    <a:p>
                      <a:endParaRPr lang="en-US" sz="1100" dirty="0"/>
                    </a:p>
                  </a:txBody>
                  <a:tcPr>
                    <a:solidFill>
                      <a:schemeClr val="accent4">
                        <a:lumMod val="20000"/>
                        <a:lumOff val="80000"/>
                      </a:schemeClr>
                    </a:solidFill>
                  </a:tcPr>
                </a:tc>
                <a:tc>
                  <a:txBody>
                    <a:bodyPr/>
                    <a:lstStyle/>
                    <a:p>
                      <a:r>
                        <a:rPr lang="en-US" sz="1100" dirty="0" smtClean="0"/>
                        <a:t>0.86</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Macro</a:t>
                      </a:r>
                      <a:r>
                        <a:rPr lang="en-US" sz="1100" b="1" baseline="0" dirty="0" smtClean="0"/>
                        <a:t> </a:t>
                      </a:r>
                      <a:r>
                        <a:rPr lang="en-US" sz="1100" b="1" baseline="0"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0.74</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0.66</a:t>
                      </a:r>
                      <a:endParaRPr lang="en-US" sz="1100" dirty="0"/>
                    </a:p>
                  </a:txBody>
                  <a:tcPr>
                    <a:solidFill>
                      <a:schemeClr val="accent4">
                        <a:lumMod val="20000"/>
                        <a:lumOff val="80000"/>
                      </a:schemeClr>
                    </a:solidFill>
                  </a:tcPr>
                </a:tc>
                <a:tc>
                  <a:txBody>
                    <a:bodyPr/>
                    <a:lstStyle/>
                    <a:p>
                      <a:r>
                        <a:rPr lang="en-US" sz="1100" dirty="0" smtClean="0"/>
                        <a:t>0.69</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Weighted </a:t>
                      </a:r>
                      <a:r>
                        <a:rPr lang="en-US" sz="1100" b="1"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0.84</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0.86</a:t>
                      </a:r>
                      <a:endParaRPr lang="en-US" sz="1100" dirty="0"/>
                    </a:p>
                  </a:txBody>
                  <a:tcPr>
                    <a:solidFill>
                      <a:schemeClr val="accent4">
                        <a:lumMod val="20000"/>
                        <a:lumOff val="80000"/>
                      </a:schemeClr>
                    </a:solidFill>
                  </a:tcPr>
                </a:tc>
                <a:tc>
                  <a:txBody>
                    <a:bodyPr/>
                    <a:lstStyle/>
                    <a:p>
                      <a:r>
                        <a:rPr lang="en-US" sz="1100" dirty="0" smtClean="0"/>
                        <a:t>0.84</a:t>
                      </a:r>
                      <a:endParaRPr lang="en-US" sz="1100" dirty="0"/>
                    </a:p>
                  </a:txBody>
                  <a:tcPr>
                    <a:solidFill>
                      <a:schemeClr val="accent4">
                        <a:lumMod val="20000"/>
                        <a:lumOff val="80000"/>
                      </a:schemeClr>
                    </a:solidFill>
                  </a:tcPr>
                </a:tc>
              </a:tr>
              <a:tr h="0">
                <a:tc rowSpan="5">
                  <a:txBody>
                    <a:bodyPr/>
                    <a:lstStyle/>
                    <a:p>
                      <a:r>
                        <a:rPr lang="en-US" sz="1100" b="1" dirty="0" smtClean="0"/>
                        <a:t>Decision Tree</a:t>
                      </a:r>
                      <a:endParaRPr lang="en-US" sz="1100" b="1" dirty="0">
                        <a:solidFill>
                          <a:schemeClr val="bg2"/>
                        </a:solidFill>
                      </a:endParaRPr>
                    </a:p>
                  </a:txBody>
                  <a:tcPr anchor="ctr">
                    <a:solidFill>
                      <a:schemeClr val="accent4">
                        <a:lumMod val="40000"/>
                        <a:lumOff val="60000"/>
                      </a:schemeClr>
                    </a:solidFill>
                  </a:tcPr>
                </a:tc>
                <a:tc>
                  <a:txBody>
                    <a:bodyPr/>
                    <a:lstStyle/>
                    <a:p>
                      <a:r>
                        <a:rPr lang="en-US" sz="1100" b="1" smtClean="0"/>
                        <a:t>0</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0.98</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0.97</a:t>
                      </a:r>
                      <a:endParaRPr lang="en-US" sz="1100" dirty="0"/>
                    </a:p>
                  </a:txBody>
                  <a:tcPr>
                    <a:solidFill>
                      <a:schemeClr val="accent4">
                        <a:lumMod val="20000"/>
                        <a:lumOff val="80000"/>
                      </a:schemeClr>
                    </a:solidFill>
                  </a:tcPr>
                </a:tc>
                <a:tc>
                  <a:txBody>
                    <a:bodyPr/>
                    <a:lstStyle/>
                    <a:p>
                      <a:r>
                        <a:rPr lang="en-US" sz="1100" dirty="0" smtClean="0"/>
                        <a:t>0.98</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smtClean="0"/>
                        <a:t>1</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0.86</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0.92</a:t>
                      </a:r>
                      <a:endParaRPr lang="en-US" sz="1100" dirty="0"/>
                    </a:p>
                  </a:txBody>
                  <a:tcPr>
                    <a:solidFill>
                      <a:schemeClr val="accent4">
                        <a:lumMod val="20000"/>
                        <a:lumOff val="80000"/>
                      </a:schemeClr>
                    </a:solidFill>
                  </a:tcPr>
                </a:tc>
                <a:tc>
                  <a:txBody>
                    <a:bodyPr/>
                    <a:lstStyle/>
                    <a:p>
                      <a:r>
                        <a:rPr lang="en-US" sz="1100" dirty="0" smtClean="0"/>
                        <a:t>0.89</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Accuracy</a:t>
                      </a:r>
                      <a:endParaRPr lang="en-US" sz="1100" b="1" dirty="0">
                        <a:solidFill>
                          <a:schemeClr val="bg2"/>
                        </a:solidFill>
                      </a:endParaRPr>
                    </a:p>
                  </a:txBody>
                  <a:tcPr>
                    <a:solidFill>
                      <a:schemeClr val="accent4">
                        <a:lumMod val="40000"/>
                        <a:lumOff val="60000"/>
                      </a:schemeClr>
                    </a:solidFill>
                  </a:tcPr>
                </a:tc>
                <a:tc>
                  <a:txBody>
                    <a:bodyPr/>
                    <a:lstStyle/>
                    <a:p>
                      <a:endParaRPr lang="en-US" sz="1100" dirty="0">
                        <a:solidFill>
                          <a:schemeClr val="bg2"/>
                        </a:solidFill>
                      </a:endParaRPr>
                    </a:p>
                  </a:txBody>
                  <a:tcPr>
                    <a:solidFill>
                      <a:schemeClr val="accent4">
                        <a:lumMod val="20000"/>
                        <a:lumOff val="80000"/>
                      </a:schemeClr>
                    </a:solidFill>
                  </a:tcPr>
                </a:tc>
                <a:tc>
                  <a:txBody>
                    <a:bodyPr/>
                    <a:lstStyle/>
                    <a:p>
                      <a:endParaRPr lang="en-US" sz="1100" dirty="0"/>
                    </a:p>
                  </a:txBody>
                  <a:tcPr>
                    <a:solidFill>
                      <a:schemeClr val="accent4">
                        <a:lumMod val="20000"/>
                        <a:lumOff val="80000"/>
                      </a:schemeClr>
                    </a:solidFill>
                  </a:tcPr>
                </a:tc>
                <a:tc>
                  <a:txBody>
                    <a:bodyPr/>
                    <a:lstStyle/>
                    <a:p>
                      <a:r>
                        <a:rPr lang="en-US" sz="1100" dirty="0" smtClean="0"/>
                        <a:t>0.96</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Macro</a:t>
                      </a:r>
                      <a:r>
                        <a:rPr lang="en-US" sz="1100" b="1" baseline="0" dirty="0" smtClean="0"/>
                        <a:t> </a:t>
                      </a:r>
                      <a:r>
                        <a:rPr lang="en-US" sz="1100" b="1" baseline="0"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0.92</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0.95</a:t>
                      </a:r>
                      <a:endParaRPr lang="en-US" sz="1100" dirty="0"/>
                    </a:p>
                  </a:txBody>
                  <a:tcPr>
                    <a:solidFill>
                      <a:schemeClr val="accent4">
                        <a:lumMod val="20000"/>
                        <a:lumOff val="80000"/>
                      </a:schemeClr>
                    </a:solidFill>
                  </a:tcPr>
                </a:tc>
                <a:tc>
                  <a:txBody>
                    <a:bodyPr/>
                    <a:lstStyle/>
                    <a:p>
                      <a:r>
                        <a:rPr lang="en-US" sz="1100" dirty="0" smtClean="0"/>
                        <a:t>0.93</a:t>
                      </a:r>
                      <a:endParaRPr lang="en-US" sz="1100" dirty="0"/>
                    </a:p>
                  </a:txBody>
                  <a:tcPr>
                    <a:solidFill>
                      <a:schemeClr val="accent4">
                        <a:lumMod val="20000"/>
                        <a:lumOff val="80000"/>
                      </a:schemeClr>
                    </a:solidFill>
                  </a:tcPr>
                </a:tc>
              </a:tr>
              <a:tr h="0">
                <a:tc vMerge="1">
                  <a:txBody>
                    <a:bodyPr/>
                    <a:lstStyle/>
                    <a:p>
                      <a:endParaRPr lang="en-US" dirty="0"/>
                    </a:p>
                  </a:txBody>
                  <a:tcPr/>
                </a:tc>
                <a:tc>
                  <a:txBody>
                    <a:bodyPr/>
                    <a:lstStyle/>
                    <a:p>
                      <a:r>
                        <a:rPr lang="en-US" sz="1100" b="1" dirty="0" smtClean="0"/>
                        <a:t>Weighted </a:t>
                      </a:r>
                      <a:r>
                        <a:rPr lang="en-US" sz="1100" b="1"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0.96</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0.96</a:t>
                      </a:r>
                      <a:endParaRPr lang="en-US" sz="1100" dirty="0"/>
                    </a:p>
                  </a:txBody>
                  <a:tcPr>
                    <a:solidFill>
                      <a:schemeClr val="accent4">
                        <a:lumMod val="20000"/>
                        <a:lumOff val="80000"/>
                      </a:schemeClr>
                    </a:solidFill>
                  </a:tcPr>
                </a:tc>
                <a:tc>
                  <a:txBody>
                    <a:bodyPr/>
                    <a:lstStyle/>
                    <a:p>
                      <a:r>
                        <a:rPr lang="en-US" sz="1100" dirty="0" smtClean="0"/>
                        <a:t>0.96</a:t>
                      </a:r>
                      <a:endParaRPr lang="en-US" sz="1100" dirty="0"/>
                    </a:p>
                  </a:txBody>
                  <a:tcPr>
                    <a:solidFill>
                      <a:schemeClr val="accent4">
                        <a:lumMod val="20000"/>
                        <a:lumOff val="80000"/>
                      </a:schemeClr>
                    </a:solidFill>
                  </a:tcPr>
                </a:tc>
              </a:tr>
            </a:tbl>
          </a:graphicData>
        </a:graphic>
      </p:graphicFrame>
      <p:sp>
        <p:nvSpPr>
          <p:cNvPr id="5" name="Rectangle 4"/>
          <p:cNvSpPr/>
          <p:nvPr/>
        </p:nvSpPr>
        <p:spPr>
          <a:xfrm>
            <a:off x="5746564" y="2804910"/>
            <a:ext cx="850900" cy="33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407;p65"/>
          <p:cNvSpPr txBox="1">
            <a:spLocks noGrp="1"/>
          </p:cNvSpPr>
          <p:nvPr>
            <p:ph type="title"/>
          </p:nvPr>
        </p:nvSpPr>
        <p:spPr>
          <a:xfrm>
            <a:off x="720000" y="776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OF </a:t>
            </a:r>
            <a:r>
              <a:rPr lang="en" dirty="0" smtClean="0">
                <a:solidFill>
                  <a:schemeClr val="accent1"/>
                </a:solidFill>
                <a:latin typeface="Overpass"/>
                <a:ea typeface="Overpass"/>
                <a:cs typeface="Overpass"/>
                <a:sym typeface="Overpass"/>
              </a:rPr>
              <a:t>MODEL</a:t>
            </a:r>
            <a:endParaRPr dirty="0">
              <a:solidFill>
                <a:schemeClr val="accent1"/>
              </a:solidFill>
              <a:latin typeface="Overpass"/>
              <a:ea typeface="Overpass"/>
              <a:cs typeface="Overpass"/>
              <a:sym typeface="Overpass"/>
            </a:endParaRPr>
          </a:p>
        </p:txBody>
      </p:sp>
      <p:sp>
        <p:nvSpPr>
          <p:cNvPr id="7" name="Rounded Rectangle 6"/>
          <p:cNvSpPr/>
          <p:nvPr/>
        </p:nvSpPr>
        <p:spPr>
          <a:xfrm>
            <a:off x="1404472" y="4094429"/>
            <a:ext cx="6335056" cy="7515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solidFill>
                  <a:schemeClr val="accent6">
                    <a:lumMod val="10000"/>
                  </a:schemeClr>
                </a:solidFill>
                <a:latin typeface="Calibri" panose="020F0502020204030204" pitchFamily="34" charset="0"/>
              </a:rPr>
              <a:t>The model that has the highest recall value is the Decision Tree model (0.92). </a:t>
            </a:r>
            <a:endParaRPr lang="en-US" dirty="0" smtClean="0">
              <a:solidFill>
                <a:schemeClr val="accent6">
                  <a:lumMod val="10000"/>
                </a:schemeClr>
              </a:solidFill>
              <a:latin typeface="Calibri" panose="020F0502020204030204" pitchFamily="34" charset="0"/>
            </a:endParaRPr>
          </a:p>
          <a:p>
            <a:r>
              <a:rPr lang="en-US" dirty="0" smtClean="0">
                <a:solidFill>
                  <a:schemeClr val="accent6">
                    <a:lumMod val="10000"/>
                  </a:schemeClr>
                </a:solidFill>
                <a:latin typeface="Calibri" panose="020F0502020204030204" pitchFamily="34" charset="0"/>
              </a:rPr>
              <a:t>I </a:t>
            </a:r>
            <a:r>
              <a:rPr lang="en-US" dirty="0">
                <a:solidFill>
                  <a:schemeClr val="accent6">
                    <a:lumMod val="10000"/>
                  </a:schemeClr>
                </a:solidFill>
                <a:latin typeface="Calibri" panose="020F0502020204030204" pitchFamily="34" charset="0"/>
              </a:rPr>
              <a:t>will try to use </a:t>
            </a:r>
            <a:r>
              <a:rPr lang="en-US" dirty="0" err="1">
                <a:solidFill>
                  <a:schemeClr val="accent6">
                    <a:lumMod val="10000"/>
                  </a:schemeClr>
                </a:solidFill>
                <a:latin typeface="Calibri" panose="020F0502020204030204" pitchFamily="34" charset="0"/>
              </a:rPr>
              <a:t>hyperparameter</a:t>
            </a:r>
            <a:r>
              <a:rPr lang="en-US" dirty="0">
                <a:solidFill>
                  <a:schemeClr val="accent6">
                    <a:lumMod val="10000"/>
                  </a:schemeClr>
                </a:solidFill>
                <a:latin typeface="Calibri" panose="020F0502020204030204" pitchFamily="34" charset="0"/>
              </a:rPr>
              <a:t> tuning for the Decision Tree model.</a:t>
            </a:r>
            <a:endParaRPr lang="en-US" dirty="0">
              <a:solidFill>
                <a:schemeClr val="accent6">
                  <a:lumMod val="10000"/>
                </a:schemeClr>
              </a:solidFill>
            </a:endParaRPr>
          </a:p>
        </p:txBody>
      </p:sp>
      <p:sp>
        <p:nvSpPr>
          <p:cNvPr id="8" name="Rectangle 7"/>
          <p:cNvSpPr/>
          <p:nvPr/>
        </p:nvSpPr>
        <p:spPr>
          <a:xfrm>
            <a:off x="5680955" y="914400"/>
            <a:ext cx="992221" cy="2986392"/>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897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215" y="1658515"/>
            <a:ext cx="3524999" cy="298525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01372835"/>
              </p:ext>
            </p:extLst>
          </p:nvPr>
        </p:nvGraphicFramePr>
        <p:xfrm>
          <a:off x="171520" y="1658515"/>
          <a:ext cx="4900210" cy="1722120"/>
        </p:xfrm>
        <a:graphic>
          <a:graphicData uri="http://schemas.openxmlformats.org/drawingml/2006/table">
            <a:tbl>
              <a:tblPr firstRow="1" bandRow="1">
                <a:tableStyleId>{5C9FD697-CF82-401F-A7EC-A71502C4C1A0}</a:tableStyleId>
              </a:tblPr>
              <a:tblGrid>
                <a:gridCol w="1412731"/>
                <a:gridCol w="1158949"/>
                <a:gridCol w="818707"/>
                <a:gridCol w="765544"/>
                <a:gridCol w="744279"/>
              </a:tblGrid>
              <a:tr h="148618">
                <a:tc>
                  <a:txBody>
                    <a:bodyPr/>
                    <a:lstStyle/>
                    <a:p>
                      <a:r>
                        <a:rPr lang="en-US" sz="1100" b="1" dirty="0" smtClean="0"/>
                        <a:t>Classifier</a:t>
                      </a:r>
                      <a:endParaRPr lang="en-US" sz="1100" b="1" dirty="0"/>
                    </a:p>
                  </a:txBody>
                  <a:tcPr>
                    <a:solidFill>
                      <a:schemeClr val="accent4">
                        <a:lumMod val="40000"/>
                        <a:lumOff val="60000"/>
                      </a:schemeClr>
                    </a:solidFill>
                  </a:tcPr>
                </a:tc>
                <a:tc>
                  <a:txBody>
                    <a:bodyPr/>
                    <a:lstStyle/>
                    <a:p>
                      <a:endParaRPr lang="en-US" sz="1100" b="1" dirty="0"/>
                    </a:p>
                  </a:txBody>
                  <a:tcPr>
                    <a:solidFill>
                      <a:schemeClr val="accent4">
                        <a:lumMod val="40000"/>
                        <a:lumOff val="60000"/>
                      </a:schemeClr>
                    </a:solidFill>
                  </a:tcPr>
                </a:tc>
                <a:tc>
                  <a:txBody>
                    <a:bodyPr/>
                    <a:lstStyle/>
                    <a:p>
                      <a:r>
                        <a:rPr lang="en-US" sz="1100" b="1" dirty="0" smtClean="0"/>
                        <a:t>precision</a:t>
                      </a:r>
                      <a:endParaRPr lang="en-US" sz="1100" b="1" dirty="0"/>
                    </a:p>
                  </a:txBody>
                  <a:tcPr>
                    <a:solidFill>
                      <a:schemeClr val="accent4">
                        <a:lumMod val="40000"/>
                        <a:lumOff val="60000"/>
                      </a:schemeClr>
                    </a:solidFill>
                  </a:tcPr>
                </a:tc>
                <a:tc>
                  <a:txBody>
                    <a:bodyPr/>
                    <a:lstStyle/>
                    <a:p>
                      <a:r>
                        <a:rPr lang="en-US" sz="1100" b="1" dirty="0" smtClean="0"/>
                        <a:t>recall</a:t>
                      </a:r>
                      <a:endParaRPr lang="en-US" sz="1100" b="1" dirty="0"/>
                    </a:p>
                  </a:txBody>
                  <a:tcPr>
                    <a:solidFill>
                      <a:schemeClr val="accent4">
                        <a:lumMod val="40000"/>
                        <a:lumOff val="60000"/>
                      </a:schemeClr>
                    </a:solidFill>
                  </a:tcPr>
                </a:tc>
                <a:tc>
                  <a:txBody>
                    <a:bodyPr/>
                    <a:lstStyle/>
                    <a:p>
                      <a:r>
                        <a:rPr lang="en-US" sz="1100" b="1" dirty="0" smtClean="0"/>
                        <a:t>F1-score</a:t>
                      </a:r>
                      <a:endParaRPr lang="en-US" sz="1100" b="1" dirty="0"/>
                    </a:p>
                  </a:txBody>
                  <a:tcPr>
                    <a:solidFill>
                      <a:schemeClr val="accent4">
                        <a:lumMod val="40000"/>
                        <a:lumOff val="60000"/>
                      </a:schemeClr>
                    </a:solidFill>
                  </a:tcPr>
                </a:tc>
              </a:tr>
              <a:tr h="0">
                <a:tc rowSpan="5">
                  <a:txBody>
                    <a:bodyPr/>
                    <a:lstStyle/>
                    <a:p>
                      <a:r>
                        <a:rPr lang="en-US" sz="1100" b="1" dirty="0" smtClean="0"/>
                        <a:t>Decision Tree (HP Tuning)</a:t>
                      </a:r>
                      <a:endParaRPr lang="en-US" sz="1100" b="1" dirty="0">
                        <a:solidFill>
                          <a:schemeClr val="bg2"/>
                        </a:solidFill>
                      </a:endParaRPr>
                    </a:p>
                  </a:txBody>
                  <a:tcPr anchor="ctr">
                    <a:solidFill>
                      <a:schemeClr val="accent4">
                        <a:lumMod val="40000"/>
                        <a:lumOff val="60000"/>
                      </a:schemeClr>
                    </a:solidFill>
                  </a:tcPr>
                </a:tc>
                <a:tc>
                  <a:txBody>
                    <a:bodyPr/>
                    <a:lstStyle/>
                    <a:p>
                      <a:r>
                        <a:rPr lang="en-US" sz="1100" b="1" smtClean="0"/>
                        <a:t>0</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0.99</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0.97</a:t>
                      </a:r>
                      <a:endParaRPr lang="en-US" sz="1100" dirty="0"/>
                    </a:p>
                  </a:txBody>
                  <a:tcPr>
                    <a:solidFill>
                      <a:schemeClr val="accent4">
                        <a:lumMod val="20000"/>
                        <a:lumOff val="80000"/>
                      </a:schemeClr>
                    </a:solidFill>
                  </a:tcPr>
                </a:tc>
                <a:tc>
                  <a:txBody>
                    <a:bodyPr/>
                    <a:lstStyle/>
                    <a:p>
                      <a:r>
                        <a:rPr lang="en-US" sz="1100" dirty="0" smtClean="0"/>
                        <a:t>0.98</a:t>
                      </a:r>
                      <a:endParaRPr lang="en-US" sz="1100" dirty="0"/>
                    </a:p>
                  </a:txBody>
                  <a:tcPr>
                    <a:solidFill>
                      <a:schemeClr val="accent4">
                        <a:lumMod val="20000"/>
                        <a:lumOff val="80000"/>
                      </a:schemeClr>
                    </a:solidFill>
                  </a:tcPr>
                </a:tc>
              </a:tr>
              <a:tr h="0">
                <a:tc vMerge="1">
                  <a:txBody>
                    <a:bodyPr/>
                    <a:lstStyle/>
                    <a:p>
                      <a:endParaRPr lang="en-US" dirty="0"/>
                    </a:p>
                  </a:txBody>
                  <a:tcPr>
                    <a:solidFill>
                      <a:schemeClr val="accent4">
                        <a:lumMod val="40000"/>
                        <a:lumOff val="60000"/>
                      </a:schemeClr>
                    </a:solidFill>
                  </a:tcPr>
                </a:tc>
                <a:tc>
                  <a:txBody>
                    <a:bodyPr/>
                    <a:lstStyle/>
                    <a:p>
                      <a:r>
                        <a:rPr lang="en-US" sz="1100" b="1" smtClean="0"/>
                        <a:t>1</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0.87</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0.94</a:t>
                      </a:r>
                      <a:endParaRPr lang="en-US" sz="1100" dirty="0"/>
                    </a:p>
                  </a:txBody>
                  <a:tcPr>
                    <a:solidFill>
                      <a:schemeClr val="accent4">
                        <a:lumMod val="20000"/>
                        <a:lumOff val="80000"/>
                      </a:schemeClr>
                    </a:solidFill>
                  </a:tcPr>
                </a:tc>
                <a:tc>
                  <a:txBody>
                    <a:bodyPr/>
                    <a:lstStyle/>
                    <a:p>
                      <a:r>
                        <a:rPr lang="en-US" sz="1100" dirty="0" smtClean="0"/>
                        <a:t>0.90</a:t>
                      </a:r>
                      <a:endParaRPr lang="en-US" sz="1100" dirty="0"/>
                    </a:p>
                  </a:txBody>
                  <a:tcPr>
                    <a:solidFill>
                      <a:schemeClr val="accent4">
                        <a:lumMod val="20000"/>
                        <a:lumOff val="80000"/>
                      </a:schemeClr>
                    </a:solidFill>
                  </a:tcPr>
                </a:tc>
              </a:tr>
              <a:tr h="0">
                <a:tc vMerge="1">
                  <a:txBody>
                    <a:bodyPr/>
                    <a:lstStyle/>
                    <a:p>
                      <a:endParaRPr lang="en-US" dirty="0"/>
                    </a:p>
                  </a:txBody>
                  <a:tcPr>
                    <a:solidFill>
                      <a:schemeClr val="accent4">
                        <a:lumMod val="40000"/>
                        <a:lumOff val="60000"/>
                      </a:schemeClr>
                    </a:solidFill>
                  </a:tcPr>
                </a:tc>
                <a:tc>
                  <a:txBody>
                    <a:bodyPr/>
                    <a:lstStyle/>
                    <a:p>
                      <a:r>
                        <a:rPr lang="en-US" sz="1100" b="1" dirty="0" smtClean="0"/>
                        <a:t>Accuracy</a:t>
                      </a:r>
                      <a:endParaRPr lang="en-US" sz="1100" b="1" dirty="0">
                        <a:solidFill>
                          <a:schemeClr val="bg2"/>
                        </a:solidFill>
                      </a:endParaRPr>
                    </a:p>
                  </a:txBody>
                  <a:tcPr>
                    <a:solidFill>
                      <a:schemeClr val="accent4">
                        <a:lumMod val="40000"/>
                        <a:lumOff val="60000"/>
                      </a:schemeClr>
                    </a:solidFill>
                  </a:tcPr>
                </a:tc>
                <a:tc>
                  <a:txBody>
                    <a:bodyPr/>
                    <a:lstStyle/>
                    <a:p>
                      <a:endParaRPr lang="en-US" sz="1100" dirty="0">
                        <a:solidFill>
                          <a:schemeClr val="bg2"/>
                        </a:solidFill>
                      </a:endParaRPr>
                    </a:p>
                  </a:txBody>
                  <a:tcPr>
                    <a:solidFill>
                      <a:schemeClr val="accent4">
                        <a:lumMod val="20000"/>
                        <a:lumOff val="80000"/>
                      </a:schemeClr>
                    </a:solidFill>
                  </a:tcPr>
                </a:tc>
                <a:tc>
                  <a:txBody>
                    <a:bodyPr/>
                    <a:lstStyle/>
                    <a:p>
                      <a:endParaRPr lang="en-US" sz="1100" dirty="0"/>
                    </a:p>
                  </a:txBody>
                  <a:tcPr>
                    <a:solidFill>
                      <a:schemeClr val="accent4">
                        <a:lumMod val="20000"/>
                        <a:lumOff val="80000"/>
                      </a:schemeClr>
                    </a:solidFill>
                  </a:tcPr>
                </a:tc>
                <a:tc>
                  <a:txBody>
                    <a:bodyPr/>
                    <a:lstStyle/>
                    <a:p>
                      <a:r>
                        <a:rPr lang="en-US" sz="1100" dirty="0" smtClean="0"/>
                        <a:t>0.97</a:t>
                      </a:r>
                      <a:endParaRPr lang="en-US" sz="1100" dirty="0"/>
                    </a:p>
                  </a:txBody>
                  <a:tcPr>
                    <a:solidFill>
                      <a:schemeClr val="accent4">
                        <a:lumMod val="20000"/>
                        <a:lumOff val="80000"/>
                      </a:schemeClr>
                    </a:solidFill>
                  </a:tcPr>
                </a:tc>
              </a:tr>
              <a:tr h="0">
                <a:tc vMerge="1">
                  <a:txBody>
                    <a:bodyPr/>
                    <a:lstStyle/>
                    <a:p>
                      <a:endParaRPr lang="en-US" dirty="0"/>
                    </a:p>
                  </a:txBody>
                  <a:tcPr>
                    <a:solidFill>
                      <a:schemeClr val="accent4">
                        <a:lumMod val="40000"/>
                        <a:lumOff val="60000"/>
                      </a:schemeClr>
                    </a:solidFill>
                  </a:tcPr>
                </a:tc>
                <a:tc>
                  <a:txBody>
                    <a:bodyPr/>
                    <a:lstStyle/>
                    <a:p>
                      <a:r>
                        <a:rPr lang="en-US" sz="1100" b="1" dirty="0" smtClean="0"/>
                        <a:t>Macro</a:t>
                      </a:r>
                      <a:r>
                        <a:rPr lang="en-US" sz="1100" b="1" baseline="0" dirty="0" smtClean="0"/>
                        <a:t> </a:t>
                      </a:r>
                      <a:r>
                        <a:rPr lang="en-US" sz="1100" b="1" baseline="0"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0.93</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0.95</a:t>
                      </a:r>
                      <a:endParaRPr lang="en-US" sz="1100" dirty="0"/>
                    </a:p>
                  </a:txBody>
                  <a:tcPr>
                    <a:solidFill>
                      <a:schemeClr val="accent4">
                        <a:lumMod val="20000"/>
                        <a:lumOff val="80000"/>
                      </a:schemeClr>
                    </a:solidFill>
                  </a:tcPr>
                </a:tc>
                <a:tc>
                  <a:txBody>
                    <a:bodyPr/>
                    <a:lstStyle/>
                    <a:p>
                      <a:r>
                        <a:rPr lang="en-US" sz="1100" dirty="0" smtClean="0"/>
                        <a:t>0.94</a:t>
                      </a:r>
                      <a:endParaRPr lang="en-US" sz="1100" dirty="0"/>
                    </a:p>
                  </a:txBody>
                  <a:tcPr>
                    <a:solidFill>
                      <a:schemeClr val="accent4">
                        <a:lumMod val="20000"/>
                        <a:lumOff val="80000"/>
                      </a:schemeClr>
                    </a:solidFill>
                  </a:tcPr>
                </a:tc>
              </a:tr>
              <a:tr h="0">
                <a:tc vMerge="1">
                  <a:txBody>
                    <a:bodyPr/>
                    <a:lstStyle/>
                    <a:p>
                      <a:endParaRPr lang="en-US" dirty="0"/>
                    </a:p>
                  </a:txBody>
                  <a:tcPr>
                    <a:solidFill>
                      <a:schemeClr val="accent4">
                        <a:lumMod val="40000"/>
                        <a:lumOff val="60000"/>
                      </a:schemeClr>
                    </a:solidFill>
                  </a:tcPr>
                </a:tc>
                <a:tc>
                  <a:txBody>
                    <a:bodyPr/>
                    <a:lstStyle/>
                    <a:p>
                      <a:r>
                        <a:rPr lang="en-US" sz="1100" b="1" dirty="0" smtClean="0"/>
                        <a:t>Weighted </a:t>
                      </a:r>
                      <a:r>
                        <a:rPr lang="en-US" sz="1100" b="1" dirty="0" err="1" smtClean="0"/>
                        <a:t>avg</a:t>
                      </a:r>
                      <a:endParaRPr lang="en-US" sz="1100" b="1" dirty="0">
                        <a:solidFill>
                          <a:schemeClr val="bg2"/>
                        </a:solidFill>
                      </a:endParaRPr>
                    </a:p>
                  </a:txBody>
                  <a:tcPr>
                    <a:solidFill>
                      <a:schemeClr val="accent4">
                        <a:lumMod val="40000"/>
                        <a:lumOff val="60000"/>
                      </a:schemeClr>
                    </a:solidFill>
                  </a:tcPr>
                </a:tc>
                <a:tc>
                  <a:txBody>
                    <a:bodyPr/>
                    <a:lstStyle/>
                    <a:p>
                      <a:r>
                        <a:rPr lang="en-US" sz="1100" dirty="0" smtClean="0">
                          <a:solidFill>
                            <a:schemeClr val="bg2"/>
                          </a:solidFill>
                        </a:rPr>
                        <a:t>0.97</a:t>
                      </a:r>
                      <a:endParaRPr lang="en-US" sz="1100" dirty="0">
                        <a:solidFill>
                          <a:schemeClr val="bg2"/>
                        </a:solidFill>
                      </a:endParaRPr>
                    </a:p>
                  </a:txBody>
                  <a:tcPr>
                    <a:solidFill>
                      <a:schemeClr val="accent4">
                        <a:lumMod val="20000"/>
                        <a:lumOff val="80000"/>
                      </a:schemeClr>
                    </a:solidFill>
                  </a:tcPr>
                </a:tc>
                <a:tc>
                  <a:txBody>
                    <a:bodyPr/>
                    <a:lstStyle/>
                    <a:p>
                      <a:r>
                        <a:rPr lang="en-US" sz="1100" dirty="0" smtClean="0"/>
                        <a:t>0.97</a:t>
                      </a:r>
                      <a:endParaRPr lang="en-US" sz="1100" dirty="0"/>
                    </a:p>
                  </a:txBody>
                  <a:tcPr>
                    <a:solidFill>
                      <a:schemeClr val="accent4">
                        <a:lumMod val="20000"/>
                        <a:lumOff val="80000"/>
                      </a:schemeClr>
                    </a:solidFill>
                  </a:tcPr>
                </a:tc>
                <a:tc>
                  <a:txBody>
                    <a:bodyPr/>
                    <a:lstStyle/>
                    <a:p>
                      <a:r>
                        <a:rPr lang="en-US" sz="1100" dirty="0" smtClean="0"/>
                        <a:t>0.97</a:t>
                      </a:r>
                      <a:endParaRPr lang="en-US" sz="1100" dirty="0"/>
                    </a:p>
                  </a:txBody>
                  <a:tcPr>
                    <a:solidFill>
                      <a:schemeClr val="accent4">
                        <a:lumMod val="20000"/>
                        <a:lumOff val="80000"/>
                      </a:schemeClr>
                    </a:solidFill>
                  </a:tcPr>
                </a:tc>
              </a:tr>
            </a:tbl>
          </a:graphicData>
        </a:graphic>
      </p:graphicFrame>
      <p:sp>
        <p:nvSpPr>
          <p:cNvPr id="9" name="Google Shape;1407;p65"/>
          <p:cNvSpPr txBox="1">
            <a:spLocks noGrp="1"/>
          </p:cNvSpPr>
          <p:nvPr>
            <p:ph type="title"/>
          </p:nvPr>
        </p:nvSpPr>
        <p:spPr>
          <a:xfrm>
            <a:off x="720000" y="3222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Decision</a:t>
            </a:r>
            <a:r>
              <a:rPr lang="en" dirty="0" smtClean="0"/>
              <a:t> Tree using HP Tuning</a:t>
            </a:r>
            <a:endParaRPr dirty="0">
              <a:solidFill>
                <a:schemeClr val="accent1"/>
              </a:solidFill>
              <a:latin typeface="Overpass"/>
              <a:ea typeface="Overpass"/>
              <a:cs typeface="Overpass"/>
              <a:sym typeface="Overpass"/>
            </a:endParaRPr>
          </a:p>
        </p:txBody>
      </p:sp>
      <p:sp>
        <p:nvSpPr>
          <p:cNvPr id="11" name="Rectangle 10"/>
          <p:cNvSpPr/>
          <p:nvPr/>
        </p:nvSpPr>
        <p:spPr>
          <a:xfrm>
            <a:off x="3519358" y="2313172"/>
            <a:ext cx="850900" cy="33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99359" y="3685867"/>
            <a:ext cx="4498878" cy="7515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solidFill>
                  <a:schemeClr val="accent6">
                    <a:lumMod val="10000"/>
                  </a:schemeClr>
                </a:solidFill>
                <a:latin typeface="Calibri" panose="020F0502020204030204" pitchFamily="34" charset="0"/>
              </a:rPr>
              <a:t>The Decision Tree model using </a:t>
            </a:r>
            <a:r>
              <a:rPr lang="en-US" dirty="0" err="1">
                <a:solidFill>
                  <a:schemeClr val="accent6">
                    <a:lumMod val="10000"/>
                  </a:schemeClr>
                </a:solidFill>
                <a:latin typeface="Calibri" panose="020F0502020204030204" pitchFamily="34" charset="0"/>
              </a:rPr>
              <a:t>hyperparameter</a:t>
            </a:r>
            <a:r>
              <a:rPr lang="en-US" dirty="0">
                <a:solidFill>
                  <a:schemeClr val="accent6">
                    <a:lumMod val="10000"/>
                  </a:schemeClr>
                </a:solidFill>
                <a:latin typeface="Calibri" panose="020F0502020204030204" pitchFamily="34" charset="0"/>
              </a:rPr>
              <a:t> tuning gets an increase in the recall value to </a:t>
            </a:r>
            <a:r>
              <a:rPr lang="en-US" dirty="0" smtClean="0">
                <a:solidFill>
                  <a:schemeClr val="accent6">
                    <a:lumMod val="10000"/>
                  </a:schemeClr>
                </a:solidFill>
                <a:latin typeface="Calibri" panose="020F0502020204030204" pitchFamily="34" charset="0"/>
              </a:rPr>
              <a:t>0.94</a:t>
            </a:r>
            <a:r>
              <a:rPr lang="en-US" dirty="0">
                <a:solidFill>
                  <a:schemeClr val="accent6">
                    <a:lumMod val="10000"/>
                  </a:schemeClr>
                </a:solidFill>
                <a:latin typeface="Calibri" panose="020F0502020204030204" pitchFamily="34" charset="0"/>
                <a:cs typeface="Calibri" panose="020F0502020204030204" pitchFamily="34" charset="0"/>
              </a:rPr>
              <a:t>.</a:t>
            </a:r>
            <a:endParaRPr lang="en-US" dirty="0">
              <a:solidFill>
                <a:schemeClr val="accent6">
                  <a:lumMod val="10000"/>
                </a:schemeClr>
              </a:solidFill>
            </a:endParaRPr>
          </a:p>
        </p:txBody>
      </p:sp>
      <p:sp>
        <p:nvSpPr>
          <p:cNvPr id="12" name="Rectangle 11"/>
          <p:cNvSpPr/>
          <p:nvPr/>
        </p:nvSpPr>
        <p:spPr>
          <a:xfrm>
            <a:off x="3477881" y="1566153"/>
            <a:ext cx="921561" cy="1877439"/>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247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solidFill>
                <a:schemeClr val="accent1"/>
              </a:solidFill>
              <a:latin typeface="Overpass"/>
              <a:ea typeface="Overpass"/>
              <a:cs typeface="Overpass"/>
              <a:sym typeface="Overpass"/>
            </a:endParaRPr>
          </a:p>
        </p:txBody>
      </p:sp>
      <p:sp>
        <p:nvSpPr>
          <p:cNvPr id="1414" name="Google Shape;1414;p66"/>
          <p:cNvSpPr txBox="1">
            <a:spLocks noGrp="1"/>
          </p:cNvSpPr>
          <p:nvPr>
            <p:ph type="subTitle" idx="1"/>
          </p:nvPr>
        </p:nvSpPr>
        <p:spPr>
          <a:xfrm>
            <a:off x="414862" y="1112700"/>
            <a:ext cx="8314275" cy="3292714"/>
          </a:xfrm>
          <a:prstGeom prst="rect">
            <a:avLst/>
          </a:prstGeom>
        </p:spPr>
        <p:txBody>
          <a:bodyPr spcFirstLastPara="1" wrap="square" lIns="91425" tIns="91425" rIns="91425" bIns="91425" anchor="ctr" anchorCtr="0">
            <a:noAutofit/>
          </a:bodyPr>
          <a:lstStyle/>
          <a:p>
            <a:pPr marL="139700" lvl="0" indent="0" algn="just">
              <a:spcAft>
                <a:spcPts val="200"/>
              </a:spcAft>
              <a:buNone/>
            </a:pPr>
            <a:r>
              <a:rPr lang="en-US" sz="1250" dirty="0" smtClean="0">
                <a:solidFill>
                  <a:schemeClr val="bg1">
                    <a:lumMod val="10000"/>
                  </a:schemeClr>
                </a:solidFill>
                <a:latin typeface="Calibri" panose="020F0502020204030204" pitchFamily="34" charset="0"/>
                <a:cs typeface="Calibri" panose="020F0502020204030204" pitchFamily="34" charset="0"/>
              </a:rPr>
              <a:t>The employee attrition dataset </a:t>
            </a:r>
            <a:r>
              <a:rPr lang="en-US" sz="1250" dirty="0">
                <a:solidFill>
                  <a:schemeClr val="bg1">
                    <a:lumMod val="10000"/>
                  </a:schemeClr>
                </a:solidFill>
                <a:latin typeface="Calibri" panose="020F0502020204030204" pitchFamily="34" charset="0"/>
                <a:cs typeface="Calibri" panose="020F0502020204030204" pitchFamily="34" charset="0"/>
              </a:rPr>
              <a:t>is consist of </a:t>
            </a:r>
            <a:r>
              <a:rPr lang="en-US" sz="1250" dirty="0" smtClean="0">
                <a:solidFill>
                  <a:schemeClr val="bg1">
                    <a:lumMod val="10000"/>
                  </a:schemeClr>
                </a:solidFill>
                <a:latin typeface="Calibri" panose="020F0502020204030204" pitchFamily="34" charset="0"/>
                <a:cs typeface="Calibri" panose="020F0502020204030204" pitchFamily="34" charset="0"/>
              </a:rPr>
              <a:t>4410 rows </a:t>
            </a:r>
            <a:r>
              <a:rPr lang="en-US" sz="1250" dirty="0">
                <a:solidFill>
                  <a:schemeClr val="bg1">
                    <a:lumMod val="10000"/>
                  </a:schemeClr>
                </a:solidFill>
                <a:latin typeface="Calibri" panose="020F0502020204030204" pitchFamily="34" charset="0"/>
                <a:cs typeface="Calibri" panose="020F0502020204030204" pitchFamily="34" charset="0"/>
              </a:rPr>
              <a:t>and </a:t>
            </a:r>
            <a:r>
              <a:rPr lang="en-US" sz="1250" dirty="0" smtClean="0">
                <a:solidFill>
                  <a:schemeClr val="bg1">
                    <a:lumMod val="10000"/>
                  </a:schemeClr>
                </a:solidFill>
                <a:latin typeface="Calibri" panose="020F0502020204030204" pitchFamily="34" charset="0"/>
                <a:cs typeface="Calibri" panose="020F0502020204030204" pitchFamily="34" charset="0"/>
              </a:rPr>
              <a:t>40 columns (after merging all dataset and processing the </a:t>
            </a:r>
            <a:r>
              <a:rPr lang="en-US" sz="1250" dirty="0" err="1" smtClean="0">
                <a:solidFill>
                  <a:schemeClr val="bg1">
                    <a:lumMod val="10000"/>
                  </a:schemeClr>
                </a:solidFill>
                <a:latin typeface="Calibri" panose="020F0502020204030204" pitchFamily="34" charset="0"/>
                <a:cs typeface="Calibri" panose="020F0502020204030204" pitchFamily="34" charset="0"/>
              </a:rPr>
              <a:t>in_time</a:t>
            </a:r>
            <a:r>
              <a:rPr lang="en-US" sz="1250" dirty="0" smtClean="0">
                <a:solidFill>
                  <a:schemeClr val="bg1">
                    <a:lumMod val="10000"/>
                  </a:schemeClr>
                </a:solidFill>
                <a:latin typeface="Calibri" panose="020F0502020204030204" pitchFamily="34" charset="0"/>
                <a:cs typeface="Calibri" panose="020F0502020204030204" pitchFamily="34" charset="0"/>
              </a:rPr>
              <a:t> &amp; </a:t>
            </a:r>
            <a:r>
              <a:rPr lang="en-US" sz="1250" dirty="0" err="1" smtClean="0">
                <a:solidFill>
                  <a:schemeClr val="bg1">
                    <a:lumMod val="10000"/>
                  </a:schemeClr>
                </a:solidFill>
                <a:latin typeface="Calibri" panose="020F0502020204030204" pitchFamily="34" charset="0"/>
                <a:cs typeface="Calibri" panose="020F0502020204030204" pitchFamily="34" charset="0"/>
              </a:rPr>
              <a:t>out_time</a:t>
            </a:r>
            <a:r>
              <a:rPr lang="en-US" sz="1250" dirty="0" smtClean="0">
                <a:solidFill>
                  <a:schemeClr val="bg1">
                    <a:lumMod val="10000"/>
                  </a:schemeClr>
                </a:solidFill>
                <a:latin typeface="Calibri" panose="020F0502020204030204" pitchFamily="34" charset="0"/>
                <a:cs typeface="Calibri" panose="020F0502020204030204" pitchFamily="34" charset="0"/>
              </a:rPr>
              <a:t> dataset). </a:t>
            </a:r>
            <a:r>
              <a:rPr lang="en-US" sz="1250" dirty="0">
                <a:solidFill>
                  <a:schemeClr val="bg1">
                    <a:lumMod val="10000"/>
                  </a:schemeClr>
                </a:solidFill>
                <a:latin typeface="Calibri" panose="020F0502020204030204" pitchFamily="34" charset="0"/>
                <a:cs typeface="Calibri" panose="020F0502020204030204" pitchFamily="34" charset="0"/>
              </a:rPr>
              <a:t>The dataset is slightly imbalanced </a:t>
            </a:r>
            <a:r>
              <a:rPr lang="en-US" sz="1250" dirty="0" smtClean="0">
                <a:solidFill>
                  <a:schemeClr val="bg1">
                    <a:lumMod val="10000"/>
                  </a:schemeClr>
                </a:solidFill>
                <a:latin typeface="Calibri" panose="020F0502020204030204" pitchFamily="34" charset="0"/>
                <a:cs typeface="Calibri" panose="020F0502020204030204" pitchFamily="34" charset="0"/>
              </a:rPr>
              <a:t>and has </a:t>
            </a:r>
            <a:r>
              <a:rPr lang="en-US" sz="1250" dirty="0">
                <a:solidFill>
                  <a:schemeClr val="bg1">
                    <a:lumMod val="10000"/>
                  </a:schemeClr>
                </a:solidFill>
                <a:latin typeface="Calibri" panose="020F0502020204030204" pitchFamily="34" charset="0"/>
                <a:cs typeface="Calibri" panose="020F0502020204030204" pitchFamily="34" charset="0"/>
              </a:rPr>
              <a:t>outliers in some features. To transform the non-numerical columns into numerical, I did one-hot encoding for </a:t>
            </a:r>
            <a:r>
              <a:rPr lang="en-US" sz="1250" dirty="0" smtClean="0">
                <a:solidFill>
                  <a:schemeClr val="bg1">
                    <a:lumMod val="10000"/>
                  </a:schemeClr>
                </a:solidFill>
                <a:latin typeface="Calibri" panose="020F0502020204030204" pitchFamily="34" charset="0"/>
                <a:cs typeface="Calibri" panose="020F0502020204030204" pitchFamily="34" charset="0"/>
              </a:rPr>
              <a:t>the features </a:t>
            </a:r>
            <a:r>
              <a:rPr lang="en-US" sz="1250" dirty="0">
                <a:solidFill>
                  <a:schemeClr val="bg1">
                    <a:lumMod val="10000"/>
                  </a:schemeClr>
                </a:solidFill>
                <a:latin typeface="Calibri" panose="020F0502020204030204" pitchFamily="34" charset="0"/>
                <a:cs typeface="Calibri" panose="020F0502020204030204" pitchFamily="34" charset="0"/>
              </a:rPr>
              <a:t>and </a:t>
            </a:r>
            <a:r>
              <a:rPr lang="en-US" sz="1250" dirty="0" smtClean="0">
                <a:solidFill>
                  <a:schemeClr val="bg1">
                    <a:lumMod val="10000"/>
                  </a:schemeClr>
                </a:solidFill>
                <a:latin typeface="Calibri" panose="020F0502020204030204" pitchFamily="34" charset="0"/>
                <a:cs typeface="Calibri" panose="020F0502020204030204" pitchFamily="34" charset="0"/>
              </a:rPr>
              <a:t>binary </a:t>
            </a:r>
            <a:r>
              <a:rPr lang="en-US" sz="1250" dirty="0">
                <a:solidFill>
                  <a:schemeClr val="bg1">
                    <a:lumMod val="10000"/>
                  </a:schemeClr>
                </a:solidFill>
                <a:latin typeface="Calibri" panose="020F0502020204030204" pitchFamily="34" charset="0"/>
                <a:cs typeface="Calibri" panose="020F0502020204030204" pitchFamily="34" charset="0"/>
              </a:rPr>
              <a:t>encoding for the target variable. After encoding </a:t>
            </a:r>
            <a:r>
              <a:rPr lang="en-US" sz="1250" dirty="0" smtClean="0">
                <a:solidFill>
                  <a:schemeClr val="bg1">
                    <a:lumMod val="10000"/>
                  </a:schemeClr>
                </a:solidFill>
                <a:latin typeface="Calibri" panose="020F0502020204030204" pitchFamily="34" charset="0"/>
                <a:cs typeface="Calibri" panose="020F0502020204030204" pitchFamily="34" charset="0"/>
              </a:rPr>
              <a:t>process and selecting the important feature using </a:t>
            </a:r>
            <a:r>
              <a:rPr lang="en-US" sz="1250" dirty="0" err="1" smtClean="0">
                <a:solidFill>
                  <a:schemeClr val="bg1">
                    <a:lumMod val="10000"/>
                  </a:schemeClr>
                </a:solidFill>
                <a:latin typeface="Calibri" panose="020F0502020204030204" pitchFamily="34" charset="0"/>
                <a:cs typeface="Calibri" panose="020F0502020204030204" pitchFamily="34" charset="0"/>
              </a:rPr>
              <a:t>BorutaShap</a:t>
            </a:r>
            <a:r>
              <a:rPr lang="en-US" sz="1250" dirty="0" smtClean="0">
                <a:solidFill>
                  <a:schemeClr val="bg1">
                    <a:lumMod val="10000"/>
                  </a:schemeClr>
                </a:solidFill>
                <a:latin typeface="Calibri" panose="020F0502020204030204" pitchFamily="34" charset="0"/>
                <a:cs typeface="Calibri" panose="020F0502020204030204" pitchFamily="34" charset="0"/>
              </a:rPr>
              <a:t>, </a:t>
            </a:r>
            <a:r>
              <a:rPr lang="en-US" sz="1250" dirty="0">
                <a:solidFill>
                  <a:schemeClr val="bg1">
                    <a:lumMod val="10000"/>
                  </a:schemeClr>
                </a:solidFill>
                <a:latin typeface="Calibri" panose="020F0502020204030204" pitchFamily="34" charset="0"/>
                <a:cs typeface="Calibri" panose="020F0502020204030204" pitchFamily="34" charset="0"/>
              </a:rPr>
              <a:t>the dataset has </a:t>
            </a:r>
            <a:r>
              <a:rPr lang="en-US" sz="1250" dirty="0" smtClean="0">
                <a:solidFill>
                  <a:schemeClr val="bg1">
                    <a:lumMod val="10000"/>
                  </a:schemeClr>
                </a:solidFill>
                <a:latin typeface="Calibri" panose="020F0502020204030204" pitchFamily="34" charset="0"/>
                <a:cs typeface="Calibri" panose="020F0502020204030204" pitchFamily="34" charset="0"/>
              </a:rPr>
              <a:t>14 features</a:t>
            </a:r>
            <a:r>
              <a:rPr lang="en-US" sz="1250" dirty="0">
                <a:solidFill>
                  <a:schemeClr val="bg1">
                    <a:lumMod val="10000"/>
                  </a:schemeClr>
                </a:solidFill>
                <a:latin typeface="Calibri" panose="020F0502020204030204" pitchFamily="34" charset="0"/>
                <a:cs typeface="Calibri" panose="020F0502020204030204" pitchFamily="34" charset="0"/>
              </a:rPr>
              <a:t>. </a:t>
            </a:r>
            <a:r>
              <a:rPr lang="en-US" sz="1250" dirty="0" smtClean="0">
                <a:solidFill>
                  <a:schemeClr val="bg1">
                    <a:lumMod val="10000"/>
                  </a:schemeClr>
                </a:solidFill>
                <a:latin typeface="Calibri" panose="020F0502020204030204" pitchFamily="34" charset="0"/>
                <a:cs typeface="Calibri" panose="020F0502020204030204" pitchFamily="34" charset="0"/>
              </a:rPr>
              <a:t>I scale the data using </a:t>
            </a:r>
            <a:r>
              <a:rPr lang="en-US" sz="1250" dirty="0" err="1" smtClean="0">
                <a:solidFill>
                  <a:schemeClr val="bg1">
                    <a:lumMod val="10000"/>
                  </a:schemeClr>
                </a:solidFill>
                <a:latin typeface="Calibri" panose="020F0502020204030204" pitchFamily="34" charset="0"/>
                <a:cs typeface="Calibri" panose="020F0502020204030204" pitchFamily="34" charset="0"/>
              </a:rPr>
              <a:t>standar</a:t>
            </a:r>
            <a:r>
              <a:rPr lang="en-US" sz="1250" dirty="0" smtClean="0">
                <a:solidFill>
                  <a:schemeClr val="bg1">
                    <a:lumMod val="10000"/>
                  </a:schemeClr>
                </a:solidFill>
                <a:latin typeface="Calibri" panose="020F0502020204030204" pitchFamily="34" charset="0"/>
                <a:cs typeface="Calibri" panose="020F0502020204030204" pitchFamily="34" charset="0"/>
              </a:rPr>
              <a:t> </a:t>
            </a:r>
            <a:r>
              <a:rPr lang="en-US" sz="1250" dirty="0" err="1" smtClean="0">
                <a:solidFill>
                  <a:schemeClr val="bg1">
                    <a:lumMod val="10000"/>
                  </a:schemeClr>
                </a:solidFill>
                <a:latin typeface="Calibri" panose="020F0502020204030204" pitchFamily="34" charset="0"/>
                <a:cs typeface="Calibri" panose="020F0502020204030204" pitchFamily="34" charset="0"/>
              </a:rPr>
              <a:t>scaler</a:t>
            </a:r>
            <a:r>
              <a:rPr lang="en-US" sz="1250" dirty="0" smtClean="0">
                <a:solidFill>
                  <a:schemeClr val="bg1">
                    <a:lumMod val="10000"/>
                  </a:schemeClr>
                </a:solidFill>
                <a:latin typeface="Calibri" panose="020F0502020204030204" pitchFamily="34" charset="0"/>
                <a:cs typeface="Calibri" panose="020F0502020204030204" pitchFamily="34" charset="0"/>
              </a:rPr>
              <a:t> and </a:t>
            </a:r>
            <a:r>
              <a:rPr lang="en-US" sz="1250" dirty="0">
                <a:solidFill>
                  <a:schemeClr val="bg1">
                    <a:lumMod val="10000"/>
                  </a:schemeClr>
                </a:solidFill>
                <a:latin typeface="Calibri" panose="020F0502020204030204" pitchFamily="34" charset="0"/>
                <a:cs typeface="Calibri" panose="020F0502020204030204" pitchFamily="34" charset="0"/>
              </a:rPr>
              <a:t>split the </a:t>
            </a:r>
            <a:r>
              <a:rPr lang="en-US" sz="1250" dirty="0" smtClean="0">
                <a:solidFill>
                  <a:schemeClr val="bg1">
                    <a:lumMod val="10000"/>
                  </a:schemeClr>
                </a:solidFill>
                <a:latin typeface="Calibri" panose="020F0502020204030204" pitchFamily="34" charset="0"/>
                <a:cs typeface="Calibri" panose="020F0502020204030204" pitchFamily="34" charset="0"/>
              </a:rPr>
              <a:t>dataset into </a:t>
            </a:r>
            <a:r>
              <a:rPr lang="en-US" sz="1250" dirty="0">
                <a:solidFill>
                  <a:schemeClr val="bg1">
                    <a:lumMod val="10000"/>
                  </a:schemeClr>
                </a:solidFill>
                <a:latin typeface="Calibri" panose="020F0502020204030204" pitchFamily="34" charset="0"/>
                <a:cs typeface="Calibri" panose="020F0502020204030204" pitchFamily="34" charset="0"/>
              </a:rPr>
              <a:t>80% training data and 20% test data. I choose </a:t>
            </a:r>
            <a:r>
              <a:rPr lang="en-US" sz="1250" dirty="0" smtClean="0">
                <a:solidFill>
                  <a:schemeClr val="bg1">
                    <a:lumMod val="10000"/>
                  </a:schemeClr>
                </a:solidFill>
                <a:latin typeface="Calibri" panose="020F0502020204030204" pitchFamily="34" charset="0"/>
                <a:cs typeface="Calibri" panose="020F0502020204030204" pitchFamily="34" charset="0"/>
              </a:rPr>
              <a:t>Logistic Regression, KNN</a:t>
            </a:r>
            <a:r>
              <a:rPr lang="en-US" sz="1250" dirty="0">
                <a:solidFill>
                  <a:schemeClr val="bg1">
                    <a:lumMod val="10000"/>
                  </a:schemeClr>
                </a:solidFill>
                <a:latin typeface="Calibri" panose="020F0502020204030204" pitchFamily="34" charset="0"/>
                <a:cs typeface="Calibri" panose="020F0502020204030204" pitchFamily="34" charset="0"/>
              </a:rPr>
              <a:t>, Random Forest, and </a:t>
            </a:r>
            <a:r>
              <a:rPr lang="en-US" sz="1250" dirty="0" smtClean="0">
                <a:solidFill>
                  <a:schemeClr val="bg1">
                    <a:lumMod val="10000"/>
                  </a:schemeClr>
                </a:solidFill>
                <a:latin typeface="Calibri" panose="020F0502020204030204" pitchFamily="34" charset="0"/>
                <a:cs typeface="Calibri" panose="020F0502020204030204" pitchFamily="34" charset="0"/>
              </a:rPr>
              <a:t>Decision Tree as </a:t>
            </a:r>
            <a:r>
              <a:rPr lang="en-US" sz="1250" dirty="0">
                <a:solidFill>
                  <a:schemeClr val="bg1">
                    <a:lumMod val="10000"/>
                  </a:schemeClr>
                </a:solidFill>
                <a:latin typeface="Calibri" panose="020F0502020204030204" pitchFamily="34" charset="0"/>
                <a:cs typeface="Calibri" panose="020F0502020204030204" pitchFamily="34" charset="0"/>
              </a:rPr>
              <a:t>the model to predict </a:t>
            </a:r>
            <a:r>
              <a:rPr lang="en-US" sz="1250" dirty="0" smtClean="0">
                <a:solidFill>
                  <a:schemeClr val="bg1">
                    <a:lumMod val="10000"/>
                  </a:schemeClr>
                </a:solidFill>
                <a:latin typeface="Calibri" panose="020F0502020204030204" pitchFamily="34" charset="0"/>
                <a:cs typeface="Calibri" panose="020F0502020204030204" pitchFamily="34" charset="0"/>
              </a:rPr>
              <a:t>the employee attrition and </a:t>
            </a:r>
            <a:r>
              <a:rPr lang="en-US" sz="1250" dirty="0">
                <a:solidFill>
                  <a:schemeClr val="bg1">
                    <a:lumMod val="10000"/>
                  </a:schemeClr>
                </a:solidFill>
                <a:latin typeface="Calibri" panose="020F0502020204030204" pitchFamily="34" charset="0"/>
                <a:cs typeface="Calibri" panose="020F0502020204030204" pitchFamily="34" charset="0"/>
              </a:rPr>
              <a:t>the target variable is binary (1</a:t>
            </a:r>
            <a:r>
              <a:rPr lang="en-US" sz="1250" dirty="0" smtClean="0">
                <a:solidFill>
                  <a:schemeClr val="bg1">
                    <a:lumMod val="10000"/>
                  </a:schemeClr>
                </a:solidFill>
                <a:latin typeface="Calibri" panose="020F0502020204030204" pitchFamily="34" charset="0"/>
                <a:cs typeface="Calibri" panose="020F0502020204030204" pitchFamily="34" charset="0"/>
              </a:rPr>
              <a:t>: Yes, </a:t>
            </a:r>
            <a:r>
              <a:rPr lang="en-US" sz="1250" dirty="0">
                <a:solidFill>
                  <a:schemeClr val="bg1">
                    <a:lumMod val="10000"/>
                  </a:schemeClr>
                </a:solidFill>
                <a:latin typeface="Calibri" panose="020F0502020204030204" pitchFamily="34" charset="0"/>
                <a:cs typeface="Calibri" panose="020F0502020204030204" pitchFamily="34" charset="0"/>
              </a:rPr>
              <a:t>0: </a:t>
            </a:r>
            <a:r>
              <a:rPr lang="en-US" sz="1250" dirty="0" smtClean="0">
                <a:solidFill>
                  <a:schemeClr val="bg1">
                    <a:lumMod val="10000"/>
                  </a:schemeClr>
                </a:solidFill>
                <a:latin typeface="Calibri" panose="020F0502020204030204" pitchFamily="34" charset="0"/>
                <a:cs typeface="Calibri" panose="020F0502020204030204" pitchFamily="34" charset="0"/>
              </a:rPr>
              <a:t>No).</a:t>
            </a:r>
          </a:p>
          <a:p>
            <a:pPr marL="127000" indent="0" algn="just" fontAlgn="t">
              <a:buNone/>
            </a:pPr>
            <a:endParaRPr lang="en-US" sz="1250" b="1" dirty="0" smtClean="0">
              <a:solidFill>
                <a:srgbClr val="000000"/>
              </a:solidFill>
              <a:latin typeface="Calibri" panose="020F0502020204030204" pitchFamily="34" charset="0"/>
              <a:ea typeface="Arial" panose="020B0604020202020204" pitchFamily="34" charset="0"/>
              <a:cs typeface="Calibri" panose="020F0502020204030204" pitchFamily="34" charset="0"/>
            </a:endParaRPr>
          </a:p>
          <a:p>
            <a:pPr marL="127000" indent="0" algn="just" fontAlgn="t">
              <a:buNone/>
            </a:pPr>
            <a:r>
              <a:rPr lang="en-US" sz="1250" b="1" dirty="0" smtClean="0">
                <a:solidFill>
                  <a:srgbClr val="000000"/>
                </a:solidFill>
                <a:latin typeface="Calibri" panose="020F0502020204030204" pitchFamily="34" charset="0"/>
                <a:ea typeface="Arial" panose="020B0604020202020204" pitchFamily="34" charset="0"/>
                <a:cs typeface="Calibri" panose="020F0502020204030204" pitchFamily="34" charset="0"/>
              </a:rPr>
              <a:t>The 13 attributes confirmed important: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YearsSinceLastPromotion</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YearsAtCompany</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JobSatisfaction</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MonthlyIncome</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EnvironmentSatisfaction</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TotalWorkingYears</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BusinessTravel_Travel_Frequently</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WorkLifeBalance</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YearsWithCurrManager</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mean_time</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Age,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NumCompaniesWorked</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MaritalStatus_Single</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 And </a:t>
            </a:r>
            <a:r>
              <a:rPr lang="en-US" sz="1250" b="1" dirty="0">
                <a:solidFill>
                  <a:srgbClr val="000000"/>
                </a:solidFill>
                <a:latin typeface="Calibri" panose="020F0502020204030204" pitchFamily="34" charset="0"/>
                <a:ea typeface="Arial" panose="020B0604020202020204" pitchFamily="34" charset="0"/>
                <a:cs typeface="Calibri" panose="020F0502020204030204" pitchFamily="34" charset="0"/>
              </a:rPr>
              <a:t>1 tentative attributes </a:t>
            </a:r>
            <a:r>
              <a:rPr lang="en-US" sz="1250" b="1" dirty="0" smtClean="0">
                <a:solidFill>
                  <a:srgbClr val="000000"/>
                </a:solidFill>
                <a:latin typeface="Calibri" panose="020F0502020204030204" pitchFamily="34" charset="0"/>
                <a:ea typeface="Arial" panose="020B0604020202020204" pitchFamily="34" charset="0"/>
                <a:cs typeface="Calibri" panose="020F0502020204030204" pitchFamily="34" charset="0"/>
              </a:rPr>
              <a:t>remains:</a:t>
            </a:r>
            <a:r>
              <a:rPr lang="en-US" sz="1250" dirty="0" smtClean="0">
                <a:latin typeface="Calibri" panose="020F0502020204030204" pitchFamily="34" charset="0"/>
                <a:ea typeface="Arial" panose="020B0604020202020204" pitchFamily="34" charset="0"/>
                <a:cs typeface="Calibri" panose="020F0502020204030204" pitchFamily="34" charset="0"/>
              </a:rPr>
              <a:t> </a:t>
            </a:r>
            <a:r>
              <a:rPr lang="en-US" sz="1250" dirty="0" err="1" smtClean="0">
                <a:solidFill>
                  <a:srgbClr val="000000"/>
                </a:solidFill>
                <a:latin typeface="Calibri" panose="020F0502020204030204" pitchFamily="34" charset="0"/>
                <a:ea typeface="Arial" panose="020B0604020202020204" pitchFamily="34" charset="0"/>
                <a:cs typeface="Calibri" panose="020F0502020204030204" pitchFamily="34" charset="0"/>
              </a:rPr>
              <a:t>JobInvolvement</a:t>
            </a:r>
            <a:r>
              <a:rPr lang="en-US" sz="1250" dirty="0" smtClean="0">
                <a:solidFill>
                  <a:srgbClr val="000000"/>
                </a:solidFill>
                <a:latin typeface="Calibri" panose="020F0502020204030204" pitchFamily="34" charset="0"/>
                <a:ea typeface="Arial" panose="020B0604020202020204" pitchFamily="34" charset="0"/>
                <a:cs typeface="Calibri" panose="020F0502020204030204" pitchFamily="34" charset="0"/>
              </a:rPr>
              <a:t>.</a:t>
            </a:r>
            <a:endParaRPr lang="en-US" sz="1250" dirty="0">
              <a:latin typeface="Calibri" panose="020F0502020204030204" pitchFamily="34" charset="0"/>
              <a:cs typeface="Calibri" panose="020F0502020204030204" pitchFamily="34" charset="0"/>
            </a:endParaRPr>
          </a:p>
          <a:p>
            <a:pPr marL="139700" lvl="0" indent="0" algn="just">
              <a:spcAft>
                <a:spcPts val="200"/>
              </a:spcAft>
              <a:buNone/>
            </a:pPr>
            <a:endParaRPr lang="en-US" sz="1250" dirty="0" smtClean="0">
              <a:solidFill>
                <a:schemeClr val="bg1">
                  <a:lumMod val="10000"/>
                </a:schemeClr>
              </a:solidFill>
              <a:latin typeface="Calibri" panose="020F0502020204030204" pitchFamily="34" charset="0"/>
              <a:cs typeface="Calibri" panose="020F0502020204030204" pitchFamily="34" charset="0"/>
            </a:endParaRPr>
          </a:p>
          <a:p>
            <a:pPr marL="139700" lvl="0" indent="0" algn="just">
              <a:spcAft>
                <a:spcPts val="200"/>
              </a:spcAft>
              <a:buNone/>
            </a:pPr>
            <a:r>
              <a:rPr lang="en-US" sz="1250" dirty="0" smtClean="0">
                <a:solidFill>
                  <a:schemeClr val="bg1">
                    <a:lumMod val="10000"/>
                  </a:schemeClr>
                </a:solidFill>
                <a:latin typeface="Calibri" panose="020F0502020204030204" pitchFamily="34" charset="0"/>
                <a:cs typeface="Calibri" panose="020F0502020204030204" pitchFamily="34" charset="0"/>
              </a:rPr>
              <a:t>The evaluation is using Recall metric. Prediction </a:t>
            </a:r>
            <a:r>
              <a:rPr lang="en-US" sz="1250" dirty="0">
                <a:solidFill>
                  <a:schemeClr val="bg1">
                    <a:lumMod val="10000"/>
                  </a:schemeClr>
                </a:solidFill>
                <a:latin typeface="Calibri" panose="020F0502020204030204" pitchFamily="34" charset="0"/>
                <a:cs typeface="Calibri" panose="020F0502020204030204" pitchFamily="34" charset="0"/>
              </a:rPr>
              <a:t>results using </a:t>
            </a:r>
            <a:r>
              <a:rPr lang="en-US" sz="1250" dirty="0" smtClean="0">
                <a:solidFill>
                  <a:schemeClr val="bg1">
                    <a:lumMod val="10000"/>
                  </a:schemeClr>
                </a:solidFill>
                <a:latin typeface="Calibri" panose="020F0502020204030204" pitchFamily="34" charset="0"/>
                <a:cs typeface="Calibri" panose="020F0502020204030204" pitchFamily="34" charset="0"/>
              </a:rPr>
              <a:t>Decision Tree have </a:t>
            </a:r>
            <a:r>
              <a:rPr lang="en-US" sz="1250" dirty="0">
                <a:solidFill>
                  <a:schemeClr val="bg1">
                    <a:lumMod val="10000"/>
                  </a:schemeClr>
                </a:solidFill>
                <a:latin typeface="Calibri" panose="020F0502020204030204" pitchFamily="34" charset="0"/>
                <a:cs typeface="Calibri" panose="020F0502020204030204" pitchFamily="34" charset="0"/>
              </a:rPr>
              <a:t>the best performance, having a recall evaluation metric value of 0.92. Then I tried using </a:t>
            </a:r>
            <a:r>
              <a:rPr lang="en-US" sz="1250" dirty="0" err="1">
                <a:solidFill>
                  <a:schemeClr val="bg1">
                    <a:lumMod val="10000"/>
                  </a:schemeClr>
                </a:solidFill>
                <a:latin typeface="Calibri" panose="020F0502020204030204" pitchFamily="34" charset="0"/>
                <a:cs typeface="Calibri" panose="020F0502020204030204" pitchFamily="34" charset="0"/>
              </a:rPr>
              <a:t>Hyperparameter</a:t>
            </a:r>
            <a:r>
              <a:rPr lang="en-US" sz="1250" dirty="0">
                <a:solidFill>
                  <a:schemeClr val="bg1">
                    <a:lumMod val="10000"/>
                  </a:schemeClr>
                </a:solidFill>
                <a:latin typeface="Calibri" panose="020F0502020204030204" pitchFamily="34" charset="0"/>
                <a:cs typeface="Calibri" panose="020F0502020204030204" pitchFamily="34" charset="0"/>
              </a:rPr>
              <a:t> tuning for Decision </a:t>
            </a:r>
            <a:r>
              <a:rPr lang="en-US" sz="1250" dirty="0" smtClean="0">
                <a:solidFill>
                  <a:schemeClr val="bg1">
                    <a:lumMod val="10000"/>
                  </a:schemeClr>
                </a:solidFill>
                <a:latin typeface="Calibri" panose="020F0502020204030204" pitchFamily="34" charset="0"/>
                <a:cs typeface="Calibri" panose="020F0502020204030204" pitchFamily="34" charset="0"/>
              </a:rPr>
              <a:t>Tree, </a:t>
            </a:r>
            <a:r>
              <a:rPr lang="en-US" sz="1250" dirty="0">
                <a:solidFill>
                  <a:schemeClr val="bg1">
                    <a:lumMod val="10000"/>
                  </a:schemeClr>
                </a:solidFill>
                <a:latin typeface="Calibri" panose="020F0502020204030204" pitchFamily="34" charset="0"/>
                <a:cs typeface="Calibri" panose="020F0502020204030204" pitchFamily="34" charset="0"/>
              </a:rPr>
              <a:t>and the resulting recall evaluation metric value increased to </a:t>
            </a:r>
            <a:r>
              <a:rPr lang="en-US" sz="1250" dirty="0" smtClean="0">
                <a:solidFill>
                  <a:schemeClr val="bg1">
                    <a:lumMod val="10000"/>
                  </a:schemeClr>
                </a:solidFill>
                <a:latin typeface="Calibri" panose="020F0502020204030204" pitchFamily="34" charset="0"/>
                <a:cs typeface="Calibri" panose="020F0502020204030204" pitchFamily="34" charset="0"/>
              </a:rPr>
              <a:t>0.94.</a:t>
            </a:r>
            <a:endParaRPr sz="1250" dirty="0">
              <a:solidFill>
                <a:schemeClr val="bg1">
                  <a:lumMod val="10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2065" name="Google Shape;2065;p71"/>
          <p:cNvSpPr txBox="1">
            <a:spLocks noGrp="1"/>
          </p:cNvSpPr>
          <p:nvPr>
            <p:ph type="title"/>
          </p:nvPr>
        </p:nvSpPr>
        <p:spPr>
          <a:xfrm>
            <a:off x="710272" y="2384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Recommendation</a:t>
            </a:r>
            <a:endParaRPr dirty="0"/>
          </a:p>
        </p:txBody>
      </p:sp>
      <p:pic>
        <p:nvPicPr>
          <p:cNvPr id="2050" name="Picture 2" descr="Flexib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67" y="1124094"/>
            <a:ext cx="778742" cy="8072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00110" y="926392"/>
            <a:ext cx="3364887" cy="1200329"/>
          </a:xfrm>
          <a:prstGeom prst="rect">
            <a:avLst/>
          </a:prstGeom>
        </p:spPr>
        <p:txBody>
          <a:bodyPr wrap="square">
            <a:spAutoFit/>
          </a:bodyPr>
          <a:lstStyle/>
          <a:p>
            <a:pPr lvl="0" algn="just"/>
            <a:r>
              <a:rPr lang="en-US" sz="1200" dirty="0">
                <a:solidFill>
                  <a:schemeClr val="bg1">
                    <a:lumMod val="10000"/>
                  </a:schemeClr>
                </a:solidFill>
                <a:latin typeface="Calibri" panose="020F0502020204030204" pitchFamily="34" charset="0"/>
                <a:cs typeface="Calibri" panose="020F0502020204030204" pitchFamily="34" charset="0"/>
              </a:rPr>
              <a:t>Offer flexible work such as telecommuting, remote work options, flextime (which requires employees to work a standard number of hours, but can choose the time). This can help ease the burden on employees who have constant business trips, </a:t>
            </a:r>
            <a:r>
              <a:rPr lang="en-US" sz="1200" dirty="0" smtClean="0">
                <a:solidFill>
                  <a:schemeClr val="bg1">
                    <a:lumMod val="10000"/>
                  </a:schemeClr>
                </a:solidFill>
                <a:latin typeface="Calibri" panose="020F0502020204030204" pitchFamily="34" charset="0"/>
                <a:cs typeface="Calibri" panose="020F0502020204030204" pitchFamily="34" charset="0"/>
              </a:rPr>
              <a:t>and employees </a:t>
            </a:r>
            <a:r>
              <a:rPr lang="en-US" sz="1200" dirty="0">
                <a:solidFill>
                  <a:schemeClr val="bg1">
                    <a:lumMod val="10000"/>
                  </a:schemeClr>
                </a:solidFill>
                <a:latin typeface="Calibri" panose="020F0502020204030204" pitchFamily="34" charset="0"/>
                <a:cs typeface="Calibri" panose="020F0502020204030204" pitchFamily="34" charset="0"/>
              </a:rPr>
              <a:t>who have homes far from the office.</a:t>
            </a:r>
          </a:p>
        </p:txBody>
      </p:sp>
      <p:sp>
        <p:nvSpPr>
          <p:cNvPr id="3" name="Rounded Rectangle 2"/>
          <p:cNvSpPr/>
          <p:nvPr/>
        </p:nvSpPr>
        <p:spPr>
          <a:xfrm>
            <a:off x="243395" y="887438"/>
            <a:ext cx="4221603" cy="1268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4445" y="901425"/>
            <a:ext cx="3324062" cy="1200329"/>
          </a:xfrm>
          <a:prstGeom prst="rect">
            <a:avLst/>
          </a:prstGeom>
        </p:spPr>
        <p:txBody>
          <a:bodyPr wrap="square">
            <a:spAutoFit/>
          </a:bodyPr>
          <a:lstStyle/>
          <a:p>
            <a:pPr lvl="0" algn="just"/>
            <a:r>
              <a:rPr lang="en-US" sz="1200" dirty="0">
                <a:solidFill>
                  <a:schemeClr val="bg1">
                    <a:lumMod val="10000"/>
                  </a:schemeClr>
                </a:solidFill>
                <a:latin typeface="Calibri" panose="020F0502020204030204" pitchFamily="34" charset="0"/>
                <a:cs typeface="Calibri" panose="020F0502020204030204" pitchFamily="34" charset="0"/>
              </a:rPr>
              <a:t>Set clear expectations for new employees regarding their job duties, performance standards, and career growth opportunities. Providing a roadmap for success can help motivate employees and increase their likelihood of staying with the company beyond the first year.</a:t>
            </a:r>
          </a:p>
        </p:txBody>
      </p:sp>
      <p:sp>
        <p:nvSpPr>
          <p:cNvPr id="9" name="Rounded Rectangle 8"/>
          <p:cNvSpPr/>
          <p:nvPr/>
        </p:nvSpPr>
        <p:spPr>
          <a:xfrm>
            <a:off x="4586905" y="887438"/>
            <a:ext cx="4221602" cy="1268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alenda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67" y="2490526"/>
            <a:ext cx="730969" cy="7309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tomer satisfaction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491" y="1152123"/>
            <a:ext cx="772954" cy="7390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052336" y="2270183"/>
            <a:ext cx="3334842" cy="1200329"/>
          </a:xfrm>
          <a:prstGeom prst="rect">
            <a:avLst/>
          </a:prstGeom>
        </p:spPr>
        <p:txBody>
          <a:bodyPr wrap="square">
            <a:spAutoFit/>
          </a:bodyPr>
          <a:lstStyle/>
          <a:p>
            <a:pPr lvl="0" algn="just">
              <a:buClr>
                <a:srgbClr val="20124D"/>
              </a:buClr>
              <a:buSzPts val="1600"/>
            </a:pPr>
            <a:r>
              <a:rPr lang="en-US" sz="1200" dirty="0">
                <a:solidFill>
                  <a:srgbClr val="E7E2F2">
                    <a:lumMod val="10000"/>
                  </a:srgbClr>
                </a:solidFill>
                <a:latin typeface="Calibri" panose="020F0502020204030204" pitchFamily="34" charset="0"/>
                <a:cs typeface="Calibri" panose="020F0502020204030204" pitchFamily="34" charset="0"/>
                <a:sym typeface="Source Sans Pro"/>
              </a:rPr>
              <a:t>Conduct regular salary reviews to ensure that employee compensation remains competitive within the industry and region. Consider adjusting salaries based on market trends and individual performance. Creating good work environment to increase job satisfaction index.</a:t>
            </a:r>
          </a:p>
        </p:txBody>
      </p:sp>
      <p:sp>
        <p:nvSpPr>
          <p:cNvPr id="13" name="Rounded Rectangle 12"/>
          <p:cNvSpPr/>
          <p:nvPr/>
        </p:nvSpPr>
        <p:spPr>
          <a:xfrm>
            <a:off x="243395" y="2241510"/>
            <a:ext cx="4221602" cy="12618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84445" y="2440512"/>
            <a:ext cx="3324062" cy="830997"/>
          </a:xfrm>
          <a:prstGeom prst="rect">
            <a:avLst/>
          </a:prstGeom>
        </p:spPr>
        <p:txBody>
          <a:bodyPr wrap="square">
            <a:spAutoFit/>
          </a:bodyPr>
          <a:lstStyle/>
          <a:p>
            <a:pPr lvl="0" algn="just"/>
            <a:r>
              <a:rPr lang="en-US" sz="1200" dirty="0">
                <a:solidFill>
                  <a:schemeClr val="bg1">
                    <a:lumMod val="10000"/>
                  </a:schemeClr>
                </a:solidFill>
                <a:latin typeface="Calibri" panose="020F0502020204030204" pitchFamily="34" charset="0"/>
                <a:cs typeface="Calibri" panose="020F0502020204030204" pitchFamily="34" charset="0"/>
              </a:rPr>
              <a:t>Provide additional compensation to employees for their overtime hours. Ensure that compensation complies with statutory regulations and takes into account industry and company financial standards.</a:t>
            </a:r>
          </a:p>
        </p:txBody>
      </p:sp>
      <p:sp>
        <p:nvSpPr>
          <p:cNvPr id="16" name="Rounded Rectangle 15"/>
          <p:cNvSpPr/>
          <p:nvPr/>
        </p:nvSpPr>
        <p:spPr>
          <a:xfrm>
            <a:off x="4586905" y="2234911"/>
            <a:ext cx="4221602" cy="1268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Wage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529" y="2538526"/>
            <a:ext cx="661236" cy="66123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867711" y="3545976"/>
            <a:ext cx="6011693" cy="1384995"/>
          </a:xfrm>
          <a:prstGeom prst="rect">
            <a:avLst/>
          </a:prstGeom>
        </p:spPr>
        <p:txBody>
          <a:bodyPr wrap="square">
            <a:spAutoFit/>
          </a:bodyPr>
          <a:lstStyle/>
          <a:p>
            <a:pPr lvl="0" algn="just">
              <a:buClr>
                <a:srgbClr val="20124D"/>
              </a:buClr>
              <a:buSzPts val="1600"/>
            </a:pPr>
            <a:r>
              <a:rPr lang="en-US" sz="1200" dirty="0">
                <a:solidFill>
                  <a:srgbClr val="E7E2F2">
                    <a:lumMod val="10000"/>
                  </a:srgbClr>
                </a:solidFill>
                <a:latin typeface="Calibri" panose="020F0502020204030204" pitchFamily="34" charset="0"/>
                <a:cs typeface="Calibri" panose="020F0502020204030204" pitchFamily="34" charset="0"/>
                <a:sym typeface="Source Sans Pro"/>
              </a:rPr>
              <a:t>Reducing young employee attrition requires a combination of understanding their motivations, providing growth opportunities, fostering a positive work environment, and offering competitive compensation and benefits. Consider implementing mentorship programs, offering career development opportunities, conducting stay interviews to understand their concerns, and promoting work-life balance initiatives. Regularly solicit feedback and take action on areas for improvement to demonstrate that their voices are valued.</a:t>
            </a:r>
          </a:p>
        </p:txBody>
      </p:sp>
      <p:sp>
        <p:nvSpPr>
          <p:cNvPr id="21" name="Rounded Rectangle 20"/>
          <p:cNvSpPr/>
          <p:nvPr/>
        </p:nvSpPr>
        <p:spPr>
          <a:xfrm>
            <a:off x="1100109" y="3578832"/>
            <a:ext cx="6857117" cy="13192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Staff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437" y="3872335"/>
            <a:ext cx="732274" cy="73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114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3"/>
          <p:cNvSpPr txBox="1">
            <a:spLocks noGrp="1"/>
          </p:cNvSpPr>
          <p:nvPr>
            <p:ph type="title" idx="2"/>
          </p:nvPr>
        </p:nvSpPr>
        <p:spPr>
          <a:xfrm>
            <a:off x="7057500" y="1073425"/>
            <a:ext cx="1366500" cy="52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28" name="Google Shape;528;p53"/>
          <p:cNvSpPr txBox="1">
            <a:spLocks noGrp="1"/>
          </p:cNvSpPr>
          <p:nvPr>
            <p:ph type="title"/>
          </p:nvPr>
        </p:nvSpPr>
        <p:spPr>
          <a:xfrm>
            <a:off x="4620900" y="1918375"/>
            <a:ext cx="3802800" cy="13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700"/>
              <a:t>Data</a:t>
            </a:r>
            <a:r>
              <a:rPr lang="en" sz="4000"/>
              <a:t> </a:t>
            </a:r>
            <a:r>
              <a:rPr lang="en" sz="3700">
                <a:solidFill>
                  <a:schemeClr val="accent1"/>
                </a:solidFill>
                <a:latin typeface="Overpass SemiBold"/>
                <a:ea typeface="Overpass SemiBold"/>
                <a:cs typeface="Overpass SemiBold"/>
                <a:sym typeface="Overpass SemiBold"/>
              </a:rPr>
              <a:t>Background</a:t>
            </a:r>
            <a:endParaRPr sz="3700">
              <a:solidFill>
                <a:schemeClr val="accent1"/>
              </a:solidFill>
              <a:latin typeface="Overpass SemiBold"/>
              <a:ea typeface="Overpass SemiBold"/>
              <a:cs typeface="Overpass SemiBold"/>
              <a:sym typeface="Overpass SemiBold"/>
            </a:endParaRPr>
          </a:p>
        </p:txBody>
      </p:sp>
      <p:grpSp>
        <p:nvGrpSpPr>
          <p:cNvPr id="529" name="Google Shape;529;p53"/>
          <p:cNvGrpSpPr/>
          <p:nvPr/>
        </p:nvGrpSpPr>
        <p:grpSpPr>
          <a:xfrm>
            <a:off x="495543" y="1146012"/>
            <a:ext cx="3924025" cy="3357205"/>
            <a:chOff x="1897175" y="1267900"/>
            <a:chExt cx="3687300" cy="3154675"/>
          </a:xfrm>
        </p:grpSpPr>
        <p:sp>
          <p:nvSpPr>
            <p:cNvPr id="530" name="Google Shape;530;p53"/>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3"/>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3"/>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3"/>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3"/>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3"/>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3"/>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3"/>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3"/>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3"/>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3"/>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3"/>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3"/>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3"/>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3"/>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3"/>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3"/>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3"/>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3"/>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3"/>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3"/>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3"/>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3"/>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3"/>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3"/>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3"/>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3"/>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3"/>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3"/>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3"/>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3"/>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3"/>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3"/>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3"/>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3"/>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3"/>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3"/>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3"/>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3"/>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3"/>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3"/>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3"/>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3"/>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3"/>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3"/>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3"/>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3"/>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3"/>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3"/>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3"/>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3"/>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3"/>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3"/>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3"/>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3"/>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3"/>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3"/>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3"/>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3"/>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3"/>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3"/>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3"/>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3"/>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3"/>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3"/>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3"/>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3"/>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3"/>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3"/>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3"/>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3"/>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3"/>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3"/>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3"/>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3"/>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3"/>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3"/>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3"/>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3"/>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3"/>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3"/>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3"/>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3"/>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3"/>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3"/>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3"/>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3"/>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3"/>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3"/>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3"/>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3"/>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3"/>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3"/>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3"/>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3"/>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3"/>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3"/>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3"/>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3"/>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3"/>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3"/>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3"/>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3"/>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3"/>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3"/>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3"/>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3"/>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3"/>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3"/>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3"/>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3"/>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3"/>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3"/>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3"/>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3"/>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3"/>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3"/>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3"/>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3"/>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3"/>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3"/>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3"/>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3"/>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3"/>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3"/>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3"/>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3"/>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3"/>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3"/>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3"/>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3"/>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3"/>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3"/>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3"/>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3"/>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3"/>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3"/>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3"/>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3"/>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3"/>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3"/>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3"/>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3"/>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3"/>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3"/>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3"/>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3"/>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3"/>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3"/>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3"/>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3"/>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3"/>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3"/>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3"/>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3"/>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3"/>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3"/>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3"/>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3"/>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3"/>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3"/>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3"/>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3"/>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3"/>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3"/>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3"/>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3"/>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3"/>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3"/>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3"/>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3"/>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3"/>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3"/>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3"/>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3"/>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3"/>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3"/>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3"/>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3"/>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3"/>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3"/>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3"/>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3"/>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3"/>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3"/>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3"/>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3"/>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3"/>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3"/>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3"/>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3"/>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3"/>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3"/>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3"/>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3"/>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3"/>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3"/>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3"/>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3"/>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3"/>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3"/>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3"/>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3"/>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3"/>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3"/>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3"/>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3"/>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3"/>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3"/>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3"/>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3"/>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3"/>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3"/>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3"/>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3"/>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3"/>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3"/>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3"/>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3"/>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3"/>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3"/>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3"/>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3"/>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3"/>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3"/>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3"/>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3"/>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3"/>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3"/>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3"/>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3"/>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3"/>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3"/>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3"/>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3"/>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3"/>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28"/>
                                        </p:tgtEl>
                                        <p:attrNameLst>
                                          <p:attrName>style.visibility</p:attrName>
                                        </p:attrNameLst>
                                      </p:cBhvr>
                                      <p:to>
                                        <p:strVal val="visible"/>
                                      </p:to>
                                    </p:set>
                                    <p:animEffect transition="in" filter="fade">
                                      <p:cBhvr>
                                        <p:cTn id="11"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0086" y="1793857"/>
            <a:ext cx="4572000" cy="1200329"/>
          </a:xfrm>
          <a:prstGeom prst="rect">
            <a:avLst/>
          </a:prstGeom>
        </p:spPr>
        <p:txBody>
          <a:bodyPr>
            <a:spAutoFit/>
          </a:bodyPr>
          <a:lstStyle/>
          <a:p>
            <a:r>
              <a:rPr lang="en-US" sz="7200" b="1" dirty="0" err="1" smtClean="0">
                <a:solidFill>
                  <a:srgbClr val="878CF0"/>
                </a:solidFill>
                <a:latin typeface="Overpass" panose="020B0604020202020204" charset="0"/>
              </a:rPr>
              <a:t>Thank</a:t>
            </a:r>
            <a:r>
              <a:rPr lang="en-US" sz="7200" b="1" dirty="0" err="1" smtClean="0">
                <a:solidFill>
                  <a:srgbClr val="D66565"/>
                </a:solidFill>
                <a:latin typeface="Overpass" panose="020B0604020202020204" charset="0"/>
              </a:rPr>
              <a:t>you</a:t>
            </a:r>
            <a:endParaRPr lang="en-US" sz="7200" dirty="0"/>
          </a:p>
        </p:txBody>
      </p:sp>
      <p:sp>
        <p:nvSpPr>
          <p:cNvPr id="4" name="Rectangle 3"/>
          <p:cNvSpPr/>
          <p:nvPr/>
        </p:nvSpPr>
        <p:spPr>
          <a:xfrm>
            <a:off x="6643990" y="4378205"/>
            <a:ext cx="2519463" cy="900246"/>
          </a:xfrm>
          <a:prstGeom prst="rect">
            <a:avLst/>
          </a:prstGeom>
        </p:spPr>
        <p:txBody>
          <a:bodyPr wrap="square">
            <a:spAutoFit/>
          </a:bodyPr>
          <a:lstStyle/>
          <a:p>
            <a:pPr algn="r"/>
            <a:r>
              <a:rPr lang="en-US" sz="1050" dirty="0">
                <a:solidFill>
                  <a:schemeClr val="accent1">
                    <a:lumMod val="75000"/>
                  </a:schemeClr>
                </a:solidFill>
                <a:latin typeface="Lato"/>
              </a:rPr>
              <a:t>My </a:t>
            </a:r>
            <a:r>
              <a:rPr lang="en-US" sz="1050" dirty="0" err="1">
                <a:solidFill>
                  <a:schemeClr val="accent1">
                    <a:lumMod val="75000"/>
                  </a:schemeClr>
                </a:solidFill>
                <a:latin typeface="Lato"/>
              </a:rPr>
              <a:t>github</a:t>
            </a:r>
            <a:r>
              <a:rPr lang="en-US" sz="1050" dirty="0">
                <a:solidFill>
                  <a:schemeClr val="accent1">
                    <a:lumMod val="75000"/>
                  </a:schemeClr>
                </a:solidFill>
                <a:latin typeface="Lato"/>
              </a:rPr>
              <a:t>: </a:t>
            </a:r>
            <a:endParaRPr lang="en-US" sz="1050" dirty="0">
              <a:solidFill>
                <a:schemeClr val="accent1">
                  <a:lumMod val="75000"/>
                </a:schemeClr>
              </a:solidFill>
            </a:endParaRPr>
          </a:p>
          <a:p>
            <a:pPr algn="r"/>
            <a:r>
              <a:rPr lang="en-US" sz="1050" u="sng" dirty="0">
                <a:solidFill>
                  <a:schemeClr val="tx1">
                    <a:lumMod val="40000"/>
                    <a:lumOff val="60000"/>
                  </a:schemeClr>
                </a:solidFill>
                <a:latin typeface="Lato"/>
                <a:hlinkClick r:id="rId2"/>
              </a:rPr>
              <a:t>https://</a:t>
            </a:r>
            <a:r>
              <a:rPr lang="en-US" sz="1050" u="sng" dirty="0" smtClean="0">
                <a:solidFill>
                  <a:schemeClr val="tx1">
                    <a:lumMod val="40000"/>
                    <a:lumOff val="60000"/>
                  </a:schemeClr>
                </a:solidFill>
                <a:latin typeface="Lato"/>
                <a:hlinkClick r:id="rId2"/>
              </a:rPr>
              <a:t>github.com/nuranisda</a:t>
            </a:r>
            <a:endParaRPr lang="en-US" sz="1050" u="sng" dirty="0" smtClean="0">
              <a:solidFill>
                <a:schemeClr val="tx1">
                  <a:lumMod val="40000"/>
                  <a:lumOff val="60000"/>
                </a:schemeClr>
              </a:solidFill>
              <a:latin typeface="Lato"/>
            </a:endParaRPr>
          </a:p>
          <a:p>
            <a:pPr algn="r"/>
            <a:r>
              <a:rPr lang="en-US" sz="1050" dirty="0" smtClean="0">
                <a:solidFill>
                  <a:schemeClr val="accent1">
                    <a:lumMod val="75000"/>
                  </a:schemeClr>
                </a:solidFill>
                <a:latin typeface="Lato"/>
              </a:rPr>
              <a:t>My </a:t>
            </a:r>
            <a:r>
              <a:rPr lang="en-US" sz="1050" dirty="0" err="1">
                <a:solidFill>
                  <a:schemeClr val="accent1">
                    <a:lumMod val="75000"/>
                  </a:schemeClr>
                </a:solidFill>
                <a:latin typeface="Lato"/>
              </a:rPr>
              <a:t>linkedin</a:t>
            </a:r>
            <a:r>
              <a:rPr lang="en-US" sz="1050" dirty="0">
                <a:solidFill>
                  <a:schemeClr val="accent1">
                    <a:lumMod val="75000"/>
                  </a:schemeClr>
                </a:solidFill>
                <a:latin typeface="Lato"/>
              </a:rPr>
              <a:t>: </a:t>
            </a:r>
            <a:endParaRPr lang="en-US" sz="1050" dirty="0" smtClean="0">
              <a:solidFill>
                <a:schemeClr val="accent1">
                  <a:lumMod val="75000"/>
                </a:schemeClr>
              </a:solidFill>
              <a:latin typeface="Lato"/>
            </a:endParaRPr>
          </a:p>
          <a:p>
            <a:pPr algn="r"/>
            <a:r>
              <a:rPr lang="en-US" sz="1050" u="sng" dirty="0">
                <a:solidFill>
                  <a:srgbClr val="20124D"/>
                </a:solidFill>
                <a:latin typeface="Lato"/>
              </a:rPr>
              <a:t>www.linkedin.com/in/nuranisdatriawati</a:t>
            </a:r>
            <a:r>
              <a:rPr lang="en-US" sz="1050" dirty="0"/>
              <a:t/>
            </a:r>
            <a:br>
              <a:rPr lang="en-US" sz="1050" dirty="0"/>
            </a:br>
            <a:endParaRPr lang="en-US" sz="1050" dirty="0"/>
          </a:p>
        </p:txBody>
      </p:sp>
    </p:spTree>
    <p:extLst>
      <p:ext uri="{BB962C8B-B14F-4D97-AF65-F5344CB8AC3E}">
        <p14:creationId xmlns:p14="http://schemas.microsoft.com/office/powerpoint/2010/main" val="149841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a:t>
            </a:r>
            <a:r>
              <a:rPr lang="en">
                <a:solidFill>
                  <a:schemeClr val="accent1"/>
                </a:solidFill>
                <a:latin typeface="Overpass SemiBold"/>
                <a:ea typeface="Overpass SemiBold"/>
                <a:cs typeface="Overpass SemiBold"/>
                <a:sym typeface="Overpass SemiBold"/>
              </a:rPr>
              <a:t>Understanding</a:t>
            </a:r>
            <a:endParaRPr>
              <a:solidFill>
                <a:schemeClr val="accent1"/>
              </a:solidFill>
              <a:latin typeface="Overpass SemiBold"/>
              <a:ea typeface="Overpass SemiBold"/>
              <a:cs typeface="Overpass SemiBold"/>
              <a:sym typeface="Overpass SemiBold"/>
            </a:endParaRPr>
          </a:p>
        </p:txBody>
      </p:sp>
      <p:sp>
        <p:nvSpPr>
          <p:cNvPr id="1042" name="Google Shape;1042;p54"/>
          <p:cNvSpPr txBox="1">
            <a:spLocks noGrp="1"/>
          </p:cNvSpPr>
          <p:nvPr>
            <p:ph type="subTitle" idx="3"/>
          </p:nvPr>
        </p:nvSpPr>
        <p:spPr>
          <a:xfrm>
            <a:off x="495600" y="1218900"/>
            <a:ext cx="8398500" cy="3241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350" b="1">
                <a:solidFill>
                  <a:srgbClr val="000000"/>
                </a:solidFill>
                <a:latin typeface="Arial"/>
                <a:ea typeface="Arial"/>
                <a:cs typeface="Arial"/>
                <a:sym typeface="Arial"/>
              </a:rPr>
              <a:t>Problem Statement</a:t>
            </a:r>
            <a:endParaRPr sz="1350" b="1">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35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 sz="1350">
                <a:solidFill>
                  <a:srgbClr val="000000"/>
                </a:solidFill>
                <a:latin typeface="Arial"/>
                <a:ea typeface="Arial"/>
                <a:cs typeface="Arial"/>
                <a:sym typeface="Arial"/>
              </a:rPr>
              <a:t>A large company named XYZ, employs, at any given point of time, around 4000 employees. However, every year, around 15% of its employees leave the company and need to be replaced with the talent pool available in the job market. The management believes that this level of attrition (employees leaving, either on their own or because they got fired) is bad for the company, because of the following reasons:</a:t>
            </a:r>
            <a:endParaRPr sz="1350">
              <a:solidFill>
                <a:srgbClr val="000000"/>
              </a:solidFill>
              <a:latin typeface="Arial"/>
              <a:ea typeface="Arial"/>
              <a:cs typeface="Arial"/>
              <a:sym typeface="Arial"/>
            </a:endParaRPr>
          </a:p>
          <a:p>
            <a:pPr marL="457200" marR="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The former employees’ projects get delayed, which makes it difficult to meet timelines, resulting in a reputation loss among consumers and partners</a:t>
            </a:r>
            <a:endParaRPr sz="1350">
              <a:solidFill>
                <a:srgbClr val="000000"/>
              </a:solidFill>
              <a:latin typeface="Arial"/>
              <a:ea typeface="Arial"/>
              <a:cs typeface="Arial"/>
              <a:sym typeface="Arial"/>
            </a:endParaRPr>
          </a:p>
          <a:p>
            <a:pPr marL="457200" marR="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A sizeable department has to be maintained, for the purposes of recruiting new talent</a:t>
            </a:r>
            <a:endParaRPr sz="1350">
              <a:solidFill>
                <a:srgbClr val="000000"/>
              </a:solidFill>
              <a:latin typeface="Arial"/>
              <a:ea typeface="Arial"/>
              <a:cs typeface="Arial"/>
              <a:sym typeface="Arial"/>
            </a:endParaRPr>
          </a:p>
          <a:p>
            <a:pPr marL="457200" marR="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More often than not, the new employees have to be trained for the job and/or given time to acclimatise themselves to the company</a:t>
            </a:r>
            <a:endParaRPr sz="135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35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a:t>
            </a:r>
            <a:r>
              <a:rPr lang="en">
                <a:solidFill>
                  <a:schemeClr val="accent1"/>
                </a:solidFill>
                <a:latin typeface="Overpass SemiBold"/>
                <a:ea typeface="Overpass SemiBold"/>
                <a:cs typeface="Overpass SemiBold"/>
                <a:sym typeface="Overpass SemiBold"/>
              </a:rPr>
              <a:t>Understanding</a:t>
            </a:r>
            <a:endParaRPr>
              <a:solidFill>
                <a:schemeClr val="accent1"/>
              </a:solidFill>
              <a:latin typeface="Overpass SemiBold"/>
              <a:ea typeface="Overpass SemiBold"/>
              <a:cs typeface="Overpass SemiBold"/>
              <a:sym typeface="Overpass SemiBold"/>
            </a:endParaRPr>
          </a:p>
        </p:txBody>
      </p:sp>
      <p:sp>
        <p:nvSpPr>
          <p:cNvPr id="1048" name="Google Shape;1048;p55"/>
          <p:cNvSpPr txBox="1">
            <a:spLocks noGrp="1"/>
          </p:cNvSpPr>
          <p:nvPr>
            <p:ph type="subTitle" idx="3"/>
          </p:nvPr>
        </p:nvSpPr>
        <p:spPr>
          <a:xfrm>
            <a:off x="720000" y="1393025"/>
            <a:ext cx="6432600" cy="171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350" dirty="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 sz="1350" b="1" dirty="0">
                <a:solidFill>
                  <a:srgbClr val="000000"/>
                </a:solidFill>
                <a:latin typeface="Arial"/>
                <a:ea typeface="Arial"/>
                <a:cs typeface="Arial"/>
                <a:sym typeface="Arial"/>
              </a:rPr>
              <a:t>Goal of the case study</a:t>
            </a:r>
            <a:endParaRPr sz="1350" b="1" dirty="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350" dirty="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dirty="0">
                <a:solidFill>
                  <a:srgbClr val="000000"/>
                </a:solidFill>
                <a:latin typeface="Arial"/>
                <a:ea typeface="Arial"/>
                <a:cs typeface="Arial"/>
                <a:sym typeface="Arial"/>
              </a:rPr>
              <a:t>Develop a machine learning model to predict employee attrition</a:t>
            </a:r>
            <a:endParaRPr sz="1350" dirty="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dirty="0">
                <a:solidFill>
                  <a:srgbClr val="000000"/>
                </a:solidFill>
                <a:latin typeface="Arial"/>
                <a:ea typeface="Arial"/>
                <a:cs typeface="Arial"/>
                <a:sym typeface="Arial"/>
              </a:rPr>
              <a:t>Find out the </a:t>
            </a:r>
            <a:r>
              <a:rPr lang="en-US" sz="1350" dirty="0" smtClean="0">
                <a:solidFill>
                  <a:srgbClr val="000000"/>
                </a:solidFill>
                <a:latin typeface="Arial"/>
                <a:ea typeface="Arial"/>
                <a:cs typeface="Arial"/>
                <a:sym typeface="Arial"/>
              </a:rPr>
              <a:t>important feature</a:t>
            </a:r>
            <a:endParaRPr sz="1350" dirty="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dirty="0">
                <a:solidFill>
                  <a:srgbClr val="000000"/>
                </a:solidFill>
                <a:latin typeface="Arial"/>
                <a:ea typeface="Arial"/>
                <a:cs typeface="Arial"/>
                <a:sym typeface="Arial"/>
              </a:rPr>
              <a:t>Giving recommendation to prevent employee attrition </a:t>
            </a:r>
            <a:endParaRPr sz="1350" dirty="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350"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solidFill>
                <a:schemeClr val="accent1"/>
              </a:solidFill>
              <a:latin typeface="Overpass SemiBold"/>
              <a:ea typeface="Overpass SemiBold"/>
              <a:cs typeface="Overpass SemiBold"/>
              <a:sym typeface="Overpass SemiBold"/>
            </a:endParaRPr>
          </a:p>
        </p:txBody>
      </p:sp>
      <p:sp>
        <p:nvSpPr>
          <p:cNvPr id="1054" name="Google Shape;1054;p56"/>
          <p:cNvSpPr txBox="1">
            <a:spLocks noGrp="1"/>
          </p:cNvSpPr>
          <p:nvPr>
            <p:ph type="subTitle" idx="3"/>
          </p:nvPr>
        </p:nvSpPr>
        <p:spPr>
          <a:xfrm>
            <a:off x="364025" y="1370775"/>
            <a:ext cx="8362800" cy="1898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35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 sz="1350" b="1">
                <a:solidFill>
                  <a:srgbClr val="000000"/>
                </a:solidFill>
                <a:latin typeface="Arial"/>
                <a:ea typeface="Arial"/>
                <a:cs typeface="Arial"/>
                <a:sym typeface="Arial"/>
              </a:rPr>
              <a:t>There are 5 Dataset for this project:</a:t>
            </a:r>
            <a:endParaRPr sz="1350" b="1">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General Data -&gt; This Dataset contains employee general work related details</a:t>
            </a:r>
            <a:endParaRPr sz="135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Manager Survey Data -&gt; This Dataset contains the details of survey given by the manager of every employee</a:t>
            </a:r>
            <a:endParaRPr sz="135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Employee Survey Data -&gt; (It contains the details of survey given by employee</a:t>
            </a:r>
            <a:endParaRPr sz="135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In time -&gt; This dataset contains the office entry time for the year 2015</a:t>
            </a:r>
            <a:endParaRPr sz="1350">
              <a:solidFill>
                <a:srgbClr val="000000"/>
              </a:solidFill>
              <a:latin typeface="Arial"/>
              <a:ea typeface="Arial"/>
              <a:cs typeface="Arial"/>
              <a:sym typeface="Arial"/>
            </a:endParaRPr>
          </a:p>
          <a:p>
            <a:pPr marL="457200" lvl="0" indent="-314325" algn="l" rtl="0">
              <a:lnSpc>
                <a:spcPct val="115000"/>
              </a:lnSpc>
              <a:spcBef>
                <a:spcPts val="0"/>
              </a:spcBef>
              <a:spcAft>
                <a:spcPts val="0"/>
              </a:spcAft>
              <a:buClr>
                <a:srgbClr val="000000"/>
              </a:buClr>
              <a:buSzPts val="1350"/>
              <a:buFont typeface="Arial"/>
              <a:buAutoNum type="arabicPeriod"/>
            </a:pPr>
            <a:r>
              <a:rPr lang="en" sz="1350">
                <a:solidFill>
                  <a:srgbClr val="000000"/>
                </a:solidFill>
                <a:latin typeface="Arial"/>
                <a:ea typeface="Arial"/>
                <a:cs typeface="Arial"/>
                <a:sym typeface="Arial"/>
              </a:rPr>
              <a:t>Out time -&gt; This dataset contains the office exit time for the year 2015</a:t>
            </a:r>
            <a:endParaRPr sz="135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35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grpSp>
        <p:nvGrpSpPr>
          <p:cNvPr id="1059" name="Google Shape;1059;p57"/>
          <p:cNvGrpSpPr/>
          <p:nvPr/>
        </p:nvGrpSpPr>
        <p:grpSpPr>
          <a:xfrm flipH="1">
            <a:off x="720011" y="544670"/>
            <a:ext cx="3420241" cy="4058814"/>
            <a:chOff x="4380325" y="1801525"/>
            <a:chExt cx="1537325" cy="1824350"/>
          </a:xfrm>
        </p:grpSpPr>
        <p:sp>
          <p:nvSpPr>
            <p:cNvPr id="1060" name="Google Shape;1060;p57"/>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57"/>
            <p:cNvGrpSpPr/>
            <p:nvPr/>
          </p:nvGrpSpPr>
          <p:grpSpPr>
            <a:xfrm>
              <a:off x="4380325" y="1801525"/>
              <a:ext cx="1537325" cy="1824350"/>
              <a:chOff x="4380325" y="1801525"/>
              <a:chExt cx="1537325" cy="1824350"/>
            </a:xfrm>
          </p:grpSpPr>
          <p:sp>
            <p:nvSpPr>
              <p:cNvPr id="1062" name="Google Shape;1062;p57"/>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7"/>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7"/>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7"/>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7"/>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7"/>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7"/>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7"/>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7"/>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7"/>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7"/>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7"/>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7"/>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7"/>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7"/>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7"/>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7"/>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7"/>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7"/>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7"/>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7"/>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7"/>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7"/>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7"/>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7"/>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7"/>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7"/>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7"/>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7"/>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7"/>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7"/>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7"/>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7"/>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7"/>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7"/>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7"/>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7"/>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7"/>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7"/>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7"/>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7"/>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7"/>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7"/>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7"/>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7"/>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7"/>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7"/>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7"/>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7"/>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7"/>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7"/>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7"/>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7"/>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7"/>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7"/>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7"/>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7"/>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7"/>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7"/>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7"/>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7"/>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7"/>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7"/>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7"/>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7"/>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7"/>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7"/>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7"/>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7"/>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7"/>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7"/>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7"/>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7"/>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7"/>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7"/>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7"/>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7"/>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7"/>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7"/>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7"/>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7"/>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7"/>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7"/>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7"/>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57"/>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7"/>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7"/>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7"/>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7"/>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7"/>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7"/>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7"/>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7"/>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7"/>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7"/>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7"/>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7"/>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7"/>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57"/>
          <p:cNvSpPr txBox="1">
            <a:spLocks noGrp="1"/>
          </p:cNvSpPr>
          <p:nvPr>
            <p:ph type="title"/>
          </p:nvPr>
        </p:nvSpPr>
        <p:spPr>
          <a:xfrm>
            <a:off x="4711025" y="2317400"/>
            <a:ext cx="3802800" cy="13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a:t>Data Preprocessing </a:t>
            </a:r>
            <a:endParaRPr sz="3700"/>
          </a:p>
          <a:p>
            <a:pPr marL="0" lvl="0" indent="0" algn="l" rtl="0">
              <a:spcBef>
                <a:spcPts val="0"/>
              </a:spcBef>
              <a:spcAft>
                <a:spcPts val="0"/>
              </a:spcAft>
              <a:buNone/>
            </a:pPr>
            <a:r>
              <a:rPr lang="en" sz="3700"/>
              <a:t>and</a:t>
            </a:r>
            <a:r>
              <a:rPr lang="en" sz="4000"/>
              <a:t> </a:t>
            </a:r>
            <a:r>
              <a:rPr lang="en" sz="3700">
                <a:solidFill>
                  <a:schemeClr val="accent1"/>
                </a:solidFill>
                <a:latin typeface="Overpass SemiBold"/>
                <a:ea typeface="Overpass SemiBold"/>
                <a:cs typeface="Overpass SemiBold"/>
                <a:sym typeface="Overpass SemiBold"/>
              </a:rPr>
              <a:t>Analysis</a:t>
            </a:r>
            <a:endParaRPr sz="3700">
              <a:solidFill>
                <a:schemeClr val="accent1"/>
              </a:solidFill>
              <a:latin typeface="Overpass SemiBold"/>
              <a:ea typeface="Overpass SemiBold"/>
              <a:cs typeface="Overpass SemiBold"/>
              <a:sym typeface="Overpass SemiBold"/>
            </a:endParaRPr>
          </a:p>
        </p:txBody>
      </p:sp>
      <p:sp>
        <p:nvSpPr>
          <p:cNvPr id="1169" name="Google Shape;1169;p57"/>
          <p:cNvSpPr txBox="1"/>
          <p:nvPr/>
        </p:nvSpPr>
        <p:spPr>
          <a:xfrm>
            <a:off x="7250575" y="1086300"/>
            <a:ext cx="1366500" cy="52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rgbClr val="D66565"/>
                </a:solidFill>
                <a:latin typeface="Overpass Black"/>
                <a:ea typeface="Overpass Black"/>
                <a:cs typeface="Overpass Black"/>
                <a:sym typeface="Overpass Black"/>
              </a:rPr>
              <a:t>02</a:t>
            </a:r>
            <a:endParaRPr sz="5000">
              <a:solidFill>
                <a:srgbClr val="D66565"/>
              </a:solidFill>
              <a:latin typeface="Overpass Black"/>
              <a:ea typeface="Overpass Black"/>
              <a:cs typeface="Overpass Black"/>
              <a:sym typeface="Overpass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1000"/>
                                        <p:tgtEl>
                                          <p:spTgt spid="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8"/>
          <p:cNvSpPr/>
          <p:nvPr/>
        </p:nvSpPr>
        <p:spPr>
          <a:xfrm>
            <a:off x="4814275" y="1033200"/>
            <a:ext cx="3302309" cy="2094300"/>
          </a:xfrm>
          <a:prstGeom prst="roundRect">
            <a:avLst>
              <a:gd name="adj" fmla="val 16667"/>
            </a:avLst>
          </a:prstGeom>
          <a:solidFill>
            <a:srgbClr val="D4DD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urce Sans Pro"/>
                <a:ea typeface="Source Sans Pro"/>
                <a:cs typeface="Source Sans Pro"/>
                <a:sym typeface="Source Sans Pro"/>
              </a:rPr>
              <a:t>Processing the in_time and out_time datasets to get the average working hours</a:t>
            </a:r>
            <a:endParaRPr dirty="0">
              <a:latin typeface="Source Sans Pro"/>
              <a:ea typeface="Source Sans Pro"/>
              <a:cs typeface="Source Sans Pro"/>
              <a:sym typeface="Source Sans Pro"/>
            </a:endParaRPr>
          </a:p>
        </p:txBody>
      </p:sp>
      <p:sp>
        <p:nvSpPr>
          <p:cNvPr id="1175" name="Google Shape;1175;p58"/>
          <p:cNvSpPr txBox="1">
            <a:spLocks noGrp="1"/>
          </p:cNvSpPr>
          <p:nvPr>
            <p:ph type="title"/>
          </p:nvPr>
        </p:nvSpPr>
        <p:spPr>
          <a:xfrm flipH="1">
            <a:off x="167198" y="129325"/>
            <a:ext cx="4445897" cy="6104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smtClean="0"/>
              <a:t>Preprocessing</a:t>
            </a:r>
            <a:endParaRPr dirty="0">
              <a:solidFill>
                <a:schemeClr val="accent1"/>
              </a:solidFill>
              <a:latin typeface="Overpass SemiBold"/>
              <a:ea typeface="Overpass SemiBold"/>
              <a:cs typeface="Overpass SemiBold"/>
              <a:sym typeface="Overpass SemiBold"/>
            </a:endParaRPr>
          </a:p>
        </p:txBody>
      </p:sp>
      <p:graphicFrame>
        <p:nvGraphicFramePr>
          <p:cNvPr id="1176" name="Google Shape;1176;p58"/>
          <p:cNvGraphicFramePr/>
          <p:nvPr>
            <p:extLst>
              <p:ext uri="{D42A27DB-BD31-4B8C-83A1-F6EECF244321}">
                <p14:modId xmlns:p14="http://schemas.microsoft.com/office/powerpoint/2010/main" val="2038762549"/>
              </p:ext>
            </p:extLst>
          </p:nvPr>
        </p:nvGraphicFramePr>
        <p:xfrm>
          <a:off x="495968" y="800300"/>
          <a:ext cx="3770150" cy="2560140"/>
        </p:xfrm>
        <a:graphic>
          <a:graphicData uri="http://schemas.openxmlformats.org/drawingml/2006/table">
            <a:tbl>
              <a:tblPr>
                <a:noFill/>
                <a:tableStyleId>{5C9FD697-CF82-401F-A7EC-A71502C4C1A0}</a:tableStyleId>
              </a:tblPr>
              <a:tblGrid>
                <a:gridCol w="1333025"/>
                <a:gridCol w="1081200"/>
                <a:gridCol w="1355925"/>
              </a:tblGrid>
              <a:tr h="308000">
                <a:tc>
                  <a:txBody>
                    <a:bodyPr/>
                    <a:lstStyle/>
                    <a:p>
                      <a:pPr marL="0" marR="0" lvl="0" indent="0" algn="ctr" rtl="0">
                        <a:spcBef>
                          <a:spcPts val="0"/>
                        </a:spcBef>
                        <a:spcAft>
                          <a:spcPts val="0"/>
                        </a:spcAft>
                        <a:buNone/>
                      </a:pPr>
                      <a:r>
                        <a:rPr lang="en" sz="1200" b="1">
                          <a:solidFill>
                            <a:srgbClr val="741B47"/>
                          </a:solidFill>
                        </a:rPr>
                        <a:t>Dataset</a:t>
                      </a:r>
                      <a:endParaRPr sz="600" b="1">
                        <a:solidFill>
                          <a:srgbClr val="741B47"/>
                        </a:solidFill>
                      </a:endParaRPr>
                    </a:p>
                  </a:txBody>
                  <a:tcPr marL="91425" marR="659575" marT="91425" marB="91425">
                    <a:lnL w="9525" cap="flat" cmpd="sng">
                      <a:solidFill>
                        <a:srgbClr val="741B47"/>
                      </a:solidFill>
                      <a:prstDash val="solid"/>
                      <a:round/>
                      <a:headEnd type="none" w="sm" len="sm"/>
                      <a:tailEnd type="none" w="sm" len="sm"/>
                    </a:lnL>
                    <a:lnR w="9525" cap="flat" cmpd="sng">
                      <a:solidFill>
                        <a:srgbClr val="741B47"/>
                      </a:solidFill>
                      <a:prstDash val="solid"/>
                      <a:round/>
                      <a:headEnd type="none" w="sm" len="sm"/>
                      <a:tailEnd type="none" w="sm" len="sm"/>
                    </a:lnR>
                    <a:lnT w="9525" cap="flat" cmpd="sng">
                      <a:solidFill>
                        <a:srgbClr val="741B47"/>
                      </a:solidFill>
                      <a:prstDash val="solid"/>
                      <a:round/>
                      <a:headEnd type="none" w="sm" len="sm"/>
                      <a:tailEnd type="none" w="sm" len="sm"/>
                    </a:lnT>
                    <a:lnB w="9525" cap="flat" cmpd="sng">
                      <a:solidFill>
                        <a:srgbClr val="741B47"/>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b="1">
                          <a:solidFill>
                            <a:srgbClr val="741B47"/>
                          </a:solidFill>
                        </a:rPr>
                        <a:t>Feature</a:t>
                      </a:r>
                      <a:endParaRPr sz="1200" b="1">
                        <a:solidFill>
                          <a:srgbClr val="741B47"/>
                        </a:solidFill>
                      </a:endParaRPr>
                    </a:p>
                  </a:txBody>
                  <a:tcPr marL="91425" marR="91425" marT="91425" marB="91425">
                    <a:lnL w="9525" cap="flat" cmpd="sng">
                      <a:solidFill>
                        <a:srgbClr val="741B47"/>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b="1">
                          <a:solidFill>
                            <a:srgbClr val="741B47"/>
                          </a:solidFill>
                        </a:rPr>
                        <a:t>Rows</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r>
              <a:tr h="308000">
                <a:tc>
                  <a:txBody>
                    <a:bodyPr/>
                    <a:lstStyle/>
                    <a:p>
                      <a:pPr marL="0" lvl="0" indent="0" algn="l" rtl="0">
                        <a:spcBef>
                          <a:spcPts val="0"/>
                        </a:spcBef>
                        <a:spcAft>
                          <a:spcPts val="0"/>
                        </a:spcAft>
                        <a:buNone/>
                      </a:pPr>
                      <a:r>
                        <a:rPr lang="en" sz="1200" b="1">
                          <a:solidFill>
                            <a:srgbClr val="741B47"/>
                          </a:solidFill>
                        </a:rPr>
                        <a:t>General Data</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741B47"/>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24</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rowSpan="5">
                  <a:txBody>
                    <a:bodyPr/>
                    <a:lstStyle/>
                    <a:p>
                      <a:pPr marL="0" lvl="0" indent="0" algn="ctr" rtl="0">
                        <a:spcBef>
                          <a:spcPts val="0"/>
                        </a:spcBef>
                        <a:spcAft>
                          <a:spcPts val="0"/>
                        </a:spcAft>
                        <a:buNone/>
                      </a:pPr>
                      <a:r>
                        <a:rPr lang="en" sz="3700">
                          <a:solidFill>
                            <a:srgbClr val="A64D79"/>
                          </a:solidFill>
                          <a:latin typeface="Overpass Black"/>
                          <a:ea typeface="Overpass Black"/>
                          <a:cs typeface="Overpass Black"/>
                          <a:sym typeface="Overpass Black"/>
                        </a:rPr>
                        <a:t>4410</a:t>
                      </a:r>
                      <a:endParaRPr sz="1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r>
              <a:tr h="255025">
                <a:tc>
                  <a:txBody>
                    <a:bodyPr/>
                    <a:lstStyle/>
                    <a:p>
                      <a:pPr marL="0" lvl="0" indent="0" algn="l" rtl="0">
                        <a:spcBef>
                          <a:spcPts val="0"/>
                        </a:spcBef>
                        <a:spcAft>
                          <a:spcPts val="0"/>
                        </a:spcAft>
                        <a:buNone/>
                      </a:pPr>
                      <a:r>
                        <a:rPr lang="en" sz="1200" b="1">
                          <a:solidFill>
                            <a:srgbClr val="741B47"/>
                          </a:solidFill>
                        </a:rPr>
                        <a:t>Manager Survey Data</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3</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r h="0">
                <a:tc>
                  <a:txBody>
                    <a:bodyPr/>
                    <a:lstStyle/>
                    <a:p>
                      <a:pPr marL="0" lvl="0" indent="0" algn="l" rtl="0">
                        <a:spcBef>
                          <a:spcPts val="0"/>
                        </a:spcBef>
                        <a:spcAft>
                          <a:spcPts val="0"/>
                        </a:spcAft>
                        <a:buNone/>
                      </a:pPr>
                      <a:r>
                        <a:rPr lang="en" sz="1200" b="1">
                          <a:solidFill>
                            <a:srgbClr val="741B47"/>
                          </a:solidFill>
                        </a:rPr>
                        <a:t>Employee Survey Data</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4</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r h="0">
                <a:tc>
                  <a:txBody>
                    <a:bodyPr/>
                    <a:lstStyle/>
                    <a:p>
                      <a:pPr marL="0" lvl="0" indent="0" algn="l" rtl="0">
                        <a:spcBef>
                          <a:spcPts val="0"/>
                        </a:spcBef>
                        <a:spcAft>
                          <a:spcPts val="0"/>
                        </a:spcAft>
                        <a:buNone/>
                      </a:pPr>
                      <a:r>
                        <a:rPr lang="en" sz="1200" b="1">
                          <a:solidFill>
                            <a:srgbClr val="741B47"/>
                          </a:solidFill>
                        </a:rPr>
                        <a:t>In Time</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262</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r h="308000">
                <a:tc>
                  <a:txBody>
                    <a:bodyPr/>
                    <a:lstStyle/>
                    <a:p>
                      <a:pPr marL="0" lvl="0" indent="0" algn="l" rtl="0">
                        <a:spcBef>
                          <a:spcPts val="0"/>
                        </a:spcBef>
                        <a:spcAft>
                          <a:spcPts val="0"/>
                        </a:spcAft>
                        <a:buNone/>
                      </a:pPr>
                      <a:r>
                        <a:rPr lang="en" sz="1200" b="1">
                          <a:solidFill>
                            <a:srgbClr val="741B47"/>
                          </a:solidFill>
                        </a:rPr>
                        <a:t>Out Time</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dirty="0"/>
                        <a:t>262</a:t>
                      </a:r>
                      <a:endParaRPr sz="1200" dirty="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bl>
          </a:graphicData>
        </a:graphic>
      </p:graphicFrame>
      <p:sp>
        <p:nvSpPr>
          <p:cNvPr id="1177" name="Google Shape;1177;p58"/>
          <p:cNvSpPr/>
          <p:nvPr/>
        </p:nvSpPr>
        <p:spPr>
          <a:xfrm>
            <a:off x="5232513" y="1904713"/>
            <a:ext cx="981075" cy="5013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urce Sans Pro"/>
                <a:ea typeface="Source Sans Pro"/>
                <a:cs typeface="Source Sans Pro"/>
                <a:sym typeface="Source Sans Pro"/>
              </a:rPr>
              <a:t>Dataset</a:t>
            </a:r>
            <a:endParaRPr dirty="0">
              <a:latin typeface="Source Sans Pro"/>
              <a:ea typeface="Source Sans Pro"/>
              <a:cs typeface="Source Sans Pro"/>
              <a:sym typeface="Source Sans Pro"/>
            </a:endParaRPr>
          </a:p>
          <a:p>
            <a:pPr marL="0" lvl="0" indent="0" algn="ctr" rtl="0">
              <a:spcBef>
                <a:spcPts val="0"/>
              </a:spcBef>
              <a:spcAft>
                <a:spcPts val="0"/>
              </a:spcAft>
              <a:buNone/>
            </a:pPr>
            <a:r>
              <a:rPr lang="en" dirty="0">
                <a:latin typeface="Source Sans Pro"/>
                <a:ea typeface="Source Sans Pro"/>
                <a:cs typeface="Source Sans Pro"/>
                <a:sym typeface="Source Sans Pro"/>
              </a:rPr>
              <a:t>In Time</a:t>
            </a:r>
            <a:endParaRPr dirty="0">
              <a:latin typeface="Source Sans Pro"/>
              <a:ea typeface="Source Sans Pro"/>
              <a:cs typeface="Source Sans Pro"/>
              <a:sym typeface="Source Sans Pro"/>
            </a:endParaRPr>
          </a:p>
        </p:txBody>
      </p:sp>
      <p:sp>
        <p:nvSpPr>
          <p:cNvPr id="1178" name="Google Shape;1178;p58"/>
          <p:cNvSpPr/>
          <p:nvPr/>
        </p:nvSpPr>
        <p:spPr>
          <a:xfrm>
            <a:off x="6806138" y="1904713"/>
            <a:ext cx="981075" cy="5013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Dataset</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Out Time</a:t>
            </a:r>
            <a:endParaRPr>
              <a:latin typeface="Source Sans Pro"/>
              <a:ea typeface="Source Sans Pro"/>
              <a:cs typeface="Source Sans Pro"/>
              <a:sym typeface="Source Sans Pro"/>
            </a:endParaRPr>
          </a:p>
        </p:txBody>
      </p:sp>
      <p:cxnSp>
        <p:nvCxnSpPr>
          <p:cNvPr id="1179" name="Google Shape;1179;p58"/>
          <p:cNvCxnSpPr>
            <a:stCxn id="1177" idx="3"/>
            <a:endCxn id="1178" idx="1"/>
          </p:cNvCxnSpPr>
          <p:nvPr/>
        </p:nvCxnSpPr>
        <p:spPr>
          <a:xfrm>
            <a:off x="6213588" y="2155363"/>
            <a:ext cx="592500" cy="0"/>
          </a:xfrm>
          <a:prstGeom prst="straightConnector1">
            <a:avLst/>
          </a:prstGeom>
          <a:noFill/>
          <a:ln w="9525" cap="flat" cmpd="sng">
            <a:solidFill>
              <a:schemeClr val="dk2"/>
            </a:solidFill>
            <a:prstDash val="solid"/>
            <a:round/>
            <a:headEnd type="none" w="med" len="med"/>
            <a:tailEnd type="none" w="med" len="med"/>
          </a:ln>
        </p:spPr>
      </p:cxnSp>
      <p:sp>
        <p:nvSpPr>
          <p:cNvPr id="1180" name="Google Shape;1180;p58"/>
          <p:cNvSpPr/>
          <p:nvPr/>
        </p:nvSpPr>
        <p:spPr>
          <a:xfrm>
            <a:off x="6019288" y="2549763"/>
            <a:ext cx="981075" cy="5013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Mean time</a:t>
            </a:r>
            <a:endParaRPr>
              <a:latin typeface="Source Sans Pro"/>
              <a:ea typeface="Source Sans Pro"/>
              <a:cs typeface="Source Sans Pro"/>
              <a:sym typeface="Source Sans Pro"/>
            </a:endParaRPr>
          </a:p>
        </p:txBody>
      </p:sp>
      <p:cxnSp>
        <p:nvCxnSpPr>
          <p:cNvPr id="1181" name="Google Shape;1181;p58"/>
          <p:cNvCxnSpPr>
            <a:endCxn id="1180" idx="0"/>
          </p:cNvCxnSpPr>
          <p:nvPr/>
        </p:nvCxnSpPr>
        <p:spPr>
          <a:xfrm flipH="1">
            <a:off x="6509826" y="2169663"/>
            <a:ext cx="1500" cy="3801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1" name="Google Shape;1176;p58"/>
          <p:cNvGraphicFramePr/>
          <p:nvPr>
            <p:extLst>
              <p:ext uri="{D42A27DB-BD31-4B8C-83A1-F6EECF244321}">
                <p14:modId xmlns:p14="http://schemas.microsoft.com/office/powerpoint/2010/main" val="4248724449"/>
              </p:ext>
            </p:extLst>
          </p:nvPr>
        </p:nvGraphicFramePr>
        <p:xfrm>
          <a:off x="4624751" y="943364"/>
          <a:ext cx="3770150" cy="2194410"/>
        </p:xfrm>
        <a:graphic>
          <a:graphicData uri="http://schemas.openxmlformats.org/drawingml/2006/table">
            <a:tbl>
              <a:tblPr>
                <a:noFill/>
                <a:tableStyleId>{5C9FD697-CF82-401F-A7EC-A71502C4C1A0}</a:tableStyleId>
              </a:tblPr>
              <a:tblGrid>
                <a:gridCol w="1333025"/>
                <a:gridCol w="1081200"/>
                <a:gridCol w="1355925"/>
              </a:tblGrid>
              <a:tr h="308000">
                <a:tc>
                  <a:txBody>
                    <a:bodyPr/>
                    <a:lstStyle/>
                    <a:p>
                      <a:pPr marL="0" marR="0" lvl="0" indent="0" algn="ctr" rtl="0">
                        <a:spcBef>
                          <a:spcPts val="0"/>
                        </a:spcBef>
                        <a:spcAft>
                          <a:spcPts val="0"/>
                        </a:spcAft>
                        <a:buNone/>
                      </a:pPr>
                      <a:r>
                        <a:rPr lang="en" sz="1200" b="1" dirty="0">
                          <a:solidFill>
                            <a:srgbClr val="741B47"/>
                          </a:solidFill>
                        </a:rPr>
                        <a:t>Dataset</a:t>
                      </a:r>
                      <a:endParaRPr sz="600" b="1" dirty="0">
                        <a:solidFill>
                          <a:srgbClr val="741B47"/>
                        </a:solidFill>
                      </a:endParaRPr>
                    </a:p>
                  </a:txBody>
                  <a:tcPr marL="91425" marR="659575" marT="91425" marB="91425">
                    <a:lnL w="9525" cap="flat" cmpd="sng">
                      <a:solidFill>
                        <a:srgbClr val="741B47"/>
                      </a:solidFill>
                      <a:prstDash val="solid"/>
                      <a:round/>
                      <a:headEnd type="none" w="sm" len="sm"/>
                      <a:tailEnd type="none" w="sm" len="sm"/>
                    </a:lnL>
                    <a:lnR w="9525" cap="flat" cmpd="sng">
                      <a:solidFill>
                        <a:srgbClr val="741B47"/>
                      </a:solidFill>
                      <a:prstDash val="solid"/>
                      <a:round/>
                      <a:headEnd type="none" w="sm" len="sm"/>
                      <a:tailEnd type="none" w="sm" len="sm"/>
                    </a:lnR>
                    <a:lnT w="9525" cap="flat" cmpd="sng">
                      <a:solidFill>
                        <a:srgbClr val="741B47"/>
                      </a:solidFill>
                      <a:prstDash val="solid"/>
                      <a:round/>
                      <a:headEnd type="none" w="sm" len="sm"/>
                      <a:tailEnd type="none" w="sm" len="sm"/>
                    </a:lnT>
                    <a:lnB w="9525" cap="flat" cmpd="sng">
                      <a:solidFill>
                        <a:srgbClr val="741B47"/>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b="1">
                          <a:solidFill>
                            <a:srgbClr val="741B47"/>
                          </a:solidFill>
                        </a:rPr>
                        <a:t>Feature</a:t>
                      </a:r>
                      <a:endParaRPr sz="1200" b="1">
                        <a:solidFill>
                          <a:srgbClr val="741B47"/>
                        </a:solidFill>
                      </a:endParaRPr>
                    </a:p>
                  </a:txBody>
                  <a:tcPr marL="91425" marR="91425" marT="91425" marB="91425">
                    <a:lnL w="9525" cap="flat" cmpd="sng">
                      <a:solidFill>
                        <a:srgbClr val="741B47"/>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b="1" dirty="0">
                          <a:solidFill>
                            <a:srgbClr val="741B47"/>
                          </a:solidFill>
                        </a:rPr>
                        <a:t>Rows</a:t>
                      </a:r>
                      <a:endParaRPr sz="1200" b="1" dirty="0">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r>
              <a:tr h="308000">
                <a:tc>
                  <a:txBody>
                    <a:bodyPr/>
                    <a:lstStyle/>
                    <a:p>
                      <a:pPr marL="0" lvl="0" indent="0" algn="l" rtl="0">
                        <a:spcBef>
                          <a:spcPts val="0"/>
                        </a:spcBef>
                        <a:spcAft>
                          <a:spcPts val="0"/>
                        </a:spcAft>
                        <a:buNone/>
                      </a:pPr>
                      <a:r>
                        <a:rPr lang="en" sz="1200" b="1">
                          <a:solidFill>
                            <a:srgbClr val="741B47"/>
                          </a:solidFill>
                        </a:rPr>
                        <a:t>General Data</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741B47"/>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24</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rowSpan="4">
                  <a:txBody>
                    <a:bodyPr/>
                    <a:lstStyle/>
                    <a:p>
                      <a:pPr marL="0" lvl="0" indent="0" algn="ctr" rtl="0">
                        <a:spcBef>
                          <a:spcPts val="0"/>
                        </a:spcBef>
                        <a:spcAft>
                          <a:spcPts val="0"/>
                        </a:spcAft>
                        <a:buNone/>
                      </a:pPr>
                      <a:r>
                        <a:rPr lang="en" sz="3700" dirty="0">
                          <a:solidFill>
                            <a:srgbClr val="A64D79"/>
                          </a:solidFill>
                          <a:latin typeface="Overpass Black"/>
                          <a:ea typeface="Overpass Black"/>
                          <a:cs typeface="Overpass Black"/>
                          <a:sym typeface="Overpass Black"/>
                        </a:rPr>
                        <a:t>4410</a:t>
                      </a:r>
                      <a:endParaRPr sz="100" dirty="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r>
              <a:tr h="255025">
                <a:tc>
                  <a:txBody>
                    <a:bodyPr/>
                    <a:lstStyle/>
                    <a:p>
                      <a:pPr marL="0" lvl="0" indent="0" algn="l" rtl="0">
                        <a:spcBef>
                          <a:spcPts val="0"/>
                        </a:spcBef>
                        <a:spcAft>
                          <a:spcPts val="0"/>
                        </a:spcAft>
                        <a:buNone/>
                      </a:pPr>
                      <a:r>
                        <a:rPr lang="en" sz="1200" b="1" dirty="0">
                          <a:solidFill>
                            <a:srgbClr val="741B47"/>
                          </a:solidFill>
                        </a:rPr>
                        <a:t>Manager Survey Data</a:t>
                      </a:r>
                      <a:endParaRPr sz="1200" b="1" dirty="0">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3</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r h="0">
                <a:tc>
                  <a:txBody>
                    <a:bodyPr/>
                    <a:lstStyle/>
                    <a:p>
                      <a:pPr marL="0" lvl="0" indent="0" algn="l" rtl="0">
                        <a:spcBef>
                          <a:spcPts val="0"/>
                        </a:spcBef>
                        <a:spcAft>
                          <a:spcPts val="0"/>
                        </a:spcAft>
                        <a:buNone/>
                      </a:pPr>
                      <a:r>
                        <a:rPr lang="en" sz="1200" b="1">
                          <a:solidFill>
                            <a:srgbClr val="741B47"/>
                          </a:solidFill>
                        </a:rPr>
                        <a:t>Employee Survey Data</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a:t>4</a:t>
                      </a:r>
                      <a:endParaRPr sz="120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r h="0">
                <a:tc>
                  <a:txBody>
                    <a:bodyPr/>
                    <a:lstStyle/>
                    <a:p>
                      <a:pPr marL="0" lvl="0" indent="0" algn="l" rtl="0">
                        <a:spcBef>
                          <a:spcPts val="0"/>
                        </a:spcBef>
                        <a:spcAft>
                          <a:spcPts val="0"/>
                        </a:spcAft>
                        <a:buNone/>
                      </a:pPr>
                      <a:r>
                        <a:rPr lang="en" sz="1200" b="1" dirty="0" smtClean="0">
                          <a:solidFill>
                            <a:srgbClr val="741B47"/>
                          </a:solidFill>
                        </a:rPr>
                        <a:t>Mean Time</a:t>
                      </a:r>
                      <a:endParaRPr sz="1200" b="1" dirty="0">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dirty="0" smtClean="0"/>
                        <a:t>2</a:t>
                      </a:r>
                      <a:endParaRPr sz="1200" dirty="0"/>
                    </a:p>
                  </a:txBody>
                  <a:tcPr marL="91425" marR="91425" marT="91425" marB="91425" anchor="ctr">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vMerge="1">
                  <a:txBody>
                    <a:bodyPr/>
                    <a:lstStyle/>
                    <a:p>
                      <a:endParaRPr lang="en-US"/>
                    </a:p>
                  </a:txBody>
                  <a:tcPr/>
                </a:tc>
              </a:tr>
            </a:tbl>
          </a:graphicData>
        </a:graphic>
      </p:graphicFrame>
      <p:graphicFrame>
        <p:nvGraphicFramePr>
          <p:cNvPr id="12" name="Google Shape;1176;p58"/>
          <p:cNvGraphicFramePr/>
          <p:nvPr>
            <p:extLst>
              <p:ext uri="{D42A27DB-BD31-4B8C-83A1-F6EECF244321}">
                <p14:modId xmlns:p14="http://schemas.microsoft.com/office/powerpoint/2010/main" val="1673465972"/>
              </p:ext>
            </p:extLst>
          </p:nvPr>
        </p:nvGraphicFramePr>
        <p:xfrm>
          <a:off x="495968" y="4002410"/>
          <a:ext cx="3770150" cy="731460"/>
        </p:xfrm>
        <a:graphic>
          <a:graphicData uri="http://schemas.openxmlformats.org/drawingml/2006/table">
            <a:tbl>
              <a:tblPr>
                <a:noFill/>
                <a:tableStyleId>{5C9FD697-CF82-401F-A7EC-A71502C4C1A0}</a:tableStyleId>
              </a:tblPr>
              <a:tblGrid>
                <a:gridCol w="1333025"/>
                <a:gridCol w="1081200"/>
                <a:gridCol w="1355925"/>
              </a:tblGrid>
              <a:tr h="308000">
                <a:tc>
                  <a:txBody>
                    <a:bodyPr/>
                    <a:lstStyle/>
                    <a:p>
                      <a:pPr marL="0" marR="0" lvl="0" indent="0" algn="ctr" rtl="0">
                        <a:spcBef>
                          <a:spcPts val="0"/>
                        </a:spcBef>
                        <a:spcAft>
                          <a:spcPts val="0"/>
                        </a:spcAft>
                        <a:buNone/>
                      </a:pPr>
                      <a:r>
                        <a:rPr lang="en" sz="1200" b="1" dirty="0">
                          <a:solidFill>
                            <a:srgbClr val="741B47"/>
                          </a:solidFill>
                        </a:rPr>
                        <a:t>Dataset</a:t>
                      </a:r>
                      <a:endParaRPr sz="600" b="1" dirty="0">
                        <a:solidFill>
                          <a:srgbClr val="741B47"/>
                        </a:solidFill>
                      </a:endParaRPr>
                    </a:p>
                  </a:txBody>
                  <a:tcPr marL="91425" marR="659575" marT="91425" marB="91425">
                    <a:lnL w="9525" cap="flat" cmpd="sng">
                      <a:solidFill>
                        <a:srgbClr val="741B47"/>
                      </a:solidFill>
                      <a:prstDash val="solid"/>
                      <a:round/>
                      <a:headEnd type="none" w="sm" len="sm"/>
                      <a:tailEnd type="none" w="sm" len="sm"/>
                    </a:lnL>
                    <a:lnR w="9525" cap="flat" cmpd="sng">
                      <a:solidFill>
                        <a:srgbClr val="741B47"/>
                      </a:solidFill>
                      <a:prstDash val="solid"/>
                      <a:round/>
                      <a:headEnd type="none" w="sm" len="sm"/>
                      <a:tailEnd type="none" w="sm" len="sm"/>
                    </a:lnR>
                    <a:lnT w="9525" cap="flat" cmpd="sng">
                      <a:solidFill>
                        <a:srgbClr val="741B47"/>
                      </a:solidFill>
                      <a:prstDash val="solid"/>
                      <a:round/>
                      <a:headEnd type="none" w="sm" len="sm"/>
                      <a:tailEnd type="none" w="sm" len="sm"/>
                    </a:lnT>
                    <a:lnB w="9525" cap="flat" cmpd="sng">
                      <a:solidFill>
                        <a:srgbClr val="741B47"/>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b="1">
                          <a:solidFill>
                            <a:srgbClr val="741B47"/>
                          </a:solidFill>
                        </a:rPr>
                        <a:t>Feature</a:t>
                      </a:r>
                      <a:endParaRPr sz="1200" b="1">
                        <a:solidFill>
                          <a:srgbClr val="741B47"/>
                        </a:solidFill>
                      </a:endParaRPr>
                    </a:p>
                  </a:txBody>
                  <a:tcPr marL="91425" marR="91425" marT="91425" marB="91425">
                    <a:lnL w="9525" cap="flat" cmpd="sng">
                      <a:solidFill>
                        <a:srgbClr val="741B47"/>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b="1">
                          <a:solidFill>
                            <a:srgbClr val="741B47"/>
                          </a:solidFill>
                        </a:rPr>
                        <a:t>Rows</a:t>
                      </a:r>
                      <a:endParaRPr sz="1200" b="1">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r>
              <a:tr h="0">
                <a:tc>
                  <a:txBody>
                    <a:bodyPr/>
                    <a:lstStyle/>
                    <a:p>
                      <a:pPr marL="0" lvl="0" indent="0" algn="l" rtl="0">
                        <a:spcBef>
                          <a:spcPts val="0"/>
                        </a:spcBef>
                        <a:spcAft>
                          <a:spcPts val="0"/>
                        </a:spcAft>
                        <a:buNone/>
                      </a:pPr>
                      <a:r>
                        <a:rPr lang="en" sz="1200" b="1" dirty="0" smtClean="0">
                          <a:solidFill>
                            <a:srgbClr val="741B47"/>
                          </a:solidFill>
                        </a:rPr>
                        <a:t>Mean Time</a:t>
                      </a:r>
                      <a:endParaRPr sz="1200" b="1" dirty="0">
                        <a:solidFill>
                          <a:srgbClr val="741B47"/>
                        </a:solidFill>
                      </a:endParaRPr>
                    </a:p>
                  </a:txBody>
                  <a:tcPr marL="91425" marR="91425" marT="91425" marB="91425">
                    <a:lnL w="9525" cap="flat" cmpd="sng">
                      <a:solidFill>
                        <a:srgbClr val="242424"/>
                      </a:solidFill>
                      <a:prstDash val="solid"/>
                      <a:round/>
                      <a:headEnd type="none" w="sm" len="sm"/>
                      <a:tailEnd type="none" w="sm" len="sm"/>
                    </a:lnL>
                    <a:lnR w="9525" cap="flat" cmpd="sng" algn="ctr">
                      <a:solidFill>
                        <a:srgbClr val="242424"/>
                      </a:solidFill>
                      <a:prstDash val="solid"/>
                      <a:round/>
                      <a:headEnd type="none" w="sm" len="sm"/>
                      <a:tailEnd type="none" w="sm" len="sm"/>
                    </a:lnR>
                    <a:lnT w="9525" cap="flat" cmpd="sng" algn="ctr">
                      <a:solidFill>
                        <a:srgbClr val="741B47"/>
                      </a:solidFill>
                      <a:prstDash val="solid"/>
                      <a:round/>
                      <a:headEnd type="none" w="sm" len="sm"/>
                      <a:tailEnd type="none" w="sm" len="sm"/>
                    </a:lnT>
                    <a:lnB w="9525" cap="flat" cmpd="sng">
                      <a:solidFill>
                        <a:srgbClr val="242424"/>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1200" dirty="0" smtClean="0"/>
                        <a:t>2</a:t>
                      </a:r>
                      <a:endParaRPr sz="1200" dirty="0"/>
                    </a:p>
                  </a:txBody>
                  <a:tcPr marL="91425" marR="91425" marT="91425" marB="91425" anchor="ctr">
                    <a:lnL w="9525" cap="flat" cmpd="sng" algn="ctr">
                      <a:solidFill>
                        <a:srgbClr val="242424"/>
                      </a:solidFill>
                      <a:prstDash val="solid"/>
                      <a:round/>
                      <a:headEnd type="none" w="sm" len="sm"/>
                      <a:tailEnd type="none" w="sm" len="sm"/>
                    </a:lnL>
                    <a:lnR w="9525" cap="flat" cmpd="sng" algn="ctr">
                      <a:solidFill>
                        <a:srgbClr val="242424"/>
                      </a:solidFill>
                      <a:prstDash val="solid"/>
                      <a:round/>
                      <a:headEnd type="none" w="sm" len="sm"/>
                      <a:tailEnd type="none" w="sm" len="sm"/>
                    </a:lnR>
                    <a:lnT w="9525" cap="flat" cmpd="sng" algn="ctr">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dirty="0">
                          <a:solidFill>
                            <a:srgbClr val="A64D79"/>
                          </a:solidFill>
                          <a:latin typeface="Overpass Black"/>
                          <a:ea typeface="Overpass Black"/>
                          <a:cs typeface="Overpass Black"/>
                          <a:sym typeface="Overpass Black"/>
                        </a:rPr>
                        <a:t>4410</a:t>
                      </a:r>
                      <a:endParaRPr sz="1200" dirty="0"/>
                    </a:p>
                  </a:txBody>
                  <a:tcPr marL="91425" marR="91425" marT="91425" marB="91425" anchor="ctr">
                    <a:lnL w="9525" cap="flat" cmpd="sng" algn="ctr">
                      <a:solidFill>
                        <a:srgbClr val="242424"/>
                      </a:solidFill>
                      <a:prstDash val="solid"/>
                      <a:round/>
                      <a:headEnd type="none" w="sm" len="sm"/>
                      <a:tailEnd type="none" w="sm" len="sm"/>
                    </a:lnL>
                    <a:lnR w="9525" cap="flat" cmpd="sng">
                      <a:solidFill>
                        <a:srgbClr val="242424"/>
                      </a:solidFill>
                      <a:prstDash val="solid"/>
                      <a:round/>
                      <a:headEnd type="none" w="sm" len="sm"/>
                      <a:tailEnd type="none" w="sm" len="sm"/>
                    </a:lnR>
                    <a:lnT w="9525" cap="flat" cmpd="sng" algn="ctr">
                      <a:solidFill>
                        <a:srgbClr val="242424"/>
                      </a:solidFill>
                      <a:prstDash val="solid"/>
                      <a:round/>
                      <a:headEnd type="none" w="sm" len="sm"/>
                      <a:tailEnd type="none" w="sm" len="sm"/>
                    </a:lnT>
                    <a:lnB w="9525" cap="flat" cmpd="sng">
                      <a:solidFill>
                        <a:srgbClr val="242424"/>
                      </a:solidFill>
                      <a:prstDash val="solid"/>
                      <a:round/>
                      <a:headEnd type="none" w="sm" len="sm"/>
                      <a:tailEnd type="none" w="sm" len="sm"/>
                    </a:lnB>
                    <a:solidFill>
                      <a:schemeClr val="lt2"/>
                    </a:solidFill>
                  </a:tcPr>
                </a:tc>
              </a:tr>
            </a:tbl>
          </a:graphicData>
        </a:graphic>
      </p:graphicFrame>
      <p:sp>
        <p:nvSpPr>
          <p:cNvPr id="5" name="Curved Right Arrow 4"/>
          <p:cNvSpPr/>
          <p:nvPr/>
        </p:nvSpPr>
        <p:spPr>
          <a:xfrm>
            <a:off x="51366" y="2938409"/>
            <a:ext cx="444602" cy="16952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Up Arrow 6"/>
          <p:cNvSpPr/>
          <p:nvPr/>
        </p:nvSpPr>
        <p:spPr>
          <a:xfrm>
            <a:off x="4274049" y="3127500"/>
            <a:ext cx="688369" cy="142395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4"/>
                                        </p:tgtEl>
                                        <p:attrNameLst>
                                          <p:attrName>style.visibility</p:attrName>
                                        </p:attrNameLst>
                                      </p:cBhvr>
                                      <p:to>
                                        <p:strVal val="visible"/>
                                      </p:to>
                                    </p:set>
                                    <p:anim calcmode="lin" valueType="num">
                                      <p:cBhvr additive="base">
                                        <p:cTn id="7" dur="500" fill="hold"/>
                                        <p:tgtEl>
                                          <p:spTgt spid="1174"/>
                                        </p:tgtEl>
                                        <p:attrNameLst>
                                          <p:attrName>ppt_x</p:attrName>
                                        </p:attrNameLst>
                                      </p:cBhvr>
                                      <p:tavLst>
                                        <p:tav tm="0">
                                          <p:val>
                                            <p:strVal val="#ppt_x"/>
                                          </p:val>
                                        </p:tav>
                                        <p:tav tm="100000">
                                          <p:val>
                                            <p:strVal val="#ppt_x"/>
                                          </p:val>
                                        </p:tav>
                                      </p:tavLst>
                                    </p:anim>
                                    <p:anim calcmode="lin" valueType="num">
                                      <p:cBhvr additive="base">
                                        <p:cTn id="8" dur="500" fill="hold"/>
                                        <p:tgtEl>
                                          <p:spTgt spid="11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77"/>
                                        </p:tgtEl>
                                        <p:attrNameLst>
                                          <p:attrName>style.visibility</p:attrName>
                                        </p:attrNameLst>
                                      </p:cBhvr>
                                      <p:to>
                                        <p:strVal val="visible"/>
                                      </p:to>
                                    </p:set>
                                    <p:anim calcmode="lin" valueType="num">
                                      <p:cBhvr additive="base">
                                        <p:cTn id="11" dur="500" fill="hold"/>
                                        <p:tgtEl>
                                          <p:spTgt spid="1177"/>
                                        </p:tgtEl>
                                        <p:attrNameLst>
                                          <p:attrName>ppt_x</p:attrName>
                                        </p:attrNameLst>
                                      </p:cBhvr>
                                      <p:tavLst>
                                        <p:tav tm="0">
                                          <p:val>
                                            <p:strVal val="#ppt_x"/>
                                          </p:val>
                                        </p:tav>
                                        <p:tav tm="100000">
                                          <p:val>
                                            <p:strVal val="#ppt_x"/>
                                          </p:val>
                                        </p:tav>
                                      </p:tavLst>
                                    </p:anim>
                                    <p:anim calcmode="lin" valueType="num">
                                      <p:cBhvr additive="base">
                                        <p:cTn id="12" dur="500" fill="hold"/>
                                        <p:tgtEl>
                                          <p:spTgt spid="11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78"/>
                                        </p:tgtEl>
                                        <p:attrNameLst>
                                          <p:attrName>style.visibility</p:attrName>
                                        </p:attrNameLst>
                                      </p:cBhvr>
                                      <p:to>
                                        <p:strVal val="visible"/>
                                      </p:to>
                                    </p:set>
                                    <p:anim calcmode="lin" valueType="num">
                                      <p:cBhvr additive="base">
                                        <p:cTn id="15" dur="500" fill="hold"/>
                                        <p:tgtEl>
                                          <p:spTgt spid="1178"/>
                                        </p:tgtEl>
                                        <p:attrNameLst>
                                          <p:attrName>ppt_x</p:attrName>
                                        </p:attrNameLst>
                                      </p:cBhvr>
                                      <p:tavLst>
                                        <p:tav tm="0">
                                          <p:val>
                                            <p:strVal val="#ppt_x"/>
                                          </p:val>
                                        </p:tav>
                                        <p:tav tm="100000">
                                          <p:val>
                                            <p:strVal val="#ppt_x"/>
                                          </p:val>
                                        </p:tav>
                                      </p:tavLst>
                                    </p:anim>
                                    <p:anim calcmode="lin" valueType="num">
                                      <p:cBhvr additive="base">
                                        <p:cTn id="16" dur="500" fill="hold"/>
                                        <p:tgtEl>
                                          <p:spTgt spid="117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79"/>
                                        </p:tgtEl>
                                        <p:attrNameLst>
                                          <p:attrName>style.visibility</p:attrName>
                                        </p:attrNameLst>
                                      </p:cBhvr>
                                      <p:to>
                                        <p:strVal val="visible"/>
                                      </p:to>
                                    </p:set>
                                    <p:anim calcmode="lin" valueType="num">
                                      <p:cBhvr additive="base">
                                        <p:cTn id="19" dur="500" fill="hold"/>
                                        <p:tgtEl>
                                          <p:spTgt spid="1179"/>
                                        </p:tgtEl>
                                        <p:attrNameLst>
                                          <p:attrName>ppt_x</p:attrName>
                                        </p:attrNameLst>
                                      </p:cBhvr>
                                      <p:tavLst>
                                        <p:tav tm="0">
                                          <p:val>
                                            <p:strVal val="#ppt_x"/>
                                          </p:val>
                                        </p:tav>
                                        <p:tav tm="100000">
                                          <p:val>
                                            <p:strVal val="#ppt_x"/>
                                          </p:val>
                                        </p:tav>
                                      </p:tavLst>
                                    </p:anim>
                                    <p:anim calcmode="lin" valueType="num">
                                      <p:cBhvr additive="base">
                                        <p:cTn id="20" dur="500" fill="hold"/>
                                        <p:tgtEl>
                                          <p:spTgt spid="11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80"/>
                                        </p:tgtEl>
                                        <p:attrNameLst>
                                          <p:attrName>style.visibility</p:attrName>
                                        </p:attrNameLst>
                                      </p:cBhvr>
                                      <p:to>
                                        <p:strVal val="visible"/>
                                      </p:to>
                                    </p:set>
                                    <p:anim calcmode="lin" valueType="num">
                                      <p:cBhvr additive="base">
                                        <p:cTn id="23" dur="500" fill="hold"/>
                                        <p:tgtEl>
                                          <p:spTgt spid="1180"/>
                                        </p:tgtEl>
                                        <p:attrNameLst>
                                          <p:attrName>ppt_x</p:attrName>
                                        </p:attrNameLst>
                                      </p:cBhvr>
                                      <p:tavLst>
                                        <p:tav tm="0">
                                          <p:val>
                                            <p:strVal val="#ppt_x"/>
                                          </p:val>
                                        </p:tav>
                                        <p:tav tm="100000">
                                          <p:val>
                                            <p:strVal val="#ppt_x"/>
                                          </p:val>
                                        </p:tav>
                                      </p:tavLst>
                                    </p:anim>
                                    <p:anim calcmode="lin" valueType="num">
                                      <p:cBhvr additive="base">
                                        <p:cTn id="24" dur="500" fill="hold"/>
                                        <p:tgtEl>
                                          <p:spTgt spid="118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81"/>
                                        </p:tgtEl>
                                        <p:attrNameLst>
                                          <p:attrName>style.visibility</p:attrName>
                                        </p:attrNameLst>
                                      </p:cBhvr>
                                      <p:to>
                                        <p:strVal val="visible"/>
                                      </p:to>
                                    </p:set>
                                    <p:anim calcmode="lin" valueType="num">
                                      <p:cBhvr additive="base">
                                        <p:cTn id="27" dur="500" fill="hold"/>
                                        <p:tgtEl>
                                          <p:spTgt spid="1181"/>
                                        </p:tgtEl>
                                        <p:attrNameLst>
                                          <p:attrName>ppt_x</p:attrName>
                                        </p:attrNameLst>
                                      </p:cBhvr>
                                      <p:tavLst>
                                        <p:tav tm="0">
                                          <p:val>
                                            <p:strVal val="#ppt_x"/>
                                          </p:val>
                                        </p:tav>
                                        <p:tav tm="100000">
                                          <p:val>
                                            <p:strVal val="#ppt_x"/>
                                          </p:val>
                                        </p:tav>
                                      </p:tavLst>
                                    </p:anim>
                                    <p:anim calcmode="lin" valueType="num">
                                      <p:cBhvr additive="base">
                                        <p:cTn id="28" dur="500" fill="hold"/>
                                        <p:tgtEl>
                                          <p:spTgt spid="118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1174"/>
                                        </p:tgtEl>
                                        <p:attrNameLst>
                                          <p:attrName>ppt_x</p:attrName>
                                        </p:attrNameLst>
                                      </p:cBhvr>
                                      <p:tavLst>
                                        <p:tav tm="0">
                                          <p:val>
                                            <p:strVal val="ppt_x"/>
                                          </p:val>
                                        </p:tav>
                                        <p:tav tm="100000">
                                          <p:val>
                                            <p:strVal val="ppt_x"/>
                                          </p:val>
                                        </p:tav>
                                      </p:tavLst>
                                    </p:anim>
                                    <p:anim calcmode="lin" valueType="num">
                                      <p:cBhvr additive="base">
                                        <p:cTn id="33" dur="500"/>
                                        <p:tgtEl>
                                          <p:spTgt spid="1174"/>
                                        </p:tgtEl>
                                        <p:attrNameLst>
                                          <p:attrName>ppt_y</p:attrName>
                                        </p:attrNameLst>
                                      </p:cBhvr>
                                      <p:tavLst>
                                        <p:tav tm="0">
                                          <p:val>
                                            <p:strVal val="ppt_y"/>
                                          </p:val>
                                        </p:tav>
                                        <p:tav tm="100000">
                                          <p:val>
                                            <p:strVal val="1+ppt_h/2"/>
                                          </p:val>
                                        </p:tav>
                                      </p:tavLst>
                                    </p:anim>
                                    <p:set>
                                      <p:cBhvr>
                                        <p:cTn id="34" dur="1" fill="hold">
                                          <p:stCondLst>
                                            <p:cond delay="499"/>
                                          </p:stCondLst>
                                        </p:cTn>
                                        <p:tgtEl>
                                          <p:spTgt spid="1174"/>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1177"/>
                                        </p:tgtEl>
                                        <p:attrNameLst>
                                          <p:attrName>ppt_x</p:attrName>
                                        </p:attrNameLst>
                                      </p:cBhvr>
                                      <p:tavLst>
                                        <p:tav tm="0">
                                          <p:val>
                                            <p:strVal val="ppt_x"/>
                                          </p:val>
                                        </p:tav>
                                        <p:tav tm="100000">
                                          <p:val>
                                            <p:strVal val="ppt_x"/>
                                          </p:val>
                                        </p:tav>
                                      </p:tavLst>
                                    </p:anim>
                                    <p:anim calcmode="lin" valueType="num">
                                      <p:cBhvr additive="base">
                                        <p:cTn id="37" dur="500"/>
                                        <p:tgtEl>
                                          <p:spTgt spid="1177"/>
                                        </p:tgtEl>
                                        <p:attrNameLst>
                                          <p:attrName>ppt_y</p:attrName>
                                        </p:attrNameLst>
                                      </p:cBhvr>
                                      <p:tavLst>
                                        <p:tav tm="0">
                                          <p:val>
                                            <p:strVal val="ppt_y"/>
                                          </p:val>
                                        </p:tav>
                                        <p:tav tm="100000">
                                          <p:val>
                                            <p:strVal val="1+ppt_h/2"/>
                                          </p:val>
                                        </p:tav>
                                      </p:tavLst>
                                    </p:anim>
                                    <p:set>
                                      <p:cBhvr>
                                        <p:cTn id="38" dur="1" fill="hold">
                                          <p:stCondLst>
                                            <p:cond delay="499"/>
                                          </p:stCondLst>
                                        </p:cTn>
                                        <p:tgtEl>
                                          <p:spTgt spid="1177"/>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178"/>
                                        </p:tgtEl>
                                        <p:attrNameLst>
                                          <p:attrName>ppt_x</p:attrName>
                                        </p:attrNameLst>
                                      </p:cBhvr>
                                      <p:tavLst>
                                        <p:tav tm="0">
                                          <p:val>
                                            <p:strVal val="ppt_x"/>
                                          </p:val>
                                        </p:tav>
                                        <p:tav tm="100000">
                                          <p:val>
                                            <p:strVal val="ppt_x"/>
                                          </p:val>
                                        </p:tav>
                                      </p:tavLst>
                                    </p:anim>
                                    <p:anim calcmode="lin" valueType="num">
                                      <p:cBhvr additive="base">
                                        <p:cTn id="41" dur="500"/>
                                        <p:tgtEl>
                                          <p:spTgt spid="1178"/>
                                        </p:tgtEl>
                                        <p:attrNameLst>
                                          <p:attrName>ppt_y</p:attrName>
                                        </p:attrNameLst>
                                      </p:cBhvr>
                                      <p:tavLst>
                                        <p:tav tm="0">
                                          <p:val>
                                            <p:strVal val="ppt_y"/>
                                          </p:val>
                                        </p:tav>
                                        <p:tav tm="100000">
                                          <p:val>
                                            <p:strVal val="1+ppt_h/2"/>
                                          </p:val>
                                        </p:tav>
                                      </p:tavLst>
                                    </p:anim>
                                    <p:set>
                                      <p:cBhvr>
                                        <p:cTn id="42" dur="1" fill="hold">
                                          <p:stCondLst>
                                            <p:cond delay="499"/>
                                          </p:stCondLst>
                                        </p:cTn>
                                        <p:tgtEl>
                                          <p:spTgt spid="1178"/>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179"/>
                                        </p:tgtEl>
                                        <p:attrNameLst>
                                          <p:attrName>ppt_x</p:attrName>
                                        </p:attrNameLst>
                                      </p:cBhvr>
                                      <p:tavLst>
                                        <p:tav tm="0">
                                          <p:val>
                                            <p:strVal val="ppt_x"/>
                                          </p:val>
                                        </p:tav>
                                        <p:tav tm="100000">
                                          <p:val>
                                            <p:strVal val="ppt_x"/>
                                          </p:val>
                                        </p:tav>
                                      </p:tavLst>
                                    </p:anim>
                                    <p:anim calcmode="lin" valueType="num">
                                      <p:cBhvr additive="base">
                                        <p:cTn id="45" dur="500"/>
                                        <p:tgtEl>
                                          <p:spTgt spid="1179"/>
                                        </p:tgtEl>
                                        <p:attrNameLst>
                                          <p:attrName>ppt_y</p:attrName>
                                        </p:attrNameLst>
                                      </p:cBhvr>
                                      <p:tavLst>
                                        <p:tav tm="0">
                                          <p:val>
                                            <p:strVal val="ppt_y"/>
                                          </p:val>
                                        </p:tav>
                                        <p:tav tm="100000">
                                          <p:val>
                                            <p:strVal val="1+ppt_h/2"/>
                                          </p:val>
                                        </p:tav>
                                      </p:tavLst>
                                    </p:anim>
                                    <p:set>
                                      <p:cBhvr>
                                        <p:cTn id="46" dur="1" fill="hold">
                                          <p:stCondLst>
                                            <p:cond delay="499"/>
                                          </p:stCondLst>
                                        </p:cTn>
                                        <p:tgtEl>
                                          <p:spTgt spid="1179"/>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1180"/>
                                        </p:tgtEl>
                                        <p:attrNameLst>
                                          <p:attrName>ppt_x</p:attrName>
                                        </p:attrNameLst>
                                      </p:cBhvr>
                                      <p:tavLst>
                                        <p:tav tm="0">
                                          <p:val>
                                            <p:strVal val="ppt_x"/>
                                          </p:val>
                                        </p:tav>
                                        <p:tav tm="100000">
                                          <p:val>
                                            <p:strVal val="ppt_x"/>
                                          </p:val>
                                        </p:tav>
                                      </p:tavLst>
                                    </p:anim>
                                    <p:anim calcmode="lin" valueType="num">
                                      <p:cBhvr additive="base">
                                        <p:cTn id="49" dur="500"/>
                                        <p:tgtEl>
                                          <p:spTgt spid="1180"/>
                                        </p:tgtEl>
                                        <p:attrNameLst>
                                          <p:attrName>ppt_y</p:attrName>
                                        </p:attrNameLst>
                                      </p:cBhvr>
                                      <p:tavLst>
                                        <p:tav tm="0">
                                          <p:val>
                                            <p:strVal val="ppt_y"/>
                                          </p:val>
                                        </p:tav>
                                        <p:tav tm="100000">
                                          <p:val>
                                            <p:strVal val="1+ppt_h/2"/>
                                          </p:val>
                                        </p:tav>
                                      </p:tavLst>
                                    </p:anim>
                                    <p:set>
                                      <p:cBhvr>
                                        <p:cTn id="50" dur="1" fill="hold">
                                          <p:stCondLst>
                                            <p:cond delay="499"/>
                                          </p:stCondLst>
                                        </p:cTn>
                                        <p:tgtEl>
                                          <p:spTgt spid="1180"/>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1181"/>
                                        </p:tgtEl>
                                        <p:attrNameLst>
                                          <p:attrName>ppt_x</p:attrName>
                                        </p:attrNameLst>
                                      </p:cBhvr>
                                      <p:tavLst>
                                        <p:tav tm="0">
                                          <p:val>
                                            <p:strVal val="ppt_x"/>
                                          </p:val>
                                        </p:tav>
                                        <p:tav tm="100000">
                                          <p:val>
                                            <p:strVal val="ppt_x"/>
                                          </p:val>
                                        </p:tav>
                                      </p:tavLst>
                                    </p:anim>
                                    <p:anim calcmode="lin" valueType="num">
                                      <p:cBhvr additive="base">
                                        <p:cTn id="53" dur="500"/>
                                        <p:tgtEl>
                                          <p:spTgt spid="1181"/>
                                        </p:tgtEl>
                                        <p:attrNameLst>
                                          <p:attrName>ppt_y</p:attrName>
                                        </p:attrNameLst>
                                      </p:cBhvr>
                                      <p:tavLst>
                                        <p:tav tm="0">
                                          <p:val>
                                            <p:strVal val="ppt_y"/>
                                          </p:val>
                                        </p:tav>
                                        <p:tav tm="100000">
                                          <p:val>
                                            <p:strVal val="1+ppt_h/2"/>
                                          </p:val>
                                        </p:tav>
                                      </p:tavLst>
                                    </p:anim>
                                    <p:set>
                                      <p:cBhvr>
                                        <p:cTn id="54" dur="1" fill="hold">
                                          <p:stCondLst>
                                            <p:cond delay="499"/>
                                          </p:stCondLst>
                                        </p:cTn>
                                        <p:tgtEl>
                                          <p:spTgt spid="118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2" nodeType="clickEffect">
                                  <p:stCondLst>
                                    <p:cond delay="0"/>
                                  </p:stCondLst>
                                  <p:childTnLst>
                                    <p:anim calcmode="lin" valueType="num">
                                      <p:cBhvr additive="base">
                                        <p:cTn id="70" dur="500"/>
                                        <p:tgtEl>
                                          <p:spTgt spid="1174"/>
                                        </p:tgtEl>
                                        <p:attrNameLst>
                                          <p:attrName>ppt_x</p:attrName>
                                        </p:attrNameLst>
                                      </p:cBhvr>
                                      <p:tavLst>
                                        <p:tav tm="0">
                                          <p:val>
                                            <p:strVal val="ppt_x"/>
                                          </p:val>
                                        </p:tav>
                                        <p:tav tm="100000">
                                          <p:val>
                                            <p:strVal val="ppt_x"/>
                                          </p:val>
                                        </p:tav>
                                      </p:tavLst>
                                    </p:anim>
                                    <p:anim calcmode="lin" valueType="num">
                                      <p:cBhvr additive="base">
                                        <p:cTn id="71" dur="500"/>
                                        <p:tgtEl>
                                          <p:spTgt spid="1174"/>
                                        </p:tgtEl>
                                        <p:attrNameLst>
                                          <p:attrName>ppt_y</p:attrName>
                                        </p:attrNameLst>
                                      </p:cBhvr>
                                      <p:tavLst>
                                        <p:tav tm="0">
                                          <p:val>
                                            <p:strVal val="ppt_y"/>
                                          </p:val>
                                        </p:tav>
                                        <p:tav tm="100000">
                                          <p:val>
                                            <p:strVal val="1+ppt_h/2"/>
                                          </p:val>
                                        </p:tav>
                                      </p:tavLst>
                                    </p:anim>
                                    <p:set>
                                      <p:cBhvr>
                                        <p:cTn id="72" dur="1" fill="hold">
                                          <p:stCondLst>
                                            <p:cond delay="499"/>
                                          </p:stCondLst>
                                        </p:cTn>
                                        <p:tgtEl>
                                          <p:spTgt spid="1174"/>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1177"/>
                                        </p:tgtEl>
                                        <p:attrNameLst>
                                          <p:attrName>ppt_x</p:attrName>
                                        </p:attrNameLst>
                                      </p:cBhvr>
                                      <p:tavLst>
                                        <p:tav tm="0">
                                          <p:val>
                                            <p:strVal val="ppt_x"/>
                                          </p:val>
                                        </p:tav>
                                        <p:tav tm="100000">
                                          <p:val>
                                            <p:strVal val="ppt_x"/>
                                          </p:val>
                                        </p:tav>
                                      </p:tavLst>
                                    </p:anim>
                                    <p:anim calcmode="lin" valueType="num">
                                      <p:cBhvr additive="base">
                                        <p:cTn id="75" dur="500"/>
                                        <p:tgtEl>
                                          <p:spTgt spid="1177"/>
                                        </p:tgtEl>
                                        <p:attrNameLst>
                                          <p:attrName>ppt_y</p:attrName>
                                        </p:attrNameLst>
                                      </p:cBhvr>
                                      <p:tavLst>
                                        <p:tav tm="0">
                                          <p:val>
                                            <p:strVal val="ppt_y"/>
                                          </p:val>
                                        </p:tav>
                                        <p:tav tm="100000">
                                          <p:val>
                                            <p:strVal val="1+ppt_h/2"/>
                                          </p:val>
                                        </p:tav>
                                      </p:tavLst>
                                    </p:anim>
                                    <p:set>
                                      <p:cBhvr>
                                        <p:cTn id="76" dur="1" fill="hold">
                                          <p:stCondLst>
                                            <p:cond delay="499"/>
                                          </p:stCondLst>
                                        </p:cTn>
                                        <p:tgtEl>
                                          <p:spTgt spid="1177"/>
                                        </p:tgtEl>
                                        <p:attrNameLst>
                                          <p:attrName>style.visibility</p:attrName>
                                        </p:attrNameLst>
                                      </p:cBhvr>
                                      <p:to>
                                        <p:strVal val="hidden"/>
                                      </p:to>
                                    </p:set>
                                  </p:childTnLst>
                                </p:cTn>
                              </p:par>
                              <p:par>
                                <p:cTn id="77" presetID="2" presetClass="exit" presetSubtype="4" fill="hold" grpId="2" nodeType="withEffect">
                                  <p:stCondLst>
                                    <p:cond delay="0"/>
                                  </p:stCondLst>
                                  <p:childTnLst>
                                    <p:anim calcmode="lin" valueType="num">
                                      <p:cBhvr additive="base">
                                        <p:cTn id="78" dur="500"/>
                                        <p:tgtEl>
                                          <p:spTgt spid="1178"/>
                                        </p:tgtEl>
                                        <p:attrNameLst>
                                          <p:attrName>ppt_x</p:attrName>
                                        </p:attrNameLst>
                                      </p:cBhvr>
                                      <p:tavLst>
                                        <p:tav tm="0">
                                          <p:val>
                                            <p:strVal val="ppt_x"/>
                                          </p:val>
                                        </p:tav>
                                        <p:tav tm="100000">
                                          <p:val>
                                            <p:strVal val="ppt_x"/>
                                          </p:val>
                                        </p:tav>
                                      </p:tavLst>
                                    </p:anim>
                                    <p:anim calcmode="lin" valueType="num">
                                      <p:cBhvr additive="base">
                                        <p:cTn id="79" dur="500"/>
                                        <p:tgtEl>
                                          <p:spTgt spid="1178"/>
                                        </p:tgtEl>
                                        <p:attrNameLst>
                                          <p:attrName>ppt_y</p:attrName>
                                        </p:attrNameLst>
                                      </p:cBhvr>
                                      <p:tavLst>
                                        <p:tav tm="0">
                                          <p:val>
                                            <p:strVal val="ppt_y"/>
                                          </p:val>
                                        </p:tav>
                                        <p:tav tm="100000">
                                          <p:val>
                                            <p:strVal val="1+ppt_h/2"/>
                                          </p:val>
                                        </p:tav>
                                      </p:tavLst>
                                    </p:anim>
                                    <p:set>
                                      <p:cBhvr>
                                        <p:cTn id="80" dur="1" fill="hold">
                                          <p:stCondLst>
                                            <p:cond delay="499"/>
                                          </p:stCondLst>
                                        </p:cTn>
                                        <p:tgtEl>
                                          <p:spTgt spid="1178"/>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1179"/>
                                        </p:tgtEl>
                                        <p:attrNameLst>
                                          <p:attrName>ppt_x</p:attrName>
                                        </p:attrNameLst>
                                      </p:cBhvr>
                                      <p:tavLst>
                                        <p:tav tm="0">
                                          <p:val>
                                            <p:strVal val="ppt_x"/>
                                          </p:val>
                                        </p:tav>
                                        <p:tav tm="100000">
                                          <p:val>
                                            <p:strVal val="ppt_x"/>
                                          </p:val>
                                        </p:tav>
                                      </p:tavLst>
                                    </p:anim>
                                    <p:anim calcmode="lin" valueType="num">
                                      <p:cBhvr additive="base">
                                        <p:cTn id="83" dur="500"/>
                                        <p:tgtEl>
                                          <p:spTgt spid="1179"/>
                                        </p:tgtEl>
                                        <p:attrNameLst>
                                          <p:attrName>ppt_y</p:attrName>
                                        </p:attrNameLst>
                                      </p:cBhvr>
                                      <p:tavLst>
                                        <p:tav tm="0">
                                          <p:val>
                                            <p:strVal val="ppt_y"/>
                                          </p:val>
                                        </p:tav>
                                        <p:tav tm="100000">
                                          <p:val>
                                            <p:strVal val="1+ppt_h/2"/>
                                          </p:val>
                                        </p:tav>
                                      </p:tavLst>
                                    </p:anim>
                                    <p:set>
                                      <p:cBhvr>
                                        <p:cTn id="84" dur="1" fill="hold">
                                          <p:stCondLst>
                                            <p:cond delay="499"/>
                                          </p:stCondLst>
                                        </p:cTn>
                                        <p:tgtEl>
                                          <p:spTgt spid="1179"/>
                                        </p:tgtEl>
                                        <p:attrNameLst>
                                          <p:attrName>style.visibility</p:attrName>
                                        </p:attrNameLst>
                                      </p:cBhvr>
                                      <p:to>
                                        <p:strVal val="hidden"/>
                                      </p:to>
                                    </p:set>
                                  </p:childTnLst>
                                </p:cTn>
                              </p:par>
                              <p:par>
                                <p:cTn id="85" presetID="2" presetClass="exit" presetSubtype="4" fill="hold" grpId="2" nodeType="withEffect">
                                  <p:stCondLst>
                                    <p:cond delay="0"/>
                                  </p:stCondLst>
                                  <p:childTnLst>
                                    <p:anim calcmode="lin" valueType="num">
                                      <p:cBhvr additive="base">
                                        <p:cTn id="86" dur="500"/>
                                        <p:tgtEl>
                                          <p:spTgt spid="1180"/>
                                        </p:tgtEl>
                                        <p:attrNameLst>
                                          <p:attrName>ppt_x</p:attrName>
                                        </p:attrNameLst>
                                      </p:cBhvr>
                                      <p:tavLst>
                                        <p:tav tm="0">
                                          <p:val>
                                            <p:strVal val="ppt_x"/>
                                          </p:val>
                                        </p:tav>
                                        <p:tav tm="100000">
                                          <p:val>
                                            <p:strVal val="ppt_x"/>
                                          </p:val>
                                        </p:tav>
                                      </p:tavLst>
                                    </p:anim>
                                    <p:anim calcmode="lin" valueType="num">
                                      <p:cBhvr additive="base">
                                        <p:cTn id="87" dur="500"/>
                                        <p:tgtEl>
                                          <p:spTgt spid="1180"/>
                                        </p:tgtEl>
                                        <p:attrNameLst>
                                          <p:attrName>ppt_y</p:attrName>
                                        </p:attrNameLst>
                                      </p:cBhvr>
                                      <p:tavLst>
                                        <p:tav tm="0">
                                          <p:val>
                                            <p:strVal val="ppt_y"/>
                                          </p:val>
                                        </p:tav>
                                        <p:tav tm="100000">
                                          <p:val>
                                            <p:strVal val="1+ppt_h/2"/>
                                          </p:val>
                                        </p:tav>
                                      </p:tavLst>
                                    </p:anim>
                                    <p:set>
                                      <p:cBhvr>
                                        <p:cTn id="88" dur="1" fill="hold">
                                          <p:stCondLst>
                                            <p:cond delay="499"/>
                                          </p:stCondLst>
                                        </p:cTn>
                                        <p:tgtEl>
                                          <p:spTgt spid="1180"/>
                                        </p:tgtEl>
                                        <p:attrNameLst>
                                          <p:attrName>style.visibility</p:attrName>
                                        </p:attrNameLst>
                                      </p:cBhvr>
                                      <p:to>
                                        <p:strVal val="hidden"/>
                                      </p:to>
                                    </p:set>
                                  </p:childTnLst>
                                </p:cTn>
                              </p:par>
                              <p:par>
                                <p:cTn id="89" presetID="2" presetClass="exit" presetSubtype="4" fill="hold" nodeType="withEffect">
                                  <p:stCondLst>
                                    <p:cond delay="0"/>
                                  </p:stCondLst>
                                  <p:childTnLst>
                                    <p:anim calcmode="lin" valueType="num">
                                      <p:cBhvr additive="base">
                                        <p:cTn id="90" dur="500"/>
                                        <p:tgtEl>
                                          <p:spTgt spid="1181"/>
                                        </p:tgtEl>
                                        <p:attrNameLst>
                                          <p:attrName>ppt_x</p:attrName>
                                        </p:attrNameLst>
                                      </p:cBhvr>
                                      <p:tavLst>
                                        <p:tav tm="0">
                                          <p:val>
                                            <p:strVal val="ppt_x"/>
                                          </p:val>
                                        </p:tav>
                                        <p:tav tm="100000">
                                          <p:val>
                                            <p:strVal val="ppt_x"/>
                                          </p:val>
                                        </p:tav>
                                      </p:tavLst>
                                    </p:anim>
                                    <p:anim calcmode="lin" valueType="num">
                                      <p:cBhvr additive="base">
                                        <p:cTn id="91" dur="500"/>
                                        <p:tgtEl>
                                          <p:spTgt spid="1181"/>
                                        </p:tgtEl>
                                        <p:attrNameLst>
                                          <p:attrName>ppt_y</p:attrName>
                                        </p:attrNameLst>
                                      </p:cBhvr>
                                      <p:tavLst>
                                        <p:tav tm="0">
                                          <p:val>
                                            <p:strVal val="ppt_y"/>
                                          </p:val>
                                        </p:tav>
                                        <p:tav tm="100000">
                                          <p:val>
                                            <p:strVal val="1+ppt_h/2"/>
                                          </p:val>
                                        </p:tav>
                                      </p:tavLst>
                                    </p:anim>
                                    <p:set>
                                      <p:cBhvr>
                                        <p:cTn id="92" dur="1" fill="hold">
                                          <p:stCondLst>
                                            <p:cond delay="499"/>
                                          </p:stCondLst>
                                        </p:cTn>
                                        <p:tgtEl>
                                          <p:spTgt spid="1181"/>
                                        </p:tgtEl>
                                        <p:attrNameLst>
                                          <p:attrName>style.visibility</p:attrName>
                                        </p:attrNameLst>
                                      </p:cBhvr>
                                      <p:to>
                                        <p:strVal val="hidden"/>
                                      </p:to>
                                    </p:set>
                                  </p:childTnLst>
                                </p:cTn>
                              </p:par>
                              <p:par>
                                <p:cTn id="93" presetID="2" presetClass="exit" presetSubtype="4" fill="hold" nodeType="withEffect">
                                  <p:stCondLst>
                                    <p:cond delay="0"/>
                                  </p:stCondLst>
                                  <p:childTnLst>
                                    <p:anim calcmode="lin" valueType="num">
                                      <p:cBhvr additive="base">
                                        <p:cTn id="94" dur="500"/>
                                        <p:tgtEl>
                                          <p:spTgt spid="12"/>
                                        </p:tgtEl>
                                        <p:attrNameLst>
                                          <p:attrName>ppt_x</p:attrName>
                                        </p:attrNameLst>
                                      </p:cBhvr>
                                      <p:tavLst>
                                        <p:tav tm="0">
                                          <p:val>
                                            <p:strVal val="ppt_x"/>
                                          </p:val>
                                        </p:tav>
                                        <p:tav tm="100000">
                                          <p:val>
                                            <p:strVal val="ppt_x"/>
                                          </p:val>
                                        </p:tav>
                                      </p:tavLst>
                                    </p:anim>
                                    <p:anim calcmode="lin" valueType="num">
                                      <p:cBhvr additive="base">
                                        <p:cTn id="95" dur="500"/>
                                        <p:tgtEl>
                                          <p:spTgt spid="12"/>
                                        </p:tgtEl>
                                        <p:attrNameLst>
                                          <p:attrName>ppt_y</p:attrName>
                                        </p:attrNameLst>
                                      </p:cBhvr>
                                      <p:tavLst>
                                        <p:tav tm="0">
                                          <p:val>
                                            <p:strVal val="ppt_y"/>
                                          </p:val>
                                        </p:tav>
                                        <p:tav tm="100000">
                                          <p:val>
                                            <p:strVal val="1+ppt_h/2"/>
                                          </p:val>
                                        </p:tav>
                                      </p:tavLst>
                                    </p:anim>
                                    <p:set>
                                      <p:cBhvr>
                                        <p:cTn id="96" dur="1" fill="hold">
                                          <p:stCondLst>
                                            <p:cond delay="499"/>
                                          </p:stCondLst>
                                        </p:cTn>
                                        <p:tgtEl>
                                          <p:spTgt spid="12"/>
                                        </p:tgtEl>
                                        <p:attrNameLst>
                                          <p:attrName>style.visibility</p:attrName>
                                        </p:attrNameLst>
                                      </p:cBhvr>
                                      <p:to>
                                        <p:strVal val="hidden"/>
                                      </p:to>
                                    </p:set>
                                  </p:childTnLst>
                                </p:cTn>
                              </p:par>
                              <p:par>
                                <p:cTn id="97" presetID="2" presetClass="exit" presetSubtype="4" fill="hold" grpId="1" nodeType="withEffect">
                                  <p:stCondLst>
                                    <p:cond delay="0"/>
                                  </p:stCondLst>
                                  <p:childTnLst>
                                    <p:anim calcmode="lin" valueType="num">
                                      <p:cBhvr additive="base">
                                        <p:cTn id="98" dur="500"/>
                                        <p:tgtEl>
                                          <p:spTgt spid="5"/>
                                        </p:tgtEl>
                                        <p:attrNameLst>
                                          <p:attrName>ppt_x</p:attrName>
                                        </p:attrNameLst>
                                      </p:cBhvr>
                                      <p:tavLst>
                                        <p:tav tm="0">
                                          <p:val>
                                            <p:strVal val="ppt_x"/>
                                          </p:val>
                                        </p:tav>
                                        <p:tav tm="100000">
                                          <p:val>
                                            <p:strVal val="ppt_x"/>
                                          </p:val>
                                        </p:tav>
                                      </p:tavLst>
                                    </p:anim>
                                    <p:anim calcmode="lin" valueType="num">
                                      <p:cBhvr additive="base">
                                        <p:cTn id="99" dur="500"/>
                                        <p:tgtEl>
                                          <p:spTgt spid="5"/>
                                        </p:tgtEl>
                                        <p:attrNameLst>
                                          <p:attrName>ppt_y</p:attrName>
                                        </p:attrNameLst>
                                      </p:cBhvr>
                                      <p:tavLst>
                                        <p:tav tm="0">
                                          <p:val>
                                            <p:strVal val="ppt_y"/>
                                          </p:val>
                                        </p:tav>
                                        <p:tav tm="100000">
                                          <p:val>
                                            <p:strVal val="1+ppt_h/2"/>
                                          </p:val>
                                        </p:tav>
                                      </p:tavLst>
                                    </p:anim>
                                    <p:set>
                                      <p:cBhvr>
                                        <p:cTn id="100" dur="1" fill="hold">
                                          <p:stCondLst>
                                            <p:cond delay="499"/>
                                          </p:stCondLst>
                                        </p:cTn>
                                        <p:tgtEl>
                                          <p:spTgt spid="5"/>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7"/>
                                        </p:tgtEl>
                                        <p:attrNameLst>
                                          <p:attrName>ppt_x</p:attrName>
                                        </p:attrNameLst>
                                      </p:cBhvr>
                                      <p:tavLst>
                                        <p:tav tm="0">
                                          <p:val>
                                            <p:strVal val="ppt_x"/>
                                          </p:val>
                                        </p:tav>
                                        <p:tav tm="100000">
                                          <p:val>
                                            <p:strVal val="ppt_x"/>
                                          </p:val>
                                        </p:tav>
                                      </p:tavLst>
                                    </p:anim>
                                    <p:anim calcmode="lin" valueType="num">
                                      <p:cBhvr additive="base">
                                        <p:cTn id="103" dur="500"/>
                                        <p:tgtEl>
                                          <p:spTgt spid="7"/>
                                        </p:tgtEl>
                                        <p:attrNameLst>
                                          <p:attrName>ppt_y</p:attrName>
                                        </p:attrNameLst>
                                      </p:cBhvr>
                                      <p:tavLst>
                                        <p:tav tm="0">
                                          <p:val>
                                            <p:strVal val="ppt_y"/>
                                          </p:val>
                                        </p:tav>
                                        <p:tav tm="100000">
                                          <p:val>
                                            <p:strVal val="1+ppt_h/2"/>
                                          </p:val>
                                        </p:tav>
                                      </p:tavLst>
                                    </p:anim>
                                    <p:set>
                                      <p:cBhvr>
                                        <p:cTn id="104" dur="1" fill="hold">
                                          <p:stCondLst>
                                            <p:cond delay="499"/>
                                          </p:stCondLst>
                                        </p:cTn>
                                        <p:tgtEl>
                                          <p:spTgt spid="7"/>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11"/>
                                        </p:tgtEl>
                                        <p:attrNameLst>
                                          <p:attrName>ppt_x</p:attrName>
                                        </p:attrNameLst>
                                      </p:cBhvr>
                                      <p:tavLst>
                                        <p:tav tm="0">
                                          <p:val>
                                            <p:strVal val="ppt_x"/>
                                          </p:val>
                                        </p:tav>
                                        <p:tav tm="100000">
                                          <p:val>
                                            <p:strVal val="ppt_x"/>
                                          </p:val>
                                        </p:tav>
                                      </p:tavLst>
                                    </p:anim>
                                    <p:anim calcmode="lin" valueType="num">
                                      <p:cBhvr additive="base">
                                        <p:cTn id="107" dur="500"/>
                                        <p:tgtEl>
                                          <p:spTgt spid="11"/>
                                        </p:tgtEl>
                                        <p:attrNameLst>
                                          <p:attrName>ppt_y</p:attrName>
                                        </p:attrNameLst>
                                      </p:cBhvr>
                                      <p:tavLst>
                                        <p:tav tm="0">
                                          <p:val>
                                            <p:strVal val="ppt_y"/>
                                          </p:val>
                                        </p:tav>
                                        <p:tav tm="100000">
                                          <p:val>
                                            <p:strVal val="1+ppt_h/2"/>
                                          </p:val>
                                        </p:tav>
                                      </p:tavLst>
                                    </p:anim>
                                    <p:set>
                                      <p:cBhvr>
                                        <p:cTn id="108" dur="1" fill="hold">
                                          <p:stCondLst>
                                            <p:cond delay="499"/>
                                          </p:stCondLst>
                                        </p:cTn>
                                        <p:tgtEl>
                                          <p:spTgt spid="11"/>
                                        </p:tgtEl>
                                        <p:attrNameLst>
                                          <p:attrName>style.visibility</p:attrName>
                                        </p:attrNameLst>
                                      </p:cBhvr>
                                      <p:to>
                                        <p:strVal val="hidden"/>
                                      </p:to>
                                    </p:set>
                                  </p:childTnLst>
                                </p:cTn>
                              </p:par>
                              <p:par>
                                <p:cTn id="109" presetID="2" presetClass="exit" presetSubtype="4" fill="hold" nodeType="withEffect">
                                  <p:stCondLst>
                                    <p:cond delay="0"/>
                                  </p:stCondLst>
                                  <p:childTnLst>
                                    <p:anim calcmode="lin" valueType="num">
                                      <p:cBhvr additive="base">
                                        <p:cTn id="110" dur="500"/>
                                        <p:tgtEl>
                                          <p:spTgt spid="1176"/>
                                        </p:tgtEl>
                                        <p:attrNameLst>
                                          <p:attrName>ppt_x</p:attrName>
                                        </p:attrNameLst>
                                      </p:cBhvr>
                                      <p:tavLst>
                                        <p:tav tm="0">
                                          <p:val>
                                            <p:strVal val="ppt_x"/>
                                          </p:val>
                                        </p:tav>
                                        <p:tav tm="100000">
                                          <p:val>
                                            <p:strVal val="ppt_x"/>
                                          </p:val>
                                        </p:tav>
                                      </p:tavLst>
                                    </p:anim>
                                    <p:anim calcmode="lin" valueType="num">
                                      <p:cBhvr additive="base">
                                        <p:cTn id="111" dur="500"/>
                                        <p:tgtEl>
                                          <p:spTgt spid="1176"/>
                                        </p:tgtEl>
                                        <p:attrNameLst>
                                          <p:attrName>ppt_y</p:attrName>
                                        </p:attrNameLst>
                                      </p:cBhvr>
                                      <p:tavLst>
                                        <p:tav tm="0">
                                          <p:val>
                                            <p:strVal val="ppt_y"/>
                                          </p:val>
                                        </p:tav>
                                        <p:tav tm="100000">
                                          <p:val>
                                            <p:strVal val="1+ppt_h/2"/>
                                          </p:val>
                                        </p:tav>
                                      </p:tavLst>
                                    </p:anim>
                                    <p:set>
                                      <p:cBhvr>
                                        <p:cTn id="112" dur="1" fill="hold">
                                          <p:stCondLst>
                                            <p:cond delay="499"/>
                                          </p:stCondLst>
                                        </p:cTn>
                                        <p:tgtEl>
                                          <p:spTgt spid="11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 grpId="0" animBg="1"/>
      <p:bldP spid="1174" grpId="1" animBg="1"/>
      <p:bldP spid="1174" grpId="2" animBg="1"/>
      <p:bldP spid="1177" grpId="0" animBg="1"/>
      <p:bldP spid="1177" grpId="1" animBg="1"/>
      <p:bldP spid="1177" grpId="2" animBg="1"/>
      <p:bldP spid="1178" grpId="0" animBg="1"/>
      <p:bldP spid="1178" grpId="1" animBg="1"/>
      <p:bldP spid="1178" grpId="2" animBg="1"/>
      <p:bldP spid="1180" grpId="0" animBg="1"/>
      <p:bldP spid="1180" grpId="1" animBg="1"/>
      <p:bldP spid="1180" grpId="2" animBg="1"/>
      <p:bldP spid="5" grpId="0" animBg="1"/>
      <p:bldP spid="5" grpId="1" animBg="1"/>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9"/>
          <p:cNvSpPr txBox="1">
            <a:spLocks noGrp="1"/>
          </p:cNvSpPr>
          <p:nvPr>
            <p:ph type="title"/>
          </p:nvPr>
        </p:nvSpPr>
        <p:spPr>
          <a:xfrm>
            <a:off x="936624" y="2685077"/>
            <a:ext cx="21259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smtClean="0">
                <a:solidFill>
                  <a:schemeClr val="accent1">
                    <a:lumMod val="75000"/>
                  </a:schemeClr>
                </a:solidFill>
                <a:latin typeface="Overpass SemiBold"/>
                <a:ea typeface="Overpass SemiBold"/>
                <a:cs typeface="Overpass SemiBold"/>
                <a:sym typeface="Overpass SemiBold"/>
              </a:rPr>
              <a:t>4410</a:t>
            </a:r>
            <a:r>
              <a:rPr lang="en-US" dirty="0" smtClean="0">
                <a:solidFill>
                  <a:schemeClr val="accent1">
                    <a:lumMod val="75000"/>
                  </a:schemeClr>
                </a:solidFill>
                <a:latin typeface="Overpass SemiBold"/>
                <a:ea typeface="Overpass SemiBold"/>
                <a:cs typeface="Overpass SemiBold"/>
                <a:sym typeface="Overpass SemiBold"/>
              </a:rPr>
              <a:t> </a:t>
            </a:r>
            <a:r>
              <a:rPr lang="en-US" dirty="0" smtClean="0">
                <a:solidFill>
                  <a:schemeClr val="accent1"/>
                </a:solidFill>
                <a:latin typeface="Overpass SemiBold"/>
                <a:ea typeface="Overpass SemiBold"/>
                <a:cs typeface="Overpass SemiBold"/>
                <a:sym typeface="Overpass SemiBold"/>
              </a:rPr>
              <a:t/>
            </a:r>
            <a:br>
              <a:rPr lang="en-US" dirty="0" smtClean="0">
                <a:solidFill>
                  <a:schemeClr val="accent1"/>
                </a:solidFill>
                <a:latin typeface="Overpass SemiBold"/>
                <a:ea typeface="Overpass SemiBold"/>
                <a:cs typeface="Overpass SemiBold"/>
                <a:sym typeface="Overpass SemiBold"/>
              </a:rPr>
            </a:br>
            <a:r>
              <a:rPr lang="en-US" sz="2000" dirty="0" smtClean="0">
                <a:solidFill>
                  <a:schemeClr val="accent5">
                    <a:lumMod val="75000"/>
                  </a:schemeClr>
                </a:solidFill>
                <a:latin typeface="Overpass SemiBold"/>
                <a:ea typeface="Overpass SemiBold"/>
                <a:cs typeface="Overpass SemiBold"/>
                <a:sym typeface="Overpass SemiBold"/>
              </a:rPr>
              <a:t>rows</a:t>
            </a:r>
            <a:endParaRPr dirty="0">
              <a:solidFill>
                <a:schemeClr val="accent5">
                  <a:lumMod val="75000"/>
                </a:schemeClr>
              </a:solidFill>
              <a:latin typeface="Overpass SemiBold"/>
              <a:ea typeface="Overpass SemiBold"/>
              <a:cs typeface="Overpass SemiBold"/>
              <a:sym typeface="Overpass SemiBold"/>
            </a:endParaRPr>
          </a:p>
        </p:txBody>
      </p:sp>
      <p:sp>
        <p:nvSpPr>
          <p:cNvPr id="73" name="Rounded Rectangle 72"/>
          <p:cNvSpPr/>
          <p:nvPr/>
        </p:nvSpPr>
        <p:spPr>
          <a:xfrm>
            <a:off x="329458" y="202946"/>
            <a:ext cx="2121074" cy="5448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smtClean="0">
                <a:solidFill>
                  <a:schemeClr val="bg1">
                    <a:lumMod val="10000"/>
                  </a:schemeClr>
                </a:solidFill>
              </a:rPr>
              <a:t>Merge all dataset</a:t>
            </a:r>
            <a:endParaRPr lang="en-US" sz="1800" b="1" dirty="0">
              <a:solidFill>
                <a:schemeClr val="bg1">
                  <a:lumMod val="10000"/>
                </a:schemeClr>
              </a:solidFill>
            </a:endParaRPr>
          </a:p>
        </p:txBody>
      </p:sp>
      <p:pic>
        <p:nvPicPr>
          <p:cNvPr id="1026" name="Picture 2" descr="spreadsheet cell ro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995" y="139320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dit tabl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416" y="139320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ccurat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310" y="1393205"/>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8" name="Google Shape;1186;p59"/>
          <p:cNvSpPr txBox="1">
            <a:spLocks/>
          </p:cNvSpPr>
          <p:nvPr/>
        </p:nvSpPr>
        <p:spPr>
          <a:xfrm>
            <a:off x="3667838" y="2685077"/>
            <a:ext cx="21259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4400" dirty="0">
                <a:solidFill>
                  <a:schemeClr val="accent1">
                    <a:lumMod val="75000"/>
                  </a:schemeClr>
                </a:solidFill>
                <a:latin typeface="Overpass SemiBold"/>
                <a:ea typeface="Overpass SemiBold"/>
                <a:cs typeface="Overpass SemiBold"/>
                <a:sym typeface="Overpass SemiBold"/>
              </a:rPr>
              <a:t>3</a:t>
            </a:r>
            <a:r>
              <a:rPr lang="en-US" sz="4400" dirty="0" smtClean="0">
                <a:solidFill>
                  <a:schemeClr val="accent1">
                    <a:lumMod val="75000"/>
                  </a:schemeClr>
                </a:solidFill>
                <a:latin typeface="Overpass SemiBold"/>
                <a:ea typeface="Overpass SemiBold"/>
                <a:cs typeface="Overpass SemiBold"/>
                <a:sym typeface="Overpass SemiBold"/>
              </a:rPr>
              <a:t>0</a:t>
            </a:r>
            <a:r>
              <a:rPr lang="en-US" dirty="0" smtClean="0">
                <a:solidFill>
                  <a:schemeClr val="accent1">
                    <a:lumMod val="75000"/>
                  </a:schemeClr>
                </a:solidFill>
                <a:latin typeface="Overpass SemiBold"/>
                <a:ea typeface="Overpass SemiBold"/>
                <a:cs typeface="Overpass SemiBold"/>
                <a:sym typeface="Overpass SemiBold"/>
              </a:rPr>
              <a:t> </a:t>
            </a:r>
            <a:r>
              <a:rPr lang="en-US" dirty="0" smtClean="0">
                <a:solidFill>
                  <a:schemeClr val="accent1"/>
                </a:solidFill>
                <a:latin typeface="Overpass SemiBold"/>
                <a:ea typeface="Overpass SemiBold"/>
                <a:cs typeface="Overpass SemiBold"/>
                <a:sym typeface="Overpass SemiBold"/>
              </a:rPr>
              <a:t/>
            </a:r>
            <a:br>
              <a:rPr lang="en-US" dirty="0" smtClean="0">
                <a:solidFill>
                  <a:schemeClr val="accent1"/>
                </a:solidFill>
                <a:latin typeface="Overpass SemiBold"/>
                <a:ea typeface="Overpass SemiBold"/>
                <a:cs typeface="Overpass SemiBold"/>
                <a:sym typeface="Overpass SemiBold"/>
              </a:rPr>
            </a:br>
            <a:r>
              <a:rPr lang="en-US" sz="2000" dirty="0" smtClean="0">
                <a:solidFill>
                  <a:schemeClr val="accent5">
                    <a:lumMod val="75000"/>
                  </a:schemeClr>
                </a:solidFill>
                <a:latin typeface="Overpass SemiBold"/>
                <a:ea typeface="Overpass SemiBold"/>
                <a:cs typeface="Overpass SemiBold"/>
                <a:sym typeface="Overpass SemiBold"/>
              </a:rPr>
              <a:t>features</a:t>
            </a:r>
            <a:endParaRPr lang="en-US" dirty="0">
              <a:solidFill>
                <a:schemeClr val="accent5">
                  <a:lumMod val="75000"/>
                </a:schemeClr>
              </a:solidFill>
              <a:latin typeface="Overpass SemiBold"/>
              <a:ea typeface="Overpass SemiBold"/>
              <a:cs typeface="Overpass SemiBold"/>
              <a:sym typeface="Overpass SemiBold"/>
            </a:endParaRPr>
          </a:p>
        </p:txBody>
      </p:sp>
      <p:sp>
        <p:nvSpPr>
          <p:cNvPr id="79" name="Google Shape;1186;p59"/>
          <p:cNvSpPr txBox="1">
            <a:spLocks/>
          </p:cNvSpPr>
          <p:nvPr/>
        </p:nvSpPr>
        <p:spPr>
          <a:xfrm>
            <a:off x="6287939" y="2688630"/>
            <a:ext cx="21259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US" sz="4400" dirty="0" smtClean="0">
                <a:solidFill>
                  <a:schemeClr val="accent1">
                    <a:lumMod val="75000"/>
                  </a:schemeClr>
                </a:solidFill>
                <a:latin typeface="Overpass SemiBold"/>
                <a:ea typeface="Overpass SemiBold"/>
                <a:cs typeface="Overpass SemiBold"/>
                <a:sym typeface="Overpass SemiBold"/>
              </a:rPr>
              <a:t>1 </a:t>
            </a:r>
            <a:r>
              <a:rPr lang="en-US" dirty="0" smtClean="0">
                <a:solidFill>
                  <a:schemeClr val="accent1"/>
                </a:solidFill>
                <a:latin typeface="Overpass SemiBold"/>
                <a:ea typeface="Overpass SemiBold"/>
                <a:cs typeface="Overpass SemiBold"/>
                <a:sym typeface="Overpass SemiBold"/>
              </a:rPr>
              <a:t/>
            </a:r>
            <a:br>
              <a:rPr lang="en-US" dirty="0" smtClean="0">
                <a:solidFill>
                  <a:schemeClr val="accent1"/>
                </a:solidFill>
                <a:latin typeface="Overpass SemiBold"/>
                <a:ea typeface="Overpass SemiBold"/>
                <a:cs typeface="Overpass SemiBold"/>
                <a:sym typeface="Overpass SemiBold"/>
              </a:rPr>
            </a:br>
            <a:r>
              <a:rPr lang="en-US" sz="2000" dirty="0" smtClean="0">
                <a:solidFill>
                  <a:schemeClr val="accent5">
                    <a:lumMod val="75000"/>
                  </a:schemeClr>
                </a:solidFill>
                <a:latin typeface="Overpass SemiBold"/>
                <a:ea typeface="Overpass SemiBold"/>
                <a:cs typeface="Overpass SemiBold"/>
                <a:sym typeface="Overpass SemiBold"/>
              </a:rPr>
              <a:t>target</a:t>
            </a:r>
            <a:endParaRPr lang="en-US" dirty="0">
              <a:solidFill>
                <a:schemeClr val="accent5">
                  <a:lumMod val="75000"/>
                </a:schemeClr>
              </a:solidFill>
              <a:latin typeface="Overpass SemiBold"/>
              <a:ea typeface="Overpass SemiBold"/>
              <a:cs typeface="Overpass SemiBold"/>
              <a:sym typeface="Overpass SemiBo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1669</Words>
  <Application>Microsoft Office PowerPoint</Application>
  <PresentationFormat>On-screen Show (16:9)</PresentationFormat>
  <Paragraphs>279</Paragraphs>
  <Slides>30</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Source Sans Pro</vt:lpstr>
      <vt:lpstr>Lato</vt:lpstr>
      <vt:lpstr>Calibri Light</vt:lpstr>
      <vt:lpstr>Overpass</vt:lpstr>
      <vt:lpstr>Overpass Black</vt:lpstr>
      <vt:lpstr>Overpass SemiBold</vt:lpstr>
      <vt:lpstr>Calibri</vt:lpstr>
      <vt:lpstr>Overpass ExtraBold</vt:lpstr>
      <vt:lpstr>Arial</vt:lpstr>
      <vt:lpstr>Inter</vt:lpstr>
      <vt:lpstr>Public Consulting XL by Slidesgo</vt:lpstr>
      <vt:lpstr>Employee Attrition</vt:lpstr>
      <vt:lpstr>OUTLINE</vt:lpstr>
      <vt:lpstr>01</vt:lpstr>
      <vt:lpstr>Business Understanding</vt:lpstr>
      <vt:lpstr>Business Understanding</vt:lpstr>
      <vt:lpstr>Dataset</vt:lpstr>
      <vt:lpstr>Data Preprocessing  and Analysis</vt:lpstr>
      <vt:lpstr>Data Preprocessing</vt:lpstr>
      <vt:lpstr>4410  rows</vt:lpstr>
      <vt:lpstr>Handling Missing Value and Duplicated Data</vt:lpstr>
      <vt:lpstr>Drop un-used data columns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Encoding data categorical</vt:lpstr>
      <vt:lpstr>Feature Selection using BorutaShap</vt:lpstr>
      <vt:lpstr>03</vt:lpstr>
      <vt:lpstr>LIST OF MODEL</vt:lpstr>
      <vt:lpstr>LIST OF MODEL</vt:lpstr>
      <vt:lpstr>Decision Tree using HP Tuning</vt:lpstr>
      <vt:lpstr>Conclusion</vt:lpstr>
      <vt:lpstr>Business Recommendation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Acer</dc:creator>
  <cp:lastModifiedBy>User</cp:lastModifiedBy>
  <cp:revision>92</cp:revision>
  <dcterms:modified xsi:type="dcterms:W3CDTF">2024-02-19T16:09:32Z</dcterms:modified>
</cp:coreProperties>
</file>