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7" r:id="rId11"/>
    <p:sldId id="266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79528"/>
  </p:normalViewPr>
  <p:slideViewPr>
    <p:cSldViewPr snapToGrid="0" snapToObjects="1">
      <p:cViewPr varScale="1">
        <p:scale>
          <a:sx n="89" d="100"/>
          <a:sy n="89" d="100"/>
        </p:scale>
        <p:origin x="14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file:////Users/vgarg/Documents/Case/Data%20Structures/FinalProject/chart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oleObject" Target="file:////Users/vgarg/Documents/Case/Data%20Structures/FinalProject/chart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oleObject" Target="file:////Users/vgarg/Documents/Case/Data%20Structures/FinalProject/chart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oleObject" Target="file:////Users/vgarg/Documents/Case/Data%20Structures/FinalProject/charts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oleObject" Target="file:////Users/vgarg/Documents/Case/Data%20Structures/FinalProject/charts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microsoft.com/office/2011/relationships/chartStyle" Target="style6.xml"/><Relationship Id="rId2" Type="http://schemas.microsoft.com/office/2011/relationships/chartColorStyle" Target="colors6.xml"/><Relationship Id="rId3" Type="http://schemas.openxmlformats.org/officeDocument/2006/relationships/oleObject" Target="file:////Users/vgarg/Documents/Case/Data%20Structures/FinalProject/char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IntArrayBag</a:t>
            </a:r>
            <a:endParaRPr lang="mr-IN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Sheet1!$R$4</c:f>
              <c:strCache>
                <c:ptCount val="1"/>
                <c:pt idx="0">
                  <c:v>add()</c:v>
                </c:pt>
              </c:strCache>
            </c:strRef>
          </c:tx>
          <c:spPr>
            <a:ln w="317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Sheet1!$Q$5:$Q$9</c:f>
              <c:numCache>
                <c:formatCode>General</c:formatCode>
                <c:ptCount val="5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</c:numCache>
            </c:numRef>
          </c:xVal>
          <c:yVal>
            <c:numRef>
              <c:f>Sheet1!$R$5:$R$9</c:f>
              <c:numCache>
                <c:formatCode>General</c:formatCode>
                <c:ptCount val="5"/>
                <c:pt idx="0">
                  <c:v>23.0</c:v>
                </c:pt>
                <c:pt idx="1">
                  <c:v>71.0</c:v>
                </c:pt>
                <c:pt idx="2">
                  <c:v>165.0</c:v>
                </c:pt>
                <c:pt idx="3">
                  <c:v>285.0</c:v>
                </c:pt>
                <c:pt idx="4">
                  <c:v>424.0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800736560"/>
        <c:axId val="-800734240"/>
      </c:scatterChart>
      <c:valAx>
        <c:axId val="-8007365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800734240"/>
        <c:crosses val="autoZero"/>
        <c:crossBetween val="midCat"/>
      </c:valAx>
      <c:valAx>
        <c:axId val="-8007342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(ms)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80073656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egendEntry>
        <c:idx val="1"/>
        <c:delete val="1"/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IntLinkedBag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1"/>
          <c:order val="0"/>
          <c:tx>
            <c:strRef>
              <c:f>Sheet1!$K$3</c:f>
              <c:strCache>
                <c:ptCount val="1"/>
                <c:pt idx="0">
                  <c:v>add()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yVal>
            <c:numRef>
              <c:f>Sheet1!$K$4:$K$8</c:f>
              <c:numCache>
                <c:formatCode>General</c:formatCode>
                <c:ptCount val="5"/>
                <c:pt idx="0">
                  <c:v>91.0</c:v>
                </c:pt>
                <c:pt idx="1">
                  <c:v>975.0</c:v>
                </c:pt>
                <c:pt idx="2">
                  <c:v>3619.0</c:v>
                </c:pt>
                <c:pt idx="3">
                  <c:v>5803.0</c:v>
                </c:pt>
                <c:pt idx="4">
                  <c:v>10081.0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801043152"/>
        <c:axId val="-801029840"/>
      </c:scatterChart>
      <c:valAx>
        <c:axId val="-8010431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801029840"/>
        <c:crosses val="autoZero"/>
        <c:crossBetween val="midCat"/>
      </c:valAx>
      <c:valAx>
        <c:axId val="-801029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(ms)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80104315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egendEntry>
        <c:idx val="1"/>
        <c:delete val="1"/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IntLinkedBag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2"/>
          <c:order val="0"/>
          <c:tx>
            <c:strRef>
              <c:f>Sheet1!$L$3</c:f>
              <c:strCache>
                <c:ptCount val="1"/>
                <c:pt idx="0">
                  <c:v>remove()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yVal>
            <c:numRef>
              <c:f>Sheet1!$L$4:$L$8</c:f>
              <c:numCache>
                <c:formatCode>General</c:formatCode>
                <c:ptCount val="5"/>
                <c:pt idx="0">
                  <c:v>49.0</c:v>
                </c:pt>
                <c:pt idx="1">
                  <c:v>613.0</c:v>
                </c:pt>
                <c:pt idx="2">
                  <c:v>2828.0</c:v>
                </c:pt>
                <c:pt idx="3">
                  <c:v>4787.0</c:v>
                </c:pt>
                <c:pt idx="4">
                  <c:v>9149.0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804102272"/>
        <c:axId val="-804099040"/>
      </c:scatterChart>
      <c:valAx>
        <c:axId val="-8041022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804099040"/>
        <c:crosses val="autoZero"/>
        <c:crossBetween val="midCat"/>
      </c:valAx>
      <c:valAx>
        <c:axId val="-804099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(ms)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80410227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egendEntry>
        <c:idx val="1"/>
        <c:delete val="1"/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IntArrayBag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1"/>
          <c:order val="0"/>
          <c:tx>
            <c:strRef>
              <c:f>Sheet1!$S$4</c:f>
              <c:strCache>
                <c:ptCount val="1"/>
                <c:pt idx="0">
                  <c:v>remove()</c:v>
                </c:pt>
              </c:strCache>
            </c:strRef>
          </c:tx>
          <c:spPr>
            <a:ln w="317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Sheet1!$Q$5:$Q$9</c:f>
              <c:numCache>
                <c:formatCode>General</c:formatCode>
                <c:ptCount val="5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</c:numCache>
            </c:numRef>
          </c:xVal>
          <c:yVal>
            <c:numRef>
              <c:f>Sheet1!$S$5:$S$9</c:f>
              <c:numCache>
                <c:formatCode>General</c:formatCode>
                <c:ptCount val="5"/>
                <c:pt idx="0">
                  <c:v>26.0</c:v>
                </c:pt>
                <c:pt idx="1">
                  <c:v>70.0</c:v>
                </c:pt>
                <c:pt idx="2">
                  <c:v>170.0</c:v>
                </c:pt>
                <c:pt idx="3">
                  <c:v>323.0</c:v>
                </c:pt>
                <c:pt idx="4">
                  <c:v>537.0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798697840"/>
        <c:axId val="-798695520"/>
      </c:scatterChart>
      <c:valAx>
        <c:axId val="-7986978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798695520"/>
        <c:crosses val="autoZero"/>
        <c:crossBetween val="midCat"/>
      </c:valAx>
      <c:valAx>
        <c:axId val="-7986955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(ms)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79869784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egendEntry>
        <c:idx val="1"/>
        <c:delete val="1"/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IntArrayBag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2"/>
          <c:order val="0"/>
          <c:tx>
            <c:strRef>
              <c:f>Sheet1!$T$4</c:f>
              <c:strCache>
                <c:ptCount val="1"/>
                <c:pt idx="0">
                  <c:v>addAll()</c:v>
                </c:pt>
              </c:strCache>
            </c:strRef>
          </c:tx>
          <c:spPr>
            <a:ln w="317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og"/>
            <c:dispRSqr val="0"/>
            <c:dispEq val="0"/>
          </c:trendline>
          <c:xVal>
            <c:numRef>
              <c:f>Sheet1!$Q$5:$Q$9</c:f>
              <c:numCache>
                <c:formatCode>General</c:formatCode>
                <c:ptCount val="5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</c:numCache>
            </c:numRef>
          </c:xVal>
          <c:yVal>
            <c:numRef>
              <c:f>Sheet1!$T$5:$T$9</c:f>
              <c:numCache>
                <c:formatCode>General</c:formatCode>
                <c:ptCount val="5"/>
                <c:pt idx="0">
                  <c:v>1.0</c:v>
                </c:pt>
                <c:pt idx="1">
                  <c:v>1.0</c:v>
                </c:pt>
                <c:pt idx="2">
                  <c:v>0.0</c:v>
                </c:pt>
                <c:pt idx="3">
                  <c:v>1.0</c:v>
                </c:pt>
                <c:pt idx="4">
                  <c:v>1.0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798671680"/>
        <c:axId val="-798669360"/>
      </c:scatterChart>
      <c:valAx>
        <c:axId val="-7986716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798669360"/>
        <c:crosses val="autoZero"/>
        <c:crossBetween val="midCat"/>
      </c:valAx>
      <c:valAx>
        <c:axId val="-798669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79867168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egendEntry>
        <c:idx val="1"/>
        <c:delete val="1"/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IntLinkedBag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3"/>
          <c:order val="0"/>
          <c:tx>
            <c:strRef>
              <c:f>Sheet1!$M$3</c:f>
              <c:strCache>
                <c:ptCount val="1"/>
                <c:pt idx="0">
                  <c:v>addAll()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4"/>
                </a:solidFill>
                <a:prstDash val="sysDot"/>
              </a:ln>
              <a:effectLst/>
            </c:spPr>
            <c:trendlineType val="log"/>
            <c:dispRSqr val="0"/>
            <c:dispEq val="0"/>
          </c:trendline>
          <c:yVal>
            <c:numRef>
              <c:f>Sheet1!$M$4:$M$5</c:f>
              <c:numCache>
                <c:formatCode>General</c:formatCode>
                <c:ptCount val="2"/>
                <c:pt idx="0">
                  <c:v>4.0</c:v>
                </c:pt>
                <c:pt idx="1">
                  <c:v>3.0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803282192"/>
        <c:axId val="-884212256"/>
      </c:scatterChart>
      <c:valAx>
        <c:axId val="-8032821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884212256"/>
        <c:crosses val="autoZero"/>
        <c:crossBetween val="midCat"/>
      </c:valAx>
      <c:valAx>
        <c:axId val="-884212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(ms)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80328219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egendEntry>
        <c:idx val="1"/>
        <c:delete val="1"/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9726CE-E92C-F541-95A4-C1A8E5805F34}" type="datetimeFigureOut">
              <a:rPr lang="en-US" smtClean="0"/>
              <a:t>12/5/17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2B7A1F-BD22-C242-A1EF-AD048F16F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058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could not get data</a:t>
            </a:r>
            <a:r>
              <a:rPr lang="en-US" baseline="0" dirty="0" smtClean="0"/>
              <a:t> for N &gt; 3000 for </a:t>
            </a:r>
            <a:r>
              <a:rPr lang="en-US" baseline="0" dirty="0" err="1" smtClean="0"/>
              <a:t>addAll</a:t>
            </a:r>
            <a:r>
              <a:rPr lang="en-US" baseline="0" dirty="0" smtClean="0"/>
              <a:t>() in </a:t>
            </a:r>
            <a:r>
              <a:rPr lang="en-US" baseline="0" dirty="0" err="1" smtClean="0"/>
              <a:t>IntLinkedBag</a:t>
            </a:r>
            <a:r>
              <a:rPr lang="en-US" baseline="0" dirty="0" smtClean="0"/>
              <a:t> because of stack overflow </a:t>
            </a:r>
            <a:r>
              <a:rPr lang="en-US" baseline="0" dirty="0" err="1" smtClean="0"/>
              <a:t>execption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2B7A1F-BD22-C242-A1EF-AD048F16FAF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449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A99F8-0EC0-B744-8A98-18C028B72F51}" type="datetimeFigureOut">
              <a:rPr lang="en-US" smtClean="0"/>
              <a:t>12/5/17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4B976-66B1-0B41-80B8-537D1BEE8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574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A99F8-0EC0-B744-8A98-18C028B72F51}" type="datetimeFigureOut">
              <a:rPr lang="en-US" smtClean="0"/>
              <a:t>12/5/17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4B976-66B1-0B41-80B8-537D1BEE8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771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A99F8-0EC0-B744-8A98-18C028B72F51}" type="datetimeFigureOut">
              <a:rPr lang="en-US" smtClean="0"/>
              <a:t>12/5/17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4B976-66B1-0B41-80B8-537D1BEE8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949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A99F8-0EC0-B744-8A98-18C028B72F51}" type="datetimeFigureOut">
              <a:rPr lang="en-US" smtClean="0"/>
              <a:t>12/5/17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4B976-66B1-0B41-80B8-537D1BEE8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35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A99F8-0EC0-B744-8A98-18C028B72F51}" type="datetimeFigureOut">
              <a:rPr lang="en-US" smtClean="0"/>
              <a:t>12/5/17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4B976-66B1-0B41-80B8-537D1BEE8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50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A99F8-0EC0-B744-8A98-18C028B72F51}" type="datetimeFigureOut">
              <a:rPr lang="en-US" smtClean="0"/>
              <a:t>12/5/17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4B976-66B1-0B41-80B8-537D1BEE8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257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A99F8-0EC0-B744-8A98-18C028B72F51}" type="datetimeFigureOut">
              <a:rPr lang="en-US" smtClean="0"/>
              <a:t>12/5/17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4B976-66B1-0B41-80B8-537D1BEE8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204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A99F8-0EC0-B744-8A98-18C028B72F51}" type="datetimeFigureOut">
              <a:rPr lang="en-US" smtClean="0"/>
              <a:t>12/5/17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4B976-66B1-0B41-80B8-537D1BEE8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640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A99F8-0EC0-B744-8A98-18C028B72F51}" type="datetimeFigureOut">
              <a:rPr lang="en-US" smtClean="0"/>
              <a:t>12/5/17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4B976-66B1-0B41-80B8-537D1BEE8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324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A99F8-0EC0-B744-8A98-18C028B72F51}" type="datetimeFigureOut">
              <a:rPr lang="en-US" smtClean="0"/>
              <a:t>12/5/17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4B976-66B1-0B41-80B8-537D1BEE8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406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A99F8-0EC0-B744-8A98-18C028B72F51}" type="datetimeFigureOut">
              <a:rPr lang="en-US" smtClean="0"/>
              <a:t>12/5/17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4B976-66B1-0B41-80B8-537D1BEE8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061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A99F8-0EC0-B744-8A98-18C028B72F51}" type="datetimeFigureOut">
              <a:rPr lang="en-US" smtClean="0"/>
              <a:t>12/5/17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4B976-66B1-0B41-80B8-537D1BEE8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771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Relationship Id="rId3" Type="http://schemas.openxmlformats.org/officeDocument/2006/relationships/chart" Target="../charts/char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4" Type="http://schemas.openxmlformats.org/officeDocument/2006/relationships/chart" Target="../charts/chart6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EECS 233: Final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Fiona Liu and Varun Garg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86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66787" y="2408237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Experimentation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04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8324" y="0"/>
            <a:ext cx="7643925" cy="6643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035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IntLinkedBag.addAll</a:t>
            </a:r>
            <a:r>
              <a:rPr lang="en-US" dirty="0" smtClean="0"/>
              <a:t>(bag) problem!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Cannot use </a:t>
            </a:r>
            <a:r>
              <a:rPr lang="en-US" dirty="0" err="1" smtClean="0"/>
              <a:t>mergsort</a:t>
            </a:r>
            <a:r>
              <a:rPr lang="en-US" dirty="0" smtClean="0"/>
              <a:t> because of stack overflow </a:t>
            </a:r>
            <a:r>
              <a:rPr lang="en-US" dirty="0" err="1" smtClean="0"/>
              <a:t>excpetion</a:t>
            </a:r>
            <a:r>
              <a:rPr lang="en-US" dirty="0" smtClean="0"/>
              <a:t> for N &gt; 3000.</a:t>
            </a:r>
          </a:p>
          <a:p>
            <a:r>
              <a:rPr lang="en-US" dirty="0" smtClean="0"/>
              <a:t>Different implementation required, like add each element from the new bag using the the add() method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36464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Created implementations </a:t>
            </a:r>
            <a:r>
              <a:rPr lang="en-US" smtClean="0"/>
              <a:t>of </a:t>
            </a:r>
            <a:r>
              <a:rPr lang="en-US" smtClean="0"/>
              <a:t>ordered </a:t>
            </a:r>
            <a:r>
              <a:rPr lang="en-US" dirty="0" smtClean="0"/>
              <a:t>integer lists of:</a:t>
            </a:r>
          </a:p>
          <a:p>
            <a:pPr lvl="1"/>
            <a:r>
              <a:rPr lang="en-US" dirty="0" err="1" smtClean="0"/>
              <a:t>IntLinkedBag</a:t>
            </a:r>
            <a:endParaRPr lang="en-US" dirty="0" smtClean="0"/>
          </a:p>
          <a:p>
            <a:pPr lvl="1"/>
            <a:r>
              <a:rPr lang="en-US" dirty="0" err="1" smtClean="0"/>
              <a:t>IntArrayBag</a:t>
            </a:r>
            <a:endParaRPr lang="en-US" dirty="0" smtClean="0"/>
          </a:p>
          <a:p>
            <a:r>
              <a:rPr lang="en-US" dirty="0" smtClean="0"/>
              <a:t>Used the implementations of the two classes from homework 3.</a:t>
            </a:r>
          </a:p>
          <a:p>
            <a:r>
              <a:rPr lang="en-US" dirty="0" smtClean="0"/>
              <a:t>Analyzed the run times of the following methods:</a:t>
            </a:r>
          </a:p>
          <a:p>
            <a:pPr lvl="1"/>
            <a:r>
              <a:rPr lang="en-US" dirty="0" smtClean="0"/>
              <a:t>add()</a:t>
            </a:r>
          </a:p>
          <a:p>
            <a:pPr lvl="1"/>
            <a:r>
              <a:rPr lang="en-US" dirty="0" smtClean="0"/>
              <a:t>remove()</a:t>
            </a:r>
          </a:p>
          <a:p>
            <a:pPr lvl="1"/>
            <a:r>
              <a:rPr lang="en-US" dirty="0" err="1" smtClean="0"/>
              <a:t>addAll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902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Implementation: add(</a:t>
            </a:r>
            <a:r>
              <a:rPr lang="en-US" dirty="0" err="1" smtClean="0"/>
              <a:t>int</a:t>
            </a:r>
            <a:r>
              <a:rPr lang="en-US" dirty="0" smtClean="0"/>
              <a:t> element)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implementation for both data structures</a:t>
            </a:r>
          </a:p>
          <a:p>
            <a:r>
              <a:rPr lang="en-US" dirty="0" smtClean="0"/>
              <a:t>Traverses through the bag of integers until it find a value in the bag greater than the element. Then places the element before that value.</a:t>
            </a:r>
          </a:p>
          <a:p>
            <a:r>
              <a:rPr lang="en-US" dirty="0" err="1" smtClean="0"/>
              <a:t>IntArrayBag.add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element): O(N) as first the method find where to put the element, and then it pushes all the other elements to the next position.</a:t>
            </a:r>
          </a:p>
          <a:p>
            <a:r>
              <a:rPr lang="en-US" dirty="0" err="1" smtClean="0"/>
              <a:t>IntLinkedBag.add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element): O(N) as the method has to find the value in the bag that is greater than the element, which could be all the elements in the bag.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553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Run Time: add(</a:t>
            </a:r>
            <a:r>
              <a:rPr lang="en-US" dirty="0" err="1" smtClean="0"/>
              <a:t>int</a:t>
            </a:r>
            <a:r>
              <a:rPr lang="en-US" dirty="0" smtClean="0"/>
              <a:t> element)</a:t>
            </a:r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0537337"/>
              </p:ext>
            </p:extLst>
          </p:nvPr>
        </p:nvGraphicFramePr>
        <p:xfrm>
          <a:off x="6020790" y="1690686"/>
          <a:ext cx="5333009" cy="39500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187625"/>
              </p:ext>
            </p:extLst>
          </p:nvPr>
        </p:nvGraphicFramePr>
        <p:xfrm>
          <a:off x="838199" y="1690686"/>
          <a:ext cx="4850082" cy="39500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16653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Implementation: remove(</a:t>
            </a:r>
            <a:r>
              <a:rPr lang="en-US" dirty="0" err="1" smtClean="0"/>
              <a:t>int</a:t>
            </a:r>
            <a:r>
              <a:rPr lang="en-US" dirty="0" smtClean="0"/>
              <a:t> target)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Kept the same implementation in both classes from homework 3.</a:t>
            </a:r>
          </a:p>
          <a:p>
            <a:r>
              <a:rPr lang="en-US" dirty="0" smtClean="0"/>
              <a:t>The method traverses the bag till it finds the target element to remove.</a:t>
            </a:r>
          </a:p>
          <a:p>
            <a:r>
              <a:rPr lang="en-US" dirty="0" err="1" smtClean="0"/>
              <a:t>IntArryBag.remove</a:t>
            </a:r>
            <a:r>
              <a:rPr lang="en-US" dirty="0" smtClean="0"/>
              <a:t>(): O(N) as target element is first found, then removed, then the elements in front of the target element are moved back one place in the </a:t>
            </a:r>
            <a:r>
              <a:rPr lang="en-US" dirty="0" err="1" smtClean="0"/>
              <a:t>int</a:t>
            </a:r>
            <a:r>
              <a:rPr lang="en-US" dirty="0" smtClean="0"/>
              <a:t> array.</a:t>
            </a:r>
          </a:p>
          <a:p>
            <a:r>
              <a:rPr lang="en-US" dirty="0" err="1" smtClean="0"/>
              <a:t>IntLinkedBag.remove</a:t>
            </a:r>
            <a:r>
              <a:rPr lang="en-US" dirty="0" smtClean="0"/>
              <a:t>(): O(N) as target element is first found and then removed. If the element is towards the end of the list, then this could take about N computations.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832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Run Time: remove(</a:t>
            </a:r>
            <a:r>
              <a:rPr lang="en-US" dirty="0" err="1" smtClean="0"/>
              <a:t>int</a:t>
            </a:r>
            <a:r>
              <a:rPr lang="en-US" dirty="0" smtClean="0"/>
              <a:t> target)</a:t>
            </a:r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2952356"/>
              </p:ext>
            </p:extLst>
          </p:nvPr>
        </p:nvGraphicFramePr>
        <p:xfrm>
          <a:off x="838200" y="1690688"/>
          <a:ext cx="4790704" cy="42232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063672"/>
              </p:ext>
            </p:extLst>
          </p:nvPr>
        </p:nvGraphicFramePr>
        <p:xfrm>
          <a:off x="6365174" y="1690688"/>
          <a:ext cx="4988626" cy="42232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2513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Implementation: </a:t>
            </a:r>
            <a:r>
              <a:rPr lang="en-US" dirty="0" err="1" smtClean="0"/>
              <a:t>addAll</a:t>
            </a:r>
            <a:r>
              <a:rPr lang="en-US" dirty="0" smtClean="0"/>
              <a:t>(bag)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Multiple elements were added to the end or start of the data structures, and then a </a:t>
            </a:r>
            <a:r>
              <a:rPr lang="en-US" dirty="0" err="1" smtClean="0"/>
              <a:t>mergesort</a:t>
            </a:r>
            <a:r>
              <a:rPr lang="en-US" dirty="0" smtClean="0"/>
              <a:t> algorithm was called to sort them in ascending order.</a:t>
            </a:r>
          </a:p>
          <a:p>
            <a:r>
              <a:rPr lang="en-US" dirty="0" err="1" smtClean="0"/>
              <a:t>IntArrayBag.mergeSort</a:t>
            </a:r>
            <a:r>
              <a:rPr lang="en-US" dirty="0" smtClean="0"/>
              <a:t>(): O</a:t>
            </a:r>
            <a:r>
              <a:rPr lang="en-US" dirty="0"/>
              <a:t>[(N</a:t>
            </a:r>
            <a:r>
              <a:rPr lang="en-US" baseline="-25000" dirty="0"/>
              <a:t>1</a:t>
            </a:r>
            <a:r>
              <a:rPr lang="en-US" dirty="0"/>
              <a:t>+N</a:t>
            </a:r>
            <a:r>
              <a:rPr lang="en-US" baseline="-25000" dirty="0"/>
              <a:t>2</a:t>
            </a:r>
            <a:r>
              <a:rPr lang="en-US" dirty="0"/>
              <a:t>)log(N</a:t>
            </a:r>
            <a:r>
              <a:rPr lang="en-US" baseline="-25000" dirty="0"/>
              <a:t>1</a:t>
            </a:r>
            <a:r>
              <a:rPr lang="en-US" dirty="0"/>
              <a:t>+N</a:t>
            </a:r>
            <a:r>
              <a:rPr lang="en-US" baseline="-25000" dirty="0"/>
              <a:t>2</a:t>
            </a:r>
            <a:r>
              <a:rPr lang="en-US" dirty="0"/>
              <a:t>)] </a:t>
            </a:r>
            <a:r>
              <a:rPr lang="en-US" dirty="0" smtClean="0"/>
              <a:t>as N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r>
              <a:rPr lang="en-US" dirty="0"/>
              <a:t>e</a:t>
            </a:r>
            <a:r>
              <a:rPr lang="en-US" dirty="0" smtClean="0"/>
              <a:t>lements are added to the end of the bag first, </a:t>
            </a:r>
            <a:r>
              <a:rPr lang="en-US" dirty="0"/>
              <a:t>and N</a:t>
            </a:r>
            <a:r>
              <a:rPr lang="en-US" baseline="-25000" dirty="0"/>
              <a:t>2</a:t>
            </a:r>
            <a:r>
              <a:rPr lang="en-US" dirty="0" smtClean="0"/>
              <a:t> are the elements already in the bag. Then </a:t>
            </a:r>
            <a:r>
              <a:rPr lang="en-US" dirty="0" err="1" smtClean="0"/>
              <a:t>mergesort</a:t>
            </a:r>
            <a:r>
              <a:rPr lang="en-US" dirty="0" smtClean="0"/>
              <a:t> is called to sort the final array with N</a:t>
            </a:r>
            <a:r>
              <a:rPr lang="en-US" baseline="-25000" dirty="0" smtClean="0"/>
              <a:t>2</a:t>
            </a:r>
            <a:r>
              <a:rPr lang="en-US" dirty="0" smtClean="0"/>
              <a:t> elements.</a:t>
            </a:r>
          </a:p>
          <a:p>
            <a:r>
              <a:rPr lang="en-US" dirty="0" err="1" smtClean="0"/>
              <a:t>IntLinkedBag.mergeSort</a:t>
            </a:r>
            <a:r>
              <a:rPr lang="en-US" dirty="0" smtClean="0"/>
              <a:t>(): </a:t>
            </a:r>
            <a:r>
              <a:rPr lang="en-US" dirty="0"/>
              <a:t>O[(N</a:t>
            </a:r>
            <a:r>
              <a:rPr lang="en-US" baseline="-25000" dirty="0"/>
              <a:t>1</a:t>
            </a:r>
            <a:r>
              <a:rPr lang="en-US" dirty="0"/>
              <a:t>+N</a:t>
            </a:r>
            <a:r>
              <a:rPr lang="en-US" baseline="-25000" dirty="0"/>
              <a:t>2</a:t>
            </a:r>
            <a:r>
              <a:rPr lang="en-US" dirty="0"/>
              <a:t>)log(N</a:t>
            </a:r>
            <a:r>
              <a:rPr lang="en-US" baseline="-25000" dirty="0"/>
              <a:t>1</a:t>
            </a:r>
            <a:r>
              <a:rPr lang="en-US" dirty="0"/>
              <a:t>+N</a:t>
            </a:r>
            <a:r>
              <a:rPr lang="en-US" baseline="-25000" dirty="0"/>
              <a:t>2</a:t>
            </a:r>
            <a:r>
              <a:rPr lang="en-US" dirty="0"/>
              <a:t>)] as </a:t>
            </a:r>
            <a:r>
              <a:rPr lang="en-US" dirty="0" smtClean="0"/>
              <a:t>the linked list elements (N</a:t>
            </a:r>
            <a:r>
              <a:rPr lang="en-US" baseline="-25000" dirty="0" smtClean="0"/>
              <a:t>1</a:t>
            </a:r>
            <a:r>
              <a:rPr lang="en-US" dirty="0" smtClean="0"/>
              <a:t>) are added to the start of the array. Then </a:t>
            </a:r>
            <a:r>
              <a:rPr lang="en-US" dirty="0" err="1" smtClean="0"/>
              <a:t>mergesort</a:t>
            </a:r>
            <a:r>
              <a:rPr lang="en-US" dirty="0" smtClean="0"/>
              <a:t> is called.</a:t>
            </a:r>
          </a:p>
        </p:txBody>
      </p:sp>
    </p:spTree>
    <p:extLst>
      <p:ext uri="{BB962C8B-B14F-4D97-AF65-F5344CB8AC3E}">
        <p14:creationId xmlns:p14="http://schemas.microsoft.com/office/powerpoint/2010/main" val="91147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775" y="668337"/>
            <a:ext cx="5588000" cy="5207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2970" y="257175"/>
            <a:ext cx="3948495" cy="6415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706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Run Time: </a:t>
            </a:r>
            <a:r>
              <a:rPr lang="en-US" dirty="0" err="1" smtClean="0"/>
              <a:t>addAll</a:t>
            </a:r>
            <a:r>
              <a:rPr lang="en-US" dirty="0" smtClean="0"/>
              <a:t>()</a:t>
            </a:r>
            <a:endParaRPr lang="en-US" dirty="0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9378939"/>
              </p:ext>
            </p:extLst>
          </p:nvPr>
        </p:nvGraphicFramePr>
        <p:xfrm>
          <a:off x="6448301" y="1690688"/>
          <a:ext cx="4905499" cy="41400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0729819"/>
              </p:ext>
            </p:extLst>
          </p:nvPr>
        </p:nvGraphicFramePr>
        <p:xfrm>
          <a:off x="838200" y="1690688"/>
          <a:ext cx="5028210" cy="4258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766041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450</Words>
  <Application>Microsoft Macintosh PowerPoint</Application>
  <PresentationFormat>Widescreen</PresentationFormat>
  <Paragraphs>45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Calibri Light</vt:lpstr>
      <vt:lpstr>Arial</vt:lpstr>
      <vt:lpstr>Office Theme</vt:lpstr>
      <vt:lpstr>EECS 233: Final Project</vt:lpstr>
      <vt:lpstr>Summary</vt:lpstr>
      <vt:lpstr>Implementation: add(int element)</vt:lpstr>
      <vt:lpstr>Experimental Run Time: add(int element)</vt:lpstr>
      <vt:lpstr>Implementation: remove(int target)</vt:lpstr>
      <vt:lpstr>Experimental Run Time: remove(int target)</vt:lpstr>
      <vt:lpstr>Implementation: addAll(bag)</vt:lpstr>
      <vt:lpstr>PowerPoint Presentation</vt:lpstr>
      <vt:lpstr>Experimental Run Time: addAll()</vt:lpstr>
      <vt:lpstr>Experimentation Code</vt:lpstr>
      <vt:lpstr>PowerPoint Presentation</vt:lpstr>
      <vt:lpstr>IntLinkedBag.addAll(bag) problem!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EECS 233: Final Project</dc:title>
  <dc:creator>Varun Garg</dc:creator>
  <cp:lastModifiedBy>Varun Garg</cp:lastModifiedBy>
  <cp:revision>14</cp:revision>
  <dcterms:created xsi:type="dcterms:W3CDTF">2017-12-04T03:17:04Z</dcterms:created>
  <dcterms:modified xsi:type="dcterms:W3CDTF">2017-12-05T18:22:18Z</dcterms:modified>
</cp:coreProperties>
</file>