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82E776-8D1E-4767-BDF9-339D0C651229}">
  <a:tblStyle styleId="{8382E776-8D1E-4767-BDF9-339D0C6512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4b77764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e4b77764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Chose to use </a:t>
            </a:r>
            <a:r>
              <a:rPr lang="en"/>
              <a:t>logistic</a:t>
            </a:r>
            <a:r>
              <a:rPr lang="en"/>
              <a:t> regression models because they are easily interpretable and good baseline models for comparing performance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 a total of 9 models: Split up in 3 model groups that have different input variables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7e8908fe4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7e8908fe4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baseline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poc lumped, use the col_poc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used granular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did not include col_white or private because of collinearity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d05784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ed05784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e4b77764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e4b77764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ed05784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ed05784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ed05784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ed05784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e4b77764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e4b77764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e4b77764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e4b77764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f68f789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f68f789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f68f7896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f68f7896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f5608e7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f5608e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e4b77764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e4b77764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7e8908f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7e8908f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4b77764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4b77764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7e8908fe4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7e8908fe4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68f7896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68f7896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f5608e70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f5608e70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5608e70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f5608e70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corgiredirector?site=https%3A%2F%2Fopportunityinsights.org%2Fpaper%2Fcollegeadmissions%2F" TargetMode="External"/><Relationship Id="rId4" Type="http://schemas.openxmlformats.org/officeDocument/2006/relationships/hyperlink" Target="https://colab.research.google.com/corgiredirector?site=https%3A%2F%2Fwww.nber.org%2Fpapers%2Fw31527" TargetMode="External"/><Relationship Id="rId9" Type="http://schemas.openxmlformats.org/officeDocument/2006/relationships/hyperlink" Target="https://colab.research.google.com/corgiredirector?site=https%3A%2F%2Fhub.arcgis.com%2Fdatasets%2F1b02c87f62d24508970dc1a6df80c98e" TargetMode="External"/><Relationship Id="rId5" Type="http://schemas.openxmlformats.org/officeDocument/2006/relationships/hyperlink" Target="https://colab.research.google.com/corgiredirector?site=https%3A%2F%2Feducationdata.org%2Fcollege-enrollment-statistics" TargetMode="External"/><Relationship Id="rId6" Type="http://schemas.openxmlformats.org/officeDocument/2006/relationships/hyperlink" Target="https://colab.research.google.com/corgiredirector?site=https%3A%2F%2Fdoi.org%2F10.1145%2F3555776.3577743" TargetMode="External"/><Relationship Id="rId7" Type="http://schemas.openxmlformats.org/officeDocument/2006/relationships/hyperlink" Target="https://colab.research.google.com/corgiredirector?site=https%3A%2F%2Fwww.urban.org%2Fresearch%2Fpublication%2F" TargetMode="External"/><Relationship Id="rId8" Type="http://schemas.openxmlformats.org/officeDocument/2006/relationships/hyperlink" Target="https://colab.research.google.com/corgiredirector?site=https%3A%2F%2Fdatacatalog.urban.org%2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and Higher Education Selectivity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Nuray Özden, Srinitya Allam, Alexia Adams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4/25/2024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960100" y="1358825"/>
            <a:ext cx="3528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 models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681650" y="2372400"/>
            <a:ext cx="1313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067850" y="2372400"/>
            <a:ext cx="1313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265375" y="2372400"/>
            <a:ext cx="1313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52400" y="3755725"/>
            <a:ext cx="105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selective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025100" y="3755725"/>
            <a:ext cx="1061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016275" y="3755725"/>
            <a:ext cx="105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ore selective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22"/>
          <p:cNvCxnSpPr>
            <a:stCxn id="124" idx="2"/>
            <a:endCxn id="125" idx="0"/>
          </p:cNvCxnSpPr>
          <p:nvPr/>
        </p:nvCxnSpPr>
        <p:spPr>
          <a:xfrm flipH="1">
            <a:off x="2338200" y="1757525"/>
            <a:ext cx="2386200" cy="6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>
            <a:stCxn id="124" idx="2"/>
            <a:endCxn id="126" idx="0"/>
          </p:cNvCxnSpPr>
          <p:nvPr/>
        </p:nvCxnSpPr>
        <p:spPr>
          <a:xfrm>
            <a:off x="4724400" y="1757525"/>
            <a:ext cx="0" cy="6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>
            <a:stCxn id="124" idx="2"/>
            <a:endCxn id="127" idx="0"/>
          </p:cNvCxnSpPr>
          <p:nvPr/>
        </p:nvCxnSpPr>
        <p:spPr>
          <a:xfrm>
            <a:off x="4724400" y="1757525"/>
            <a:ext cx="2197500" cy="6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2"/>
          <p:cNvSpPr txBox="1"/>
          <p:nvPr/>
        </p:nvSpPr>
        <p:spPr>
          <a:xfrm>
            <a:off x="3135922" y="3755725"/>
            <a:ext cx="105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selective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008623" y="3755725"/>
            <a:ext cx="1061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999800" y="3755725"/>
            <a:ext cx="105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selective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119450" y="3814350"/>
            <a:ext cx="105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selective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992150" y="3814350"/>
            <a:ext cx="105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983325" y="3814350"/>
            <a:ext cx="105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selective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22"/>
          <p:cNvCxnSpPr>
            <a:stCxn id="125" idx="2"/>
            <a:endCxn id="128" idx="0"/>
          </p:cNvCxnSpPr>
          <p:nvPr/>
        </p:nvCxnSpPr>
        <p:spPr>
          <a:xfrm flipH="1">
            <a:off x="679500" y="2771100"/>
            <a:ext cx="1658700" cy="98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>
            <a:stCxn id="125" idx="2"/>
            <a:endCxn id="129" idx="0"/>
          </p:cNvCxnSpPr>
          <p:nvPr/>
        </p:nvCxnSpPr>
        <p:spPr>
          <a:xfrm flipH="1">
            <a:off x="1555500" y="2771100"/>
            <a:ext cx="782700" cy="98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stCxn id="125" idx="2"/>
            <a:endCxn id="130" idx="0"/>
          </p:cNvCxnSpPr>
          <p:nvPr/>
        </p:nvCxnSpPr>
        <p:spPr>
          <a:xfrm>
            <a:off x="2338200" y="2771100"/>
            <a:ext cx="205200" cy="98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stCxn id="126" idx="2"/>
            <a:endCxn id="134" idx="0"/>
          </p:cNvCxnSpPr>
          <p:nvPr/>
        </p:nvCxnSpPr>
        <p:spPr>
          <a:xfrm flipH="1">
            <a:off x="3663300" y="2771100"/>
            <a:ext cx="1061100" cy="98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>
            <a:stCxn id="126" idx="2"/>
            <a:endCxn id="135" idx="0"/>
          </p:cNvCxnSpPr>
          <p:nvPr/>
        </p:nvCxnSpPr>
        <p:spPr>
          <a:xfrm flipH="1">
            <a:off x="4539300" y="2771100"/>
            <a:ext cx="185100" cy="98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>
            <a:stCxn id="126" idx="2"/>
            <a:endCxn id="136" idx="0"/>
          </p:cNvCxnSpPr>
          <p:nvPr/>
        </p:nvCxnSpPr>
        <p:spPr>
          <a:xfrm>
            <a:off x="4724400" y="2771100"/>
            <a:ext cx="802800" cy="98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>
            <a:stCxn id="127" idx="2"/>
            <a:endCxn id="137" idx="0"/>
          </p:cNvCxnSpPr>
          <p:nvPr/>
        </p:nvCxnSpPr>
        <p:spPr>
          <a:xfrm flipH="1">
            <a:off x="6646825" y="2771100"/>
            <a:ext cx="275100" cy="10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>
            <a:stCxn id="127" idx="2"/>
            <a:endCxn id="138" idx="0"/>
          </p:cNvCxnSpPr>
          <p:nvPr/>
        </p:nvCxnSpPr>
        <p:spPr>
          <a:xfrm>
            <a:off x="6921925" y="2771100"/>
            <a:ext cx="597600" cy="10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>
            <a:stCxn id="127" idx="2"/>
            <a:endCxn id="139" idx="0"/>
          </p:cNvCxnSpPr>
          <p:nvPr/>
        </p:nvCxnSpPr>
        <p:spPr>
          <a:xfrm>
            <a:off x="6921925" y="2771100"/>
            <a:ext cx="1588800" cy="10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Groups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87900" y="1261225"/>
            <a:ext cx="24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Group 1: No Race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Input </a:t>
            </a:r>
            <a:r>
              <a:rPr lang="en" sz="1800"/>
              <a:t>Variables</a:t>
            </a:r>
            <a:r>
              <a:rPr lang="en" sz="1800"/>
              <a:t>: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state_encoded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college_encoded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86650" y="4547500"/>
            <a:ext cx="8469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variables: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non_selective, selective, more_selective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242475" y="1214325"/>
            <a:ext cx="256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Group 2: POC Lumped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Input Variables: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state_encoded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college_encoded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col_poc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097050" y="1214325"/>
            <a:ext cx="2659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829"/>
              <a:t>Group 3: POC Granular</a:t>
            </a:r>
            <a:endParaRPr b="1"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Input Variables:</a:t>
            </a:r>
            <a:endParaRPr sz="1829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sz="18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latin typeface="Courier New"/>
                <a:ea typeface="Courier New"/>
                <a:cs typeface="Courier New"/>
                <a:sym typeface="Courier New"/>
              </a:rPr>
              <a:t>state_encoded</a:t>
            </a:r>
            <a:endParaRPr sz="18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latin typeface="Courier New"/>
                <a:ea typeface="Courier New"/>
                <a:cs typeface="Courier New"/>
                <a:sym typeface="Courier New"/>
              </a:rPr>
              <a:t>college_encoded</a:t>
            </a:r>
            <a:endParaRPr sz="18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col_black</a:t>
            </a:r>
            <a:endParaRPr sz="1829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col_hispa</a:t>
            </a:r>
            <a:endParaRPr sz="1829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82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29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>
            <a:off x="2926850" y="1410750"/>
            <a:ext cx="21900" cy="296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3"/>
          <p:cNvCxnSpPr/>
          <p:nvPr/>
        </p:nvCxnSpPr>
        <p:spPr>
          <a:xfrm>
            <a:off x="5941613" y="1362913"/>
            <a:ext cx="21900" cy="296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Granular better predicts more selective colleges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87900" y="3448575"/>
            <a:ext cx="83682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Lumped: negative coefficient for POC percentage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Granular: negative coefficients for Black, Hispanic, </a:t>
            </a:r>
            <a:r>
              <a:rPr lang="en"/>
              <a:t>Indigenous, Pacific percentages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Granular: positive coefficients for Asian and Multiracial percentages</a:t>
            </a:r>
            <a:r>
              <a:rPr lang="en"/>
              <a:t> </a:t>
            </a:r>
            <a:endParaRPr/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1857375" y="138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{8382E776-8D1E-4767-BDF9-339D0C651229}</a:tableStyleId>
              </a:tblPr>
              <a:tblGrid>
                <a:gridCol w="1809750"/>
                <a:gridCol w="1809750"/>
                <a:gridCol w="1809750"/>
              </a:tblGrid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Model Type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AUC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No race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0.816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0.512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POC Lumped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0.816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0.694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POC Granular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0.810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0.829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Granular better predicts non selective colleges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87900" y="3448575"/>
            <a:ext cx="83682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Lumped: positive coefficient for POC percentage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Granular: positive coefficient for Hispanic, </a:t>
            </a:r>
            <a:r>
              <a:rPr lang="en"/>
              <a:t>Indigenous</a:t>
            </a:r>
            <a:r>
              <a:rPr lang="en"/>
              <a:t>, Pacific percentages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Granular: negative </a:t>
            </a:r>
            <a:r>
              <a:rPr lang="en"/>
              <a:t>coefficient</a:t>
            </a:r>
            <a:r>
              <a:rPr lang="en"/>
              <a:t> for Multiracial percentages</a:t>
            </a:r>
            <a:endParaRPr/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1857375" y="138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{8382E776-8D1E-4767-BDF9-339D0C651229}</a:tableStyleId>
              </a:tblPr>
              <a:tblGrid>
                <a:gridCol w="1809750"/>
                <a:gridCol w="1809750"/>
                <a:gridCol w="1809750"/>
              </a:tblGrid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Model Type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AUC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No race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0.642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0.621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POC Lumped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0.676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0.669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POC Granular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0.685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0.701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Granular underperforms on</a:t>
            </a:r>
            <a:r>
              <a:rPr lang="en"/>
              <a:t> selective colleges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87900" y="3448575"/>
            <a:ext cx="83682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Granular: negative coefficients for Hispanic and Asian percentages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Granular: positive coefficients for Black and Multiracial percentages </a:t>
            </a:r>
            <a:endParaRPr/>
          </a:p>
        </p:txBody>
      </p:sp>
      <p:graphicFrame>
        <p:nvGraphicFramePr>
          <p:cNvPr id="185" name="Google Shape;185;p27"/>
          <p:cNvGraphicFramePr/>
          <p:nvPr/>
        </p:nvGraphicFramePr>
        <p:xfrm>
          <a:off x="1857375" y="138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{8382E776-8D1E-4767-BDF9-339D0C651229}</a:tableStyleId>
              </a:tblPr>
              <a:tblGrid>
                <a:gridCol w="1809750"/>
                <a:gridCol w="1809750"/>
                <a:gridCol w="1809750"/>
              </a:tblGrid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Model Type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AUC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No race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0.632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0.662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POC Lumped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0.632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9CB9C"/>
                          </a:solidFill>
                        </a:rPr>
                        <a:t>0.662</a:t>
                      </a:r>
                      <a:endParaRPr sz="1800"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POC Granular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0.620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0.647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College racial </a:t>
            </a:r>
            <a:r>
              <a:rPr lang="en" sz="2000"/>
              <a:t>representativeness did not equal 100%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Represented the states as a numeric variable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Potential for underfitting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coefficients did not have statistical significance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POC Granular performs better than No Race and POC Lumped models when determining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more_selective</a:t>
            </a:r>
            <a:r>
              <a:rPr lang="en" sz="2000"/>
              <a:t> and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non_selective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POC Granular </a:t>
            </a:r>
            <a:r>
              <a:rPr lang="en" sz="2000"/>
              <a:t>performs</a:t>
            </a:r>
            <a:r>
              <a:rPr lang="en" sz="2000"/>
              <a:t> worse when determining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selective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Models mostly based on race data, lack other relevant details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Chetty, Raj et al. 2023. Diversifying Society’s Leaders? The Determinants and Causal Effects of Admission to Highly Selective Private Colleges. Opportunity Insights.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https://opportunityinsights.org/paper/collegeadmissions/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Grossman, J. et al. 2023.The disparate impacts of college admissions policies on Asian American applicants, National Bureau of Economic Research.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https://www.nber.org/papers/w31527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Hanson, Melanie. 2024. College Enrollment &amp; Student Demographic Statistics. EducationData.org.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https://educationdata.org/college-enrollment-statistics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Kelly Van Busum and Shiaofen Fang. 2023. Analysis of AI Models for Student Admissions: A Case Study. In Proceedings of the 38th ACM/SIGAPP Symposium on Applied Computing (SAC '23). Association for Computing Machinery, New York, NY, USA, 17–22.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https://doi.org/10.1145/3555776.3577743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Monarrez, T. and Washington, K. (2020) Racial and ethnic representation in postsecondary education, Urban Institute.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https://www.urban.org/research/publication/</a:t>
            </a:r>
            <a:r>
              <a:rPr lang="en"/>
              <a:t> racial-and-ethnic-representation -postsecondary-education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Washington, T.M. and K. (2020) Racial and ethnic representativeness of US Postsecondary Education Institutions, Urban Data Catalog.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https://datacatalog.urban.org/</a:t>
            </a:r>
            <a:r>
              <a:rPr lang="en"/>
              <a:t> dataset/racial-and-ethnic- representativeness-us-postsecondary-education-institutions.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GeoJSON download source: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https://hub.arcgis.com/datasets/1b02c87f62d24508970dc1a6df80c98e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677975" y="1403250"/>
            <a:ext cx="534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62% of high school graduates go on to pursue post-secondary education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677975" y="3001338"/>
            <a:ext cx="534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74.9% of all college students attend 4-year institutions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50" y="1284763"/>
            <a:ext cx="975875" cy="9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50" y="2882850"/>
            <a:ext cx="975875" cy="9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1118225" y="1099650"/>
            <a:ext cx="6693900" cy="134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118225" y="2697725"/>
            <a:ext cx="6693900" cy="134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957325" y="518225"/>
            <a:ext cx="7213800" cy="149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Research Question</a:t>
            </a:r>
            <a:endParaRPr b="1" sz="2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How does race indicate the selectivity of institutions?</a:t>
            </a:r>
            <a:endParaRPr sz="2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957325" y="2355275"/>
            <a:ext cx="7213800" cy="236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Hypothesis </a:t>
            </a:r>
            <a:endParaRPr b="1" sz="2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 Logistic Regression models, more detailed race data better predicts the selectivity </a:t>
            </a:r>
            <a:r>
              <a:rPr lang="en" sz="2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of colleges.</a:t>
            </a:r>
            <a:endParaRPr sz="2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"Analysis of AI Models for Student Admissions: A case study" 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Revealed potential biases in admissions such as Legacy admissions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“many students who would not be admitted under test-required policies would be admitted under-test optional policies” (Van Busum 2023)</a:t>
            </a:r>
            <a:endParaRPr sz="15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"Diversifying Society's Leaders? The Determinants and Causal Effects of Admission to Highly Selective Private Colleges" </a:t>
            </a:r>
            <a:r>
              <a:rPr lang="en"/>
              <a:t>(Chetty, Raj et al. 2023)</a:t>
            </a:r>
            <a:endParaRPr sz="19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Top-tier colleges, typically private and selective, have a bias towards high-income students</a:t>
            </a:r>
            <a:endParaRPr sz="15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"The disparate impact of college admission policies on Asian American Applicants" (Grossman 2023)</a:t>
            </a:r>
            <a:endParaRPr sz="19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Overall, Asian American </a:t>
            </a:r>
            <a:r>
              <a:rPr lang="en" sz="1500"/>
              <a:t>applicants</a:t>
            </a:r>
            <a:r>
              <a:rPr lang="en" sz="1500"/>
              <a:t> were admitted at lower rates than white applicants with identical test scores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64125" y="1489825"/>
            <a:ext cx="78117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by researchers at Urban Data Catalog to analyze racial and ethnic representation in postsecondary education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Sourced from the Integrated Postsecondary Education Data System and US Census American Community Survey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Transformation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Removed ‘NaN’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Converted the selectivity to one-hot vector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600"/>
              <a:t>based on Carnegie Classification of Institutions of Higher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Averaged the race percentage statistics over the 9-10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Scaled the percentages up to 100%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If current sum &lt; 90%, delete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If current sum &gt; 90&amp;, individual percentages scaled 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col_poc</a:t>
            </a:r>
            <a:r>
              <a:rPr lang="en"/>
              <a:t> column by summing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col_black, col_hispa, col_asian, col_amind, col_pacis,</a:t>
            </a:r>
            <a:r>
              <a:rPr lang="en"/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col_twora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college</a:t>
            </a:r>
            <a:r>
              <a:rPr lang="en"/>
              <a:t> to label encoded vectors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281900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(Potential) Input Variables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col_white, col_black, col_hispa, col_asian, col_amind, col_pacis,</a:t>
            </a:r>
            <a:r>
              <a:rPr lang="en" sz="1600"/>
              <a:t>and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col_twora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col_poc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state_encoded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college_encoded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756200" y="1281900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Target Variables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Selectivity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selective, non_selective, </a:t>
            </a:r>
            <a:r>
              <a:rPr lang="en" sz="1600"/>
              <a:t>or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more_selective)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99" y="3901400"/>
            <a:ext cx="8290801" cy="11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Figures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13" y="1331375"/>
            <a:ext cx="6620776" cy="36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Figures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825" y="1333650"/>
            <a:ext cx="576234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