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CD732BB-0357-4C9A-A827-344BC7CDAE19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C7BB9AA-B31E-4B11-915B-7B5350856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20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32BB-0357-4C9A-A827-344BC7CDAE19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B9AA-B31E-4B11-915B-7B5350856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35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32BB-0357-4C9A-A827-344BC7CDAE19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B9AA-B31E-4B11-915B-7B5350856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708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32BB-0357-4C9A-A827-344BC7CDAE19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B9AA-B31E-4B11-915B-7B53508567D6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9921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32BB-0357-4C9A-A827-344BC7CDAE19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B9AA-B31E-4B11-915B-7B5350856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114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32BB-0357-4C9A-A827-344BC7CDAE19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B9AA-B31E-4B11-915B-7B5350856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889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32BB-0357-4C9A-A827-344BC7CDAE19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B9AA-B31E-4B11-915B-7B5350856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543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32BB-0357-4C9A-A827-344BC7CDAE19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B9AA-B31E-4B11-915B-7B5350856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80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32BB-0357-4C9A-A827-344BC7CDAE19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B9AA-B31E-4B11-915B-7B5350856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7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32BB-0357-4C9A-A827-344BC7CDAE19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B9AA-B31E-4B11-915B-7B5350856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23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32BB-0357-4C9A-A827-344BC7CDAE19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B9AA-B31E-4B11-915B-7B5350856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51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32BB-0357-4C9A-A827-344BC7CDAE19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B9AA-B31E-4B11-915B-7B5350856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04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32BB-0357-4C9A-A827-344BC7CDAE19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B9AA-B31E-4B11-915B-7B5350856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21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32BB-0357-4C9A-A827-344BC7CDAE19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B9AA-B31E-4B11-915B-7B5350856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73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32BB-0357-4C9A-A827-344BC7CDAE19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B9AA-B31E-4B11-915B-7B5350856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729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32BB-0357-4C9A-A827-344BC7CDAE19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B9AA-B31E-4B11-915B-7B5350856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08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732BB-0357-4C9A-A827-344BC7CDAE19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BB9AA-B31E-4B11-915B-7B5350856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22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732BB-0357-4C9A-A827-344BC7CDAE19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BB9AA-B31E-4B11-915B-7B5350856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961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C4CA1-C527-7F48-8E99-A7B764A00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ru-RU" sz="5400">
                <a:latin typeface="+mn-lt"/>
              </a:rPr>
              <a:t>Дипломный проект по профессии Инженер данных.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E277C9-0EAA-C1C4-986F-69A7B4864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1500" dirty="0">
                <a:solidFill>
                  <a:schemeClr val="tx1"/>
                </a:solidFill>
              </a:rPr>
              <a:t>Курс</a:t>
            </a:r>
            <a:r>
              <a:rPr lang="en-US" sz="1500" dirty="0">
                <a:solidFill>
                  <a:schemeClr val="tx1"/>
                </a:solidFill>
              </a:rPr>
              <a:t>: </a:t>
            </a:r>
            <a:r>
              <a:rPr lang="ru-RU" sz="1500" dirty="0">
                <a:solidFill>
                  <a:schemeClr val="tx1"/>
                </a:solidFill>
              </a:rPr>
              <a:t>Дата-инженер с нуля до </a:t>
            </a:r>
            <a:r>
              <a:rPr lang="en-US" sz="1500" dirty="0">
                <a:solidFill>
                  <a:schemeClr val="tx1"/>
                </a:solidFill>
              </a:rPr>
              <a:t>middle</a:t>
            </a:r>
          </a:p>
          <a:p>
            <a:pPr>
              <a:lnSpc>
                <a:spcPct val="110000"/>
              </a:lnSpc>
            </a:pPr>
            <a:r>
              <a:rPr lang="ru-RU" sz="1500" dirty="0" err="1">
                <a:solidFill>
                  <a:schemeClr val="tx1"/>
                </a:solidFill>
              </a:rPr>
              <a:t>Дженишбеков</a:t>
            </a:r>
            <a:r>
              <a:rPr lang="ru-RU" sz="1500" dirty="0">
                <a:solidFill>
                  <a:schemeClr val="tx1"/>
                </a:solidFill>
              </a:rPr>
              <a:t> </a:t>
            </a:r>
            <a:r>
              <a:rPr lang="ru-RU" sz="1500" dirty="0" err="1">
                <a:solidFill>
                  <a:schemeClr val="tx1"/>
                </a:solidFill>
              </a:rPr>
              <a:t>Нурболот</a:t>
            </a:r>
            <a:endParaRPr lang="ru-RU" sz="15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ru-RU" sz="1500" dirty="0">
                <a:solidFill>
                  <a:schemeClr val="tx1"/>
                </a:solidFill>
              </a:rPr>
              <a:t>1</a:t>
            </a:r>
            <a:r>
              <a:rPr lang="en-US" sz="1500">
                <a:solidFill>
                  <a:schemeClr val="tx1"/>
                </a:solidFill>
              </a:rPr>
              <a:t>4</a:t>
            </a:r>
            <a:r>
              <a:rPr lang="ru-RU" sz="1500">
                <a:solidFill>
                  <a:schemeClr val="tx1"/>
                </a:solidFill>
              </a:rPr>
              <a:t>.06.2025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12203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B5040-731E-5A6B-675E-9122DBC7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7C7C44-75A1-04EB-D06A-B6AF6A1C8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схемы </a:t>
            </a:r>
            <a:r>
              <a:rPr lang="en-US" dirty="0"/>
              <a:t>NDS, DDS</a:t>
            </a:r>
          </a:p>
          <a:p>
            <a:r>
              <a:rPr lang="ru-RU" dirty="0"/>
              <a:t>Создание процессов ETL на основе предложенного датасета</a:t>
            </a:r>
            <a:endParaRPr lang="en-US" dirty="0"/>
          </a:p>
          <a:p>
            <a:r>
              <a:rPr lang="ru-RU" dirty="0"/>
              <a:t>Проверка качества данных</a:t>
            </a:r>
          </a:p>
          <a:p>
            <a:r>
              <a:rPr lang="ru-RU" dirty="0"/>
              <a:t>Построение </a:t>
            </a:r>
            <a:r>
              <a:rPr lang="ru-RU" dirty="0" err="1"/>
              <a:t>дашбордов</a:t>
            </a:r>
            <a:r>
              <a:rPr lang="en-US" dirty="0"/>
              <a:t> </a:t>
            </a:r>
          </a:p>
          <a:p>
            <a:r>
              <a:rPr lang="ru-RU" dirty="0"/>
              <a:t>Документирование схемы хранилища данных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082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266E4-F7EB-40C7-A666-C695C8E28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80150"/>
            <a:ext cx="9404723" cy="1400530"/>
          </a:xfrm>
        </p:spPr>
        <p:txBody>
          <a:bodyPr/>
          <a:lstStyle/>
          <a:p>
            <a:pPr algn="ctr"/>
            <a:r>
              <a:rPr lang="ru-RU" dirty="0"/>
              <a:t>Архитектура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7DF5B8-7F3A-9B72-33EF-194DC64DF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008" y="1526405"/>
            <a:ext cx="8946541" cy="19612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PostgreSQL </a:t>
            </a:r>
            <a:r>
              <a:rPr lang="ru-RU" dirty="0"/>
              <a:t>для хранилища и обработки</a:t>
            </a:r>
          </a:p>
          <a:p>
            <a:r>
              <a:rPr lang="en-US" dirty="0"/>
              <a:t>Python </a:t>
            </a:r>
            <a:r>
              <a:rPr lang="ru-RU" dirty="0"/>
              <a:t>для обработки и загрузки данных</a:t>
            </a:r>
          </a:p>
          <a:p>
            <a:r>
              <a:rPr lang="en-US" dirty="0"/>
              <a:t>Airflow </a:t>
            </a:r>
            <a:r>
              <a:rPr lang="ru-RU" dirty="0"/>
              <a:t>для</a:t>
            </a:r>
            <a:r>
              <a:rPr lang="en-US" dirty="0"/>
              <a:t> </a:t>
            </a:r>
            <a:r>
              <a:rPr lang="ru-RU" dirty="0" err="1"/>
              <a:t>оркестрации</a:t>
            </a:r>
            <a:r>
              <a:rPr lang="ru-RU" dirty="0"/>
              <a:t> </a:t>
            </a:r>
            <a:r>
              <a:rPr lang="en-US" dirty="0"/>
              <a:t>ETL</a:t>
            </a:r>
            <a:r>
              <a:rPr lang="ru-RU" dirty="0"/>
              <a:t> </a:t>
            </a:r>
          </a:p>
          <a:p>
            <a:r>
              <a:rPr lang="en-US" dirty="0"/>
              <a:t>Power BI </a:t>
            </a:r>
            <a:r>
              <a:rPr lang="ru-RU" dirty="0"/>
              <a:t>для создания </a:t>
            </a:r>
            <a:r>
              <a:rPr lang="ru-RU" dirty="0" err="1"/>
              <a:t>дашбордов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9C45ADE-EDD2-19BC-D3C5-F03FDC3C023B}"/>
              </a:ext>
            </a:extLst>
          </p:cNvPr>
          <p:cNvSpPr/>
          <p:nvPr/>
        </p:nvSpPr>
        <p:spPr>
          <a:xfrm>
            <a:off x="1341056" y="4328108"/>
            <a:ext cx="2468880" cy="6492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Загрузка обработанных данных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A5B1334A-1EF5-F0F6-CADF-B40582C8FE63}"/>
              </a:ext>
            </a:extLst>
          </p:cNvPr>
          <p:cNvCxnSpPr>
            <a:stCxn id="4" idx="3"/>
          </p:cNvCxnSpPr>
          <p:nvPr/>
        </p:nvCxnSpPr>
        <p:spPr>
          <a:xfrm>
            <a:off x="3809936" y="4652720"/>
            <a:ext cx="698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F15A018-36B4-86CF-EB10-DF35300C1445}"/>
              </a:ext>
            </a:extLst>
          </p:cNvPr>
          <p:cNvSpPr/>
          <p:nvPr/>
        </p:nvSpPr>
        <p:spPr>
          <a:xfrm>
            <a:off x="4526280" y="4334239"/>
            <a:ext cx="2468880" cy="64921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Построение схемы </a:t>
            </a:r>
            <a:r>
              <a:rPr lang="en-US" sz="1400" dirty="0"/>
              <a:t>NDS</a:t>
            </a:r>
            <a:endParaRPr lang="ru-RU" sz="1400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CCAD029-5963-3A23-47F9-1C04612C03BC}"/>
              </a:ext>
            </a:extLst>
          </p:cNvPr>
          <p:cNvCxnSpPr/>
          <p:nvPr/>
        </p:nvCxnSpPr>
        <p:spPr>
          <a:xfrm>
            <a:off x="6995160" y="4652720"/>
            <a:ext cx="698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5A4862D-5EC9-7636-4FE5-A2E90A40AE43}"/>
              </a:ext>
            </a:extLst>
          </p:cNvPr>
          <p:cNvSpPr/>
          <p:nvPr/>
        </p:nvSpPr>
        <p:spPr>
          <a:xfrm>
            <a:off x="7729792" y="4328108"/>
            <a:ext cx="2468880" cy="64921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Построение схемы </a:t>
            </a:r>
            <a:r>
              <a:rPr lang="en-US" sz="1400" dirty="0"/>
              <a:t>DDS</a:t>
            </a:r>
            <a:endParaRPr lang="ru-RU" sz="1400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42A65E5-3519-431A-D9EE-4C9EE4506319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6995160" y="5027589"/>
            <a:ext cx="1749552" cy="605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9146D97-8B54-7F1A-0EC3-35D627980E63}"/>
              </a:ext>
            </a:extLst>
          </p:cNvPr>
          <p:cNvSpPr/>
          <p:nvPr/>
        </p:nvSpPr>
        <p:spPr>
          <a:xfrm>
            <a:off x="4526280" y="5308064"/>
            <a:ext cx="2468880" cy="64921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  <a:r>
              <a:rPr lang="ru-RU" sz="1400" dirty="0" err="1"/>
              <a:t>оздание</a:t>
            </a:r>
            <a:r>
              <a:rPr lang="ru-RU" sz="1400" dirty="0"/>
              <a:t> </a:t>
            </a:r>
            <a:r>
              <a:rPr lang="ru-RU" sz="1400" dirty="0" err="1"/>
              <a:t>дашбордов</a:t>
            </a:r>
            <a:endParaRPr lang="ru-RU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B07AC5-6566-C55D-15DB-4A6CD6983CC9}"/>
              </a:ext>
            </a:extLst>
          </p:cNvPr>
          <p:cNvSpPr txBox="1"/>
          <p:nvPr/>
        </p:nvSpPr>
        <p:spPr>
          <a:xfrm flipH="1">
            <a:off x="4000499" y="3643558"/>
            <a:ext cx="352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Диаграмма </a:t>
            </a:r>
            <a:r>
              <a:rPr lang="en-US" dirty="0"/>
              <a:t>ETL-</a:t>
            </a:r>
            <a:r>
              <a:rPr lang="ru-RU" dirty="0"/>
              <a:t>потока</a:t>
            </a:r>
          </a:p>
        </p:txBody>
      </p:sp>
    </p:spTree>
    <p:extLst>
      <p:ext uri="{BB962C8B-B14F-4D97-AF65-F5344CB8AC3E}">
        <p14:creationId xmlns:p14="http://schemas.microsoft.com/office/powerpoint/2010/main" val="108623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FD353-B303-9916-14BD-FB13B5F1F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627" y="241989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Структура данных</a:t>
            </a:r>
          </a:p>
        </p:txBody>
      </p:sp>
      <p:pic>
        <p:nvPicPr>
          <p:cNvPr id="11" name="Объект 10" descr="Изображение выглядит как текст, снимок экрана, Шрифт, диаграмм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FAF0F08-CBBC-74B7-B787-B6D7BBD7D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939" y="1344508"/>
            <a:ext cx="2166768" cy="395070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2DA6DF-32F3-FE7B-E97B-BA3868AE3EBE}"/>
              </a:ext>
            </a:extLst>
          </p:cNvPr>
          <p:cNvSpPr txBox="1"/>
          <p:nvPr/>
        </p:nvSpPr>
        <p:spPr>
          <a:xfrm>
            <a:off x="802320" y="5369719"/>
            <a:ext cx="45340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NDS (</a:t>
            </a:r>
            <a:r>
              <a:rPr lang="ru-RU" sz="1400" dirty="0"/>
              <a:t>нормализованная схема)</a:t>
            </a:r>
          </a:p>
          <a:p>
            <a:pPr algn="ctr"/>
            <a:r>
              <a:rPr lang="ru-RU" sz="1400" dirty="0"/>
              <a:t>Таблица </a:t>
            </a:r>
            <a:r>
              <a:rPr lang="en-US" sz="1400" dirty="0"/>
              <a:t>quality</a:t>
            </a:r>
            <a:r>
              <a:rPr lang="ru-RU" sz="1400" dirty="0"/>
              <a:t>_</a:t>
            </a:r>
            <a:r>
              <a:rPr lang="en-US" sz="1400" dirty="0"/>
              <a:t>check</a:t>
            </a:r>
            <a:r>
              <a:rPr lang="ru-RU" sz="1400" dirty="0"/>
              <a:t> (к схеме </a:t>
            </a:r>
            <a:r>
              <a:rPr lang="en-US" sz="1400" dirty="0"/>
              <a:t>NDS</a:t>
            </a:r>
            <a:r>
              <a:rPr lang="ru-RU" sz="1400" dirty="0"/>
              <a:t>)</a:t>
            </a:r>
            <a:r>
              <a:rPr lang="en-US" sz="1400" dirty="0"/>
              <a:t>:</a:t>
            </a:r>
          </a:p>
          <a:p>
            <a:pPr algn="ctr"/>
            <a:r>
              <a:rPr lang="ru-RU" sz="1400" dirty="0"/>
              <a:t>Проверка данных на дубликаты, </a:t>
            </a:r>
          </a:p>
          <a:p>
            <a:pPr algn="ctr"/>
            <a:r>
              <a:rPr lang="ru-RU" sz="1400" dirty="0"/>
              <a:t>пропуски и на отрицательные значения</a:t>
            </a:r>
          </a:p>
          <a:p>
            <a:pPr algn="ctr"/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BAE8ED-F51B-6D6B-5469-3318DB503053}"/>
              </a:ext>
            </a:extLst>
          </p:cNvPr>
          <p:cNvSpPr txBox="1"/>
          <p:nvPr/>
        </p:nvSpPr>
        <p:spPr>
          <a:xfrm>
            <a:off x="5688456" y="5510654"/>
            <a:ext cx="45340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DDS (</a:t>
            </a:r>
            <a:r>
              <a:rPr lang="ru-RU" sz="1400" dirty="0"/>
              <a:t>витрина данных</a:t>
            </a:r>
            <a:r>
              <a:rPr lang="en-US" sz="1400" dirty="0"/>
              <a:t>):</a:t>
            </a:r>
          </a:p>
          <a:p>
            <a:pPr algn="ctr"/>
            <a:r>
              <a:rPr lang="en-US" sz="1400" dirty="0" err="1"/>
              <a:t>fact_sales</a:t>
            </a:r>
            <a:r>
              <a:rPr lang="en-US" sz="1400" dirty="0"/>
              <a:t> + </a:t>
            </a:r>
            <a:r>
              <a:rPr lang="ru-RU" sz="1400" dirty="0"/>
              <a:t>измерения</a:t>
            </a:r>
            <a:endParaRPr lang="en-US" sz="1400" dirty="0"/>
          </a:p>
          <a:p>
            <a:pPr algn="ctr"/>
            <a:r>
              <a:rPr lang="ru-RU" sz="1400" dirty="0"/>
              <a:t>для анализа данных в </a:t>
            </a:r>
            <a:r>
              <a:rPr lang="en-US" sz="1400" dirty="0"/>
              <a:t>Tableau</a:t>
            </a:r>
            <a:endParaRPr lang="ru-RU" sz="1400" dirty="0"/>
          </a:p>
        </p:txBody>
      </p:sp>
      <p:pic>
        <p:nvPicPr>
          <p:cNvPr id="17" name="Рисунок 16" descr="Изображение выглядит как текст, снимок экрана, Шрифт, диаграмм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E15231D9-9769-F904-2A04-D91733185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624" y="1344508"/>
            <a:ext cx="2343671" cy="402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3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4B8B00-50B3-7D8F-F4D9-52D20AAB4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781" y="287778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Автоматизация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E8E78C-7057-EEA0-23CD-156504C91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200" y="1379211"/>
            <a:ext cx="6099880" cy="4950669"/>
          </a:xfrm>
        </p:spPr>
        <p:txBody>
          <a:bodyPr>
            <a:normAutofit/>
          </a:bodyPr>
          <a:lstStyle/>
          <a:p>
            <a:r>
              <a:rPr lang="en-US" dirty="0"/>
              <a:t>ETL-</a:t>
            </a:r>
            <a:r>
              <a:rPr lang="ru-RU" dirty="0"/>
              <a:t>процессы реализованы с помощью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Python,</a:t>
            </a:r>
            <a:r>
              <a:rPr lang="ru-RU" dirty="0"/>
              <a:t> </a:t>
            </a:r>
            <a:r>
              <a:rPr lang="en-US" dirty="0"/>
              <a:t>SQL,</a:t>
            </a:r>
            <a:r>
              <a:rPr lang="ru-RU" dirty="0"/>
              <a:t> </a:t>
            </a:r>
            <a:r>
              <a:rPr lang="en-US" dirty="0"/>
              <a:t>Airflow</a:t>
            </a:r>
            <a:r>
              <a:rPr lang="ru-RU" dirty="0"/>
              <a:t> </a:t>
            </a:r>
            <a:r>
              <a:rPr lang="en-US" dirty="0"/>
              <a:t>:</a:t>
            </a:r>
          </a:p>
          <a:p>
            <a:pPr lvl="1"/>
            <a:r>
              <a:rPr lang="ru-RU" sz="1600" dirty="0"/>
              <a:t>Загрузка данных</a:t>
            </a:r>
          </a:p>
          <a:p>
            <a:pPr lvl="1"/>
            <a:r>
              <a:rPr lang="ru-RU" sz="1600" dirty="0"/>
              <a:t>Проверка качества данных</a:t>
            </a:r>
          </a:p>
          <a:p>
            <a:pPr lvl="1"/>
            <a:r>
              <a:rPr lang="ru-RU" sz="1600" dirty="0"/>
              <a:t>Обновление витрин</a:t>
            </a:r>
            <a:endParaRPr lang="en-US" sz="1600" dirty="0"/>
          </a:p>
          <a:p>
            <a:pPr lvl="1"/>
            <a:r>
              <a:rPr lang="ru-RU" sz="1600" dirty="0"/>
              <a:t>Настроены </a:t>
            </a:r>
            <a:r>
              <a:rPr lang="en-US" sz="1600" dirty="0"/>
              <a:t>DAG`</a:t>
            </a:r>
            <a:r>
              <a:rPr lang="ru-RU" sz="1600" dirty="0"/>
              <a:t>и</a:t>
            </a:r>
            <a:r>
              <a:rPr lang="en-US" sz="1600" dirty="0"/>
              <a:t> </a:t>
            </a:r>
            <a:r>
              <a:rPr lang="ru-RU" sz="1600" dirty="0"/>
              <a:t>в каждый процесс</a:t>
            </a:r>
            <a:r>
              <a:rPr lang="en-US" sz="1600" dirty="0"/>
              <a:t> </a:t>
            </a:r>
            <a:r>
              <a:rPr lang="ru-RU" sz="1600" dirty="0"/>
              <a:t>и</a:t>
            </a:r>
            <a:r>
              <a:rPr lang="en-US" sz="1600" dirty="0"/>
              <a:t> </a:t>
            </a:r>
            <a:r>
              <a:rPr lang="ru-RU" sz="1600" dirty="0"/>
              <a:t>используется мониторинг</a:t>
            </a:r>
          </a:p>
          <a:p>
            <a:pPr lvl="1"/>
            <a:endParaRPr lang="ru-RU" sz="1600" dirty="0"/>
          </a:p>
          <a:p>
            <a:pPr lvl="1"/>
            <a:endParaRPr lang="en-US" sz="1600" dirty="0"/>
          </a:p>
        </p:txBody>
      </p:sp>
      <p:pic>
        <p:nvPicPr>
          <p:cNvPr id="5" name="Рисунок 4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127B20B-0744-0A94-7615-120E1E268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864" y="4465897"/>
            <a:ext cx="6211686" cy="1168535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программное обеспечение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EE936711-3351-D1AB-F876-940FF0F01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080" y="1541433"/>
            <a:ext cx="5152740" cy="242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3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709FE-BFD2-3E87-935B-70A2B905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0594"/>
          </a:xfrm>
        </p:spPr>
        <p:txBody>
          <a:bodyPr/>
          <a:lstStyle/>
          <a:p>
            <a:pPr algn="ctr"/>
            <a:r>
              <a:rPr lang="ru-RU" dirty="0"/>
              <a:t>Визуализация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35722D-A109-5799-1261-054224EBA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98" y="1353313"/>
            <a:ext cx="4932710" cy="2578608"/>
          </a:xfrm>
        </p:spPr>
        <p:txBody>
          <a:bodyPr>
            <a:normAutofit/>
          </a:bodyPr>
          <a:lstStyle/>
          <a:p>
            <a:r>
              <a:rPr lang="ru-RU" dirty="0" err="1"/>
              <a:t>Дашборды</a:t>
            </a:r>
            <a:r>
              <a:rPr lang="ru-RU" dirty="0"/>
              <a:t> в </a:t>
            </a:r>
            <a:r>
              <a:rPr lang="en-US" dirty="0"/>
              <a:t>Power BI:</a:t>
            </a:r>
          </a:p>
          <a:p>
            <a:r>
              <a:rPr lang="ru-RU" sz="1400" dirty="0"/>
              <a:t>Сумма и процент продаж по городам</a:t>
            </a:r>
          </a:p>
          <a:p>
            <a:r>
              <a:rPr lang="ru-RU" sz="1400" dirty="0"/>
              <a:t>Общая сумма продаж по месяцам</a:t>
            </a:r>
          </a:p>
          <a:p>
            <a:r>
              <a:rPr lang="ru-RU" sz="1400" dirty="0">
                <a:latin typeface="Aptos" panose="020B0004020202020204" pitchFamily="34" charset="0"/>
              </a:rPr>
              <a:t>Сумма продаж по категориям товаров и по типу клиента</a:t>
            </a:r>
          </a:p>
          <a:p>
            <a:r>
              <a:rPr lang="ru-RU" sz="1400" dirty="0">
                <a:latin typeface="Aptos" panose="020B0004020202020204" pitchFamily="34" charset="0"/>
              </a:rPr>
              <a:t>Процент продаж по методу оплаты и по типу покупателя</a:t>
            </a:r>
          </a:p>
          <a:p>
            <a:endParaRPr lang="ru-RU" sz="1400" dirty="0"/>
          </a:p>
        </p:txBody>
      </p:sp>
      <p:pic>
        <p:nvPicPr>
          <p:cNvPr id="10" name="Рисунок 9" descr="Изображение выглядит как текст, снимок экрана, программное обеспечение, Значок на компьютер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601C60E-0038-7EC9-AE2D-6E0694063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" t="15138" r="30234" b="17222"/>
          <a:stretch>
            <a:fillRect/>
          </a:stretch>
        </p:blipFill>
        <p:spPr>
          <a:xfrm>
            <a:off x="5093208" y="1353312"/>
            <a:ext cx="6700929" cy="377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64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0271C-F22B-3204-231D-ED194659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Результаты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AAEFB1-0C73-651F-91DA-4465C7131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403694"/>
            <a:ext cx="8946541" cy="4195481"/>
          </a:xfrm>
        </p:spPr>
        <p:txBody>
          <a:bodyPr/>
          <a:lstStyle/>
          <a:p>
            <a:r>
              <a:rPr lang="ru-RU" dirty="0"/>
              <a:t>Построен полноценный </a:t>
            </a:r>
            <a:r>
              <a:rPr lang="en-US" dirty="0"/>
              <a:t>ETL-</a:t>
            </a:r>
            <a:r>
              <a:rPr lang="ru-RU" dirty="0"/>
              <a:t>процесс</a:t>
            </a:r>
            <a:r>
              <a:rPr lang="en-US" dirty="0"/>
              <a:t>: </a:t>
            </a:r>
            <a:r>
              <a:rPr lang="ru-RU" dirty="0"/>
              <a:t>от загрузки данных до витрин </a:t>
            </a:r>
            <a:r>
              <a:rPr lang="en-US" dirty="0"/>
              <a:t>DDS</a:t>
            </a:r>
            <a:endParaRPr lang="ru-RU" dirty="0"/>
          </a:p>
          <a:p>
            <a:r>
              <a:rPr lang="ru-RU" dirty="0"/>
              <a:t>Создана </a:t>
            </a:r>
            <a:r>
              <a:rPr lang="ru-RU" dirty="0" err="1"/>
              <a:t>оркестрация</a:t>
            </a:r>
            <a:r>
              <a:rPr lang="ru-RU" dirty="0"/>
              <a:t> с помощью </a:t>
            </a:r>
            <a:r>
              <a:rPr lang="en-US" dirty="0"/>
              <a:t>Airflow </a:t>
            </a:r>
          </a:p>
          <a:p>
            <a:r>
              <a:rPr lang="ru-RU" dirty="0"/>
              <a:t>Реализованы слои </a:t>
            </a:r>
            <a:r>
              <a:rPr lang="en-US" dirty="0"/>
              <a:t>NDS</a:t>
            </a:r>
            <a:r>
              <a:rPr lang="ru-RU" dirty="0"/>
              <a:t> и</a:t>
            </a:r>
            <a:r>
              <a:rPr lang="en-US" dirty="0"/>
              <a:t> DDS</a:t>
            </a:r>
            <a:r>
              <a:rPr lang="ru-RU" dirty="0"/>
              <a:t> в </a:t>
            </a:r>
            <a:r>
              <a:rPr lang="en-US" dirty="0"/>
              <a:t>PostgreSQL</a:t>
            </a:r>
          </a:p>
          <a:p>
            <a:r>
              <a:rPr lang="ru-RU" dirty="0"/>
              <a:t>Проведена проверка качества данных с </a:t>
            </a:r>
            <a:r>
              <a:rPr lang="ru-RU" dirty="0" err="1"/>
              <a:t>логгированием</a:t>
            </a:r>
            <a:r>
              <a:rPr lang="ru-RU" dirty="0"/>
              <a:t> результатов</a:t>
            </a:r>
          </a:p>
          <a:p>
            <a:r>
              <a:rPr lang="ru-RU" dirty="0"/>
              <a:t>Разработаны информативные </a:t>
            </a:r>
            <a:r>
              <a:rPr lang="ru-RU" dirty="0" err="1"/>
              <a:t>дашборды</a:t>
            </a:r>
            <a:r>
              <a:rPr lang="ru-RU" dirty="0"/>
              <a:t> в </a:t>
            </a:r>
            <a:r>
              <a:rPr lang="en-US" dirty="0"/>
              <a:t>Power BI </a:t>
            </a:r>
            <a:r>
              <a:rPr lang="ru-RU" dirty="0"/>
              <a:t>по продажам, категориям, филиалам и клиентам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00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2B6A4-E77C-B487-0225-9293C383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 Заключении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B9BB06-4F9F-595A-6C06-133089706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позволяет отслеживать продажи в разрезе времени по категориям продуктов, филиалам и  клиентам</a:t>
            </a:r>
          </a:p>
          <a:p>
            <a:r>
              <a:rPr lang="ru-RU" dirty="0"/>
              <a:t>Автоматизация снижает вероятность ошибок и упростила контроль данных</a:t>
            </a:r>
          </a:p>
        </p:txBody>
      </p:sp>
    </p:spTree>
    <p:extLst>
      <p:ext uri="{BB962C8B-B14F-4D97-AF65-F5344CB8AC3E}">
        <p14:creationId xmlns:p14="http://schemas.microsoft.com/office/powerpoint/2010/main" val="1677650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EC9D6-6080-E895-CBFC-8F06ACBAB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2538192"/>
            <a:ext cx="11612880" cy="1400530"/>
          </a:xfrm>
        </p:spPr>
        <p:txBody>
          <a:bodyPr>
            <a:normAutofit/>
          </a:bodyPr>
          <a:lstStyle/>
          <a:p>
            <a:pPr algn="ctr"/>
            <a:r>
              <a:rPr lang="ru-RU" sz="72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686303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552</TotalTime>
  <Words>258</Words>
  <Application>Microsoft Office PowerPoint</Application>
  <PresentationFormat>Широкоэкранный</PresentationFormat>
  <Paragraphs>51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Aptos</vt:lpstr>
      <vt:lpstr>Arial</vt:lpstr>
      <vt:lpstr>Tw Cen MT</vt:lpstr>
      <vt:lpstr>Контур</vt:lpstr>
      <vt:lpstr>Дипломный проект по профессии Инженер данных.</vt:lpstr>
      <vt:lpstr>Цель</vt:lpstr>
      <vt:lpstr>Архитектура проекта</vt:lpstr>
      <vt:lpstr>Структура данных</vt:lpstr>
      <vt:lpstr>Автоматизация</vt:lpstr>
      <vt:lpstr>Визуализация</vt:lpstr>
      <vt:lpstr>Результаты проекта</vt:lpstr>
      <vt:lpstr>В Заключении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djenishbekov12345@mail.ru</dc:creator>
  <cp:lastModifiedBy>nurbek djenishbekov</cp:lastModifiedBy>
  <cp:revision>5</cp:revision>
  <dcterms:created xsi:type="dcterms:W3CDTF">2025-04-25T09:26:27Z</dcterms:created>
  <dcterms:modified xsi:type="dcterms:W3CDTF">2025-06-13T11:48:15Z</dcterms:modified>
</cp:coreProperties>
</file>