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77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3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3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63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41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4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3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68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90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91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23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3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2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9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D732BB-0357-4C9A-A827-344BC7CDAE19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04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C4CA1-C527-7F48-8E99-A7B764A00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+mn-lt"/>
              </a:rPr>
              <a:t>Дипломный проект по профессии Инженер данных.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277C9-0EAA-C1C4-986F-69A7B4864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ru-RU" dirty="0"/>
              <a:t>Курс</a:t>
            </a:r>
            <a:r>
              <a:rPr lang="en-US" dirty="0"/>
              <a:t>: </a:t>
            </a:r>
            <a:r>
              <a:rPr lang="ru-RU" dirty="0"/>
              <a:t>Дата-инженер с нуля до </a:t>
            </a:r>
            <a:r>
              <a:rPr lang="en-US" dirty="0"/>
              <a:t>middle</a:t>
            </a:r>
          </a:p>
          <a:p>
            <a:pPr algn="r"/>
            <a:r>
              <a:rPr lang="ru-RU" dirty="0" err="1"/>
              <a:t>Дженишбеков</a:t>
            </a:r>
            <a:r>
              <a:rPr lang="ru-RU" dirty="0"/>
              <a:t> Нурбек</a:t>
            </a:r>
          </a:p>
          <a:p>
            <a:pPr algn="r"/>
            <a:r>
              <a:rPr lang="ru-RU" dirty="0"/>
              <a:t>25.04.2025</a:t>
            </a:r>
          </a:p>
        </p:txBody>
      </p:sp>
    </p:spTree>
    <p:extLst>
      <p:ext uri="{BB962C8B-B14F-4D97-AF65-F5344CB8AC3E}">
        <p14:creationId xmlns:p14="http://schemas.microsoft.com/office/powerpoint/2010/main" val="412203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B5040-731E-5A6B-675E-9122DBC7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C7C44-75A1-04EB-D06A-B6AF6A1C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автоматизированный </a:t>
            </a:r>
            <a:r>
              <a:rPr lang="en-US" dirty="0"/>
              <a:t>ETL-</a:t>
            </a:r>
            <a:r>
              <a:rPr lang="ru-RU" dirty="0"/>
              <a:t>процесс для обработки и загрузки данных в хранилище.</a:t>
            </a:r>
          </a:p>
          <a:p>
            <a:r>
              <a:rPr lang="ru-RU" dirty="0"/>
              <a:t>Построить нормализованную схему хранилищ данных</a:t>
            </a:r>
          </a:p>
          <a:p>
            <a:r>
              <a:rPr lang="ru-RU" dirty="0"/>
              <a:t>Создать витрины данных для аналитики</a:t>
            </a:r>
          </a:p>
          <a:p>
            <a:r>
              <a:rPr lang="ru-RU" dirty="0"/>
              <a:t>Визуализация ключевых показателей на </a:t>
            </a:r>
            <a:r>
              <a:rPr lang="ru-RU" dirty="0" err="1"/>
              <a:t>дашборде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82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66E4-F7EB-40C7-A666-C695C8E2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80150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Архитектура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DF5B8-7F3A-9B72-33EF-194DC64D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008" y="1526405"/>
            <a:ext cx="8946541" cy="1961298"/>
          </a:xfrm>
        </p:spPr>
        <p:txBody>
          <a:bodyPr>
            <a:normAutofit/>
          </a:bodyPr>
          <a:lstStyle/>
          <a:p>
            <a:r>
              <a:rPr lang="en-US" dirty="0"/>
              <a:t>PostgreSQL </a:t>
            </a:r>
            <a:r>
              <a:rPr lang="ru-RU" dirty="0"/>
              <a:t>для хранилища</a:t>
            </a:r>
          </a:p>
          <a:p>
            <a:r>
              <a:rPr lang="en-US" dirty="0"/>
              <a:t>Python </a:t>
            </a:r>
            <a:r>
              <a:rPr lang="ru-RU" dirty="0"/>
              <a:t>для обработки и загрузки данных</a:t>
            </a:r>
          </a:p>
          <a:p>
            <a:r>
              <a:rPr lang="en-US" dirty="0"/>
              <a:t>Airflow </a:t>
            </a:r>
            <a:r>
              <a:rPr lang="ru-RU" dirty="0"/>
              <a:t>для</a:t>
            </a:r>
            <a:r>
              <a:rPr lang="en-US" dirty="0"/>
              <a:t> </a:t>
            </a:r>
            <a:r>
              <a:rPr lang="ru-RU" dirty="0" err="1"/>
              <a:t>оркестрации</a:t>
            </a:r>
            <a:r>
              <a:rPr lang="ru-RU" dirty="0"/>
              <a:t> </a:t>
            </a:r>
            <a:r>
              <a:rPr lang="en-US" dirty="0"/>
              <a:t>ETL</a:t>
            </a:r>
            <a:r>
              <a:rPr lang="ru-RU" dirty="0"/>
              <a:t> </a:t>
            </a:r>
          </a:p>
          <a:p>
            <a:r>
              <a:rPr lang="en-US" dirty="0"/>
              <a:t>Tableau </a:t>
            </a:r>
            <a:r>
              <a:rPr lang="ru-RU" dirty="0"/>
              <a:t>для создания </a:t>
            </a:r>
            <a:r>
              <a:rPr lang="ru-RU" dirty="0" err="1"/>
              <a:t>дашбордов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C45ADE-EDD2-19BC-D3C5-F03FDC3C023B}"/>
              </a:ext>
            </a:extLst>
          </p:cNvPr>
          <p:cNvSpPr/>
          <p:nvPr/>
        </p:nvSpPr>
        <p:spPr>
          <a:xfrm>
            <a:off x="1341056" y="4328108"/>
            <a:ext cx="2468880" cy="6492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Загрузка обработанных данных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5B1334A-1EF5-F0F6-CADF-B40582C8FE63}"/>
              </a:ext>
            </a:extLst>
          </p:cNvPr>
          <p:cNvCxnSpPr>
            <a:stCxn id="4" idx="3"/>
          </p:cNvCxnSpPr>
          <p:nvPr/>
        </p:nvCxnSpPr>
        <p:spPr>
          <a:xfrm>
            <a:off x="3809936" y="4652720"/>
            <a:ext cx="69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15A018-36B4-86CF-EB10-DF35300C1445}"/>
              </a:ext>
            </a:extLst>
          </p:cNvPr>
          <p:cNvSpPr/>
          <p:nvPr/>
        </p:nvSpPr>
        <p:spPr>
          <a:xfrm>
            <a:off x="4526280" y="4334239"/>
            <a:ext cx="2468880" cy="6492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Построение схемы </a:t>
            </a:r>
            <a:r>
              <a:rPr lang="en-US" sz="1400" dirty="0"/>
              <a:t>NDS</a:t>
            </a:r>
            <a:endParaRPr lang="ru-RU" sz="14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CCAD029-5963-3A23-47F9-1C04612C03BC}"/>
              </a:ext>
            </a:extLst>
          </p:cNvPr>
          <p:cNvCxnSpPr/>
          <p:nvPr/>
        </p:nvCxnSpPr>
        <p:spPr>
          <a:xfrm>
            <a:off x="6995160" y="4652720"/>
            <a:ext cx="69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A4862D-5EC9-7636-4FE5-A2E90A40AE43}"/>
              </a:ext>
            </a:extLst>
          </p:cNvPr>
          <p:cNvSpPr/>
          <p:nvPr/>
        </p:nvSpPr>
        <p:spPr>
          <a:xfrm>
            <a:off x="7729792" y="4328108"/>
            <a:ext cx="2468880" cy="6492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Построение схемы </a:t>
            </a:r>
            <a:r>
              <a:rPr lang="en-US" sz="1400" dirty="0"/>
              <a:t>DDS</a:t>
            </a:r>
            <a:endParaRPr lang="ru-RU" sz="1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42A65E5-3519-431A-D9EE-4C9EE4506319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995160" y="5027589"/>
            <a:ext cx="1749552" cy="6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146D97-8B54-7F1A-0EC3-35D627980E63}"/>
              </a:ext>
            </a:extLst>
          </p:cNvPr>
          <p:cNvSpPr/>
          <p:nvPr/>
        </p:nvSpPr>
        <p:spPr>
          <a:xfrm>
            <a:off x="4526280" y="5308064"/>
            <a:ext cx="2468880" cy="6492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ru-RU" sz="1400" dirty="0" err="1"/>
              <a:t>оздание</a:t>
            </a:r>
            <a:r>
              <a:rPr lang="ru-RU" sz="1400" dirty="0"/>
              <a:t> </a:t>
            </a:r>
            <a:r>
              <a:rPr lang="ru-RU" sz="1400" dirty="0" err="1"/>
              <a:t>дашбордов</a:t>
            </a:r>
            <a:endParaRPr lang="ru-R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07AC5-6566-C55D-15DB-4A6CD6983CC9}"/>
              </a:ext>
            </a:extLst>
          </p:cNvPr>
          <p:cNvSpPr txBox="1"/>
          <p:nvPr/>
        </p:nvSpPr>
        <p:spPr>
          <a:xfrm flipH="1">
            <a:off x="4000499" y="3643558"/>
            <a:ext cx="352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</a:t>
            </a:r>
            <a:r>
              <a:rPr lang="en-US" dirty="0"/>
              <a:t>ETL-</a:t>
            </a:r>
            <a:r>
              <a:rPr lang="ru-RU" dirty="0"/>
              <a:t>потока</a:t>
            </a:r>
          </a:p>
        </p:txBody>
      </p:sp>
    </p:spTree>
    <p:extLst>
      <p:ext uri="{BB962C8B-B14F-4D97-AF65-F5344CB8AC3E}">
        <p14:creationId xmlns:p14="http://schemas.microsoft.com/office/powerpoint/2010/main" val="108623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FD353-B303-9916-14BD-FB13B5F1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данных</a:t>
            </a:r>
          </a:p>
        </p:txBody>
      </p:sp>
      <p:pic>
        <p:nvPicPr>
          <p:cNvPr id="5" name="Объект 4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E9AD691-7BD3-9518-E9B0-BB1133DFC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400" y="1488851"/>
            <a:ext cx="2217579" cy="355561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D98130-6335-8B98-E610-F397B7DE0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9" y="1449133"/>
            <a:ext cx="2217579" cy="3555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DA6DF-32F3-FE7B-E97B-BA3868AE3EBE}"/>
              </a:ext>
            </a:extLst>
          </p:cNvPr>
          <p:cNvSpPr txBox="1"/>
          <p:nvPr/>
        </p:nvSpPr>
        <p:spPr>
          <a:xfrm>
            <a:off x="-131129" y="5216032"/>
            <a:ext cx="453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NDS (</a:t>
            </a:r>
            <a:r>
              <a:rPr lang="ru-RU" sz="1400" dirty="0"/>
              <a:t>сырые данные</a:t>
            </a:r>
            <a:r>
              <a:rPr lang="en-US" sz="1400" dirty="0"/>
              <a:t>):</a:t>
            </a:r>
          </a:p>
          <a:p>
            <a:pPr algn="ctr"/>
            <a:r>
              <a:rPr lang="en-US" sz="1400" dirty="0"/>
              <a:t>customers, products, branches, dates, sales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AE8ED-F51B-6D6B-5469-3318DB503053}"/>
              </a:ext>
            </a:extLst>
          </p:cNvPr>
          <p:cNvSpPr txBox="1"/>
          <p:nvPr/>
        </p:nvSpPr>
        <p:spPr>
          <a:xfrm>
            <a:off x="7657995" y="5216032"/>
            <a:ext cx="453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DDS (</a:t>
            </a:r>
            <a:r>
              <a:rPr lang="ru-RU" sz="1400" dirty="0"/>
              <a:t>витрина</a:t>
            </a:r>
            <a:r>
              <a:rPr lang="en-US" sz="1400" dirty="0"/>
              <a:t>):</a:t>
            </a:r>
          </a:p>
          <a:p>
            <a:pPr algn="ctr"/>
            <a:r>
              <a:rPr lang="en-US" sz="1400" dirty="0" err="1"/>
              <a:t>fact_sales</a:t>
            </a:r>
            <a:r>
              <a:rPr lang="en-US" sz="1400" dirty="0"/>
              <a:t> + </a:t>
            </a:r>
            <a:r>
              <a:rPr lang="ru-RU" sz="1400" dirty="0"/>
              <a:t>измерения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DF5CB-832B-0B1D-10EF-8435A67C5C17}"/>
              </a:ext>
            </a:extLst>
          </p:cNvPr>
          <p:cNvSpPr txBox="1"/>
          <p:nvPr/>
        </p:nvSpPr>
        <p:spPr>
          <a:xfrm>
            <a:off x="4591812" y="6051115"/>
            <a:ext cx="300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Использование</a:t>
            </a:r>
            <a:r>
              <a:rPr lang="en-US" sz="1400" dirty="0"/>
              <a:t> surrogate-keys</a:t>
            </a:r>
            <a:r>
              <a:rPr lang="ru-RU" sz="1400" dirty="0"/>
              <a:t>, нормализация, историчность</a:t>
            </a:r>
          </a:p>
        </p:txBody>
      </p:sp>
      <p:pic>
        <p:nvPicPr>
          <p:cNvPr id="12" name="Рисунок 11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765BDA-FDEF-712E-D333-939C37054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2582104"/>
            <a:ext cx="1905266" cy="2210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A6D69A-12C2-F3F9-1DEC-B51E61861340}"/>
              </a:ext>
            </a:extLst>
          </p:cNvPr>
          <p:cNvSpPr txBox="1"/>
          <p:nvPr/>
        </p:nvSpPr>
        <p:spPr>
          <a:xfrm>
            <a:off x="4312389" y="5004752"/>
            <a:ext cx="3877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Таблица </a:t>
            </a:r>
            <a:r>
              <a:rPr lang="en-US" sz="1400" dirty="0" err="1"/>
              <a:t>data_quality</a:t>
            </a:r>
            <a:r>
              <a:rPr lang="ru-RU" sz="1400" dirty="0"/>
              <a:t> (к схеме </a:t>
            </a:r>
            <a:r>
              <a:rPr lang="en-US" sz="1400" dirty="0"/>
              <a:t>NDS</a:t>
            </a:r>
            <a:r>
              <a:rPr lang="ru-RU" sz="1400" dirty="0"/>
              <a:t>)</a:t>
            </a:r>
            <a:r>
              <a:rPr lang="en-US" sz="1400" dirty="0"/>
              <a:t>:</a:t>
            </a:r>
          </a:p>
          <a:p>
            <a:pPr algn="ctr"/>
            <a:r>
              <a:rPr lang="ru-RU" sz="1400" dirty="0"/>
              <a:t>Проверка данных на дубликаты, пропуски и на отрицательные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50503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B8B00-50B3-7D8F-F4D9-52D20AAB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Автоматизация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8E78C-7057-EEA0-23CD-156504C9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00" y="1379211"/>
            <a:ext cx="6099880" cy="4950669"/>
          </a:xfrm>
        </p:spPr>
        <p:txBody>
          <a:bodyPr>
            <a:normAutofit/>
          </a:bodyPr>
          <a:lstStyle/>
          <a:p>
            <a:r>
              <a:rPr lang="en-US" dirty="0"/>
              <a:t>ETL-</a:t>
            </a:r>
            <a:r>
              <a:rPr lang="ru-RU" dirty="0"/>
              <a:t>процессы реализованы с помощью </a:t>
            </a:r>
            <a:r>
              <a:rPr lang="en-US" dirty="0"/>
              <a:t>Python(pandas + psycopg2) </a:t>
            </a:r>
            <a:r>
              <a:rPr lang="ru-RU" dirty="0"/>
              <a:t>и </a:t>
            </a:r>
            <a:r>
              <a:rPr lang="en-US" dirty="0"/>
              <a:t>SQL:</a:t>
            </a:r>
          </a:p>
          <a:p>
            <a:pPr lvl="1"/>
            <a:r>
              <a:rPr lang="ru-RU" sz="1600" dirty="0"/>
              <a:t>Загрузка данных</a:t>
            </a:r>
          </a:p>
          <a:p>
            <a:pPr lvl="1"/>
            <a:r>
              <a:rPr lang="ru-RU" sz="1600" dirty="0"/>
              <a:t>Проверка качества данных</a:t>
            </a:r>
          </a:p>
          <a:p>
            <a:pPr lvl="1"/>
            <a:r>
              <a:rPr lang="ru-RU" sz="1600" dirty="0"/>
              <a:t>Обновление витрин</a:t>
            </a:r>
          </a:p>
          <a:p>
            <a:pPr lvl="1"/>
            <a:endParaRPr lang="en-US" sz="1600" dirty="0"/>
          </a:p>
          <a:p>
            <a:r>
              <a:rPr lang="ru-RU" dirty="0"/>
              <a:t>Настроены </a:t>
            </a:r>
            <a:r>
              <a:rPr lang="en-US" dirty="0"/>
              <a:t>DAG`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Airflow</a:t>
            </a:r>
            <a:r>
              <a:rPr lang="ru-RU" dirty="0"/>
              <a:t> и используется </a:t>
            </a:r>
            <a:r>
              <a:rPr lang="ru-RU" dirty="0" err="1"/>
              <a:t>логгирование</a:t>
            </a:r>
            <a:r>
              <a:rPr lang="ru-RU" dirty="0"/>
              <a:t> и мониторинг</a:t>
            </a:r>
            <a:r>
              <a:rPr lang="en-US" dirty="0"/>
              <a:t>:</a:t>
            </a:r>
          </a:p>
          <a:p>
            <a:pPr lvl="1"/>
            <a:r>
              <a:rPr lang="ru-RU" sz="1400" dirty="0"/>
              <a:t>Настроены </a:t>
            </a:r>
            <a:r>
              <a:rPr lang="en-US" sz="1400" dirty="0"/>
              <a:t>DAG`</a:t>
            </a:r>
            <a:r>
              <a:rPr lang="ru-RU" sz="1400" dirty="0"/>
              <a:t>и</a:t>
            </a:r>
            <a:r>
              <a:rPr lang="en-US" sz="1400" dirty="0"/>
              <a:t> </a:t>
            </a:r>
            <a:r>
              <a:rPr lang="ru-RU" sz="1400" dirty="0"/>
              <a:t>в каждый процесс</a:t>
            </a:r>
          </a:p>
          <a:p>
            <a:pPr lvl="1"/>
            <a:r>
              <a:rPr lang="ru-RU" sz="1400" dirty="0"/>
              <a:t>Создан мастер-</a:t>
            </a:r>
            <a:r>
              <a:rPr lang="en-US" sz="1400" dirty="0"/>
              <a:t>DAG</a:t>
            </a:r>
            <a:r>
              <a:rPr lang="ru-RU" sz="1400" dirty="0"/>
              <a:t> для </a:t>
            </a:r>
            <a:r>
              <a:rPr lang="ru-RU" sz="1400" dirty="0" err="1"/>
              <a:t>овтоматизированной</a:t>
            </a:r>
            <a:r>
              <a:rPr lang="ru-RU" sz="1400" dirty="0"/>
              <a:t> работы</a:t>
            </a:r>
            <a:endParaRPr lang="en-US" sz="1400" dirty="0"/>
          </a:p>
        </p:txBody>
      </p:sp>
      <p:pic>
        <p:nvPicPr>
          <p:cNvPr id="11" name="Рисунок 10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1D04DD-6ADA-7DDF-BFA3-F00DE4235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67" y="1364190"/>
            <a:ext cx="5270333" cy="272737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C085D05-9543-1357-1004-AA58E1B3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67" y="4329837"/>
            <a:ext cx="4880657" cy="23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709FE-BFD2-3E87-935B-70A2B905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594"/>
          </a:xfrm>
        </p:spPr>
        <p:txBody>
          <a:bodyPr/>
          <a:lstStyle/>
          <a:p>
            <a:pPr algn="ctr"/>
            <a:r>
              <a:rPr lang="ru-RU" dirty="0"/>
              <a:t>Визуализация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5722D-A109-5799-1261-054224EB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98" y="1353313"/>
            <a:ext cx="4932710" cy="2578608"/>
          </a:xfrm>
        </p:spPr>
        <p:txBody>
          <a:bodyPr/>
          <a:lstStyle/>
          <a:p>
            <a:r>
              <a:rPr lang="ru-RU" dirty="0" err="1"/>
              <a:t>Дашборды</a:t>
            </a:r>
            <a:r>
              <a:rPr lang="ru-RU" dirty="0"/>
              <a:t> в </a:t>
            </a:r>
            <a:r>
              <a:rPr lang="en-US" dirty="0"/>
              <a:t>Tableau:</a:t>
            </a:r>
          </a:p>
          <a:p>
            <a:r>
              <a:rPr lang="ru-RU" sz="1400" dirty="0"/>
              <a:t>Средняя сумма продаж по датам</a:t>
            </a:r>
          </a:p>
          <a:p>
            <a:r>
              <a:rPr lang="ru-RU" sz="1400" dirty="0"/>
              <a:t>Средний рейтинг по категории товаров</a:t>
            </a:r>
          </a:p>
          <a:p>
            <a:r>
              <a:rPr lang="ru-RU" sz="1400" dirty="0">
                <a:latin typeface="Aptos" panose="020B0004020202020204" pitchFamily="34" charset="0"/>
              </a:rPr>
              <a:t>Анализ и сравнение продаж по городам и филиалам</a:t>
            </a:r>
          </a:p>
          <a:p>
            <a:pPr marL="0" indent="0">
              <a:buNone/>
            </a:pPr>
            <a:r>
              <a:rPr lang="ru-RU" sz="1400" dirty="0">
                <a:latin typeface="Aptos" panose="020B0004020202020204" pitchFamily="34" charset="0"/>
              </a:rPr>
              <a:t>	с разбивкой по способу оплаты</a:t>
            </a:r>
          </a:p>
          <a:p>
            <a:r>
              <a:rPr lang="ru-RU" sz="1400" dirty="0">
                <a:latin typeface="Aptos" panose="020B0004020202020204" pitchFamily="34" charset="0"/>
              </a:rPr>
              <a:t>Анализ суммы покупок клиента по категориям товаров</a:t>
            </a:r>
          </a:p>
          <a:p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5DB8BA-AF4D-6B73-7AEE-51AF546B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37" y="1293877"/>
            <a:ext cx="665106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0271C-F22B-3204-231D-ED194659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AEFB1-0C73-651F-91DA-4465C713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03694"/>
            <a:ext cx="8946541" cy="4195481"/>
          </a:xfrm>
        </p:spPr>
        <p:txBody>
          <a:bodyPr/>
          <a:lstStyle/>
          <a:p>
            <a:r>
              <a:rPr lang="ru-RU" dirty="0"/>
              <a:t>Построен полноценный </a:t>
            </a:r>
            <a:r>
              <a:rPr lang="en-US" dirty="0"/>
              <a:t>ETL-</a:t>
            </a:r>
            <a:r>
              <a:rPr lang="ru-RU" dirty="0"/>
              <a:t>процесс</a:t>
            </a:r>
            <a:r>
              <a:rPr lang="en-US" dirty="0"/>
              <a:t>: </a:t>
            </a:r>
            <a:r>
              <a:rPr lang="ru-RU" dirty="0"/>
              <a:t>от загрузки данных до витрин </a:t>
            </a:r>
            <a:r>
              <a:rPr lang="en-US" dirty="0"/>
              <a:t>DDS</a:t>
            </a:r>
            <a:endParaRPr lang="ru-RU" dirty="0"/>
          </a:p>
          <a:p>
            <a:r>
              <a:rPr lang="ru-RU" dirty="0"/>
              <a:t>Автоматизирована </a:t>
            </a:r>
            <a:r>
              <a:rPr lang="ru-RU" dirty="0" err="1"/>
              <a:t>оркестрация</a:t>
            </a:r>
            <a:r>
              <a:rPr lang="ru-RU" dirty="0"/>
              <a:t> с помощью </a:t>
            </a:r>
            <a:r>
              <a:rPr lang="en-US" dirty="0"/>
              <a:t>Airflow </a:t>
            </a:r>
          </a:p>
          <a:p>
            <a:r>
              <a:rPr lang="ru-RU" dirty="0"/>
              <a:t>Реализованы слои </a:t>
            </a:r>
            <a:r>
              <a:rPr lang="en-US" dirty="0"/>
              <a:t>NDS</a:t>
            </a:r>
            <a:r>
              <a:rPr lang="ru-RU" dirty="0"/>
              <a:t> и</a:t>
            </a:r>
            <a:r>
              <a:rPr lang="en-US" dirty="0"/>
              <a:t> DDS</a:t>
            </a:r>
            <a:r>
              <a:rPr lang="ru-RU" dirty="0"/>
              <a:t> в </a:t>
            </a:r>
            <a:r>
              <a:rPr lang="en-US" dirty="0"/>
              <a:t>PostgreSQL</a:t>
            </a:r>
          </a:p>
          <a:p>
            <a:r>
              <a:rPr lang="ru-RU" dirty="0"/>
              <a:t>Проведена проверка качества данных с </a:t>
            </a:r>
            <a:r>
              <a:rPr lang="ru-RU" dirty="0" err="1"/>
              <a:t>логгированием</a:t>
            </a:r>
            <a:r>
              <a:rPr lang="ru-RU" dirty="0"/>
              <a:t> результатов</a:t>
            </a:r>
          </a:p>
          <a:p>
            <a:r>
              <a:rPr lang="ru-RU" dirty="0"/>
              <a:t>Разработаны информативные </a:t>
            </a:r>
            <a:r>
              <a:rPr lang="ru-RU" dirty="0" err="1"/>
              <a:t>дашборды</a:t>
            </a:r>
            <a:r>
              <a:rPr lang="ru-RU" dirty="0"/>
              <a:t> в </a:t>
            </a:r>
            <a:r>
              <a:rPr lang="en-US" dirty="0"/>
              <a:t>Tableau </a:t>
            </a:r>
            <a:r>
              <a:rPr lang="ru-RU" dirty="0"/>
              <a:t>по продажам, категориям, филиалам и клиентам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0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B6A4-E77C-B487-0225-9293C38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9BB06-4F9F-595A-6C06-13308970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позволяет отслеживать продажи в разрезе времени по категориям продуктов, филиалам и  клиентам</a:t>
            </a:r>
          </a:p>
          <a:p>
            <a:r>
              <a:rPr lang="ru-RU" dirty="0"/>
              <a:t>Автоматизация снизила вероятность ошибок и упростила контроль данных</a:t>
            </a:r>
          </a:p>
          <a:p>
            <a:r>
              <a:rPr lang="ru-RU" dirty="0"/>
              <a:t>Проект легко масштабировать для новых источников данных или метрик </a:t>
            </a:r>
          </a:p>
        </p:txBody>
      </p:sp>
    </p:spTree>
    <p:extLst>
      <p:ext uri="{BB962C8B-B14F-4D97-AF65-F5344CB8AC3E}">
        <p14:creationId xmlns:p14="http://schemas.microsoft.com/office/powerpoint/2010/main" val="167765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EC9D6-6080-E895-CBFC-8F06ACBA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538192"/>
            <a:ext cx="11612880" cy="1400530"/>
          </a:xfrm>
        </p:spPr>
        <p:txBody>
          <a:bodyPr/>
          <a:lstStyle/>
          <a:p>
            <a:pPr algn="ctr"/>
            <a:r>
              <a:rPr lang="ru-RU" sz="7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68630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294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Aptos</vt:lpstr>
      <vt:lpstr>Century Gothic</vt:lpstr>
      <vt:lpstr>Wingdings 3</vt:lpstr>
      <vt:lpstr>Ион</vt:lpstr>
      <vt:lpstr>Дипломный проект по профессии Инженер данных.</vt:lpstr>
      <vt:lpstr>Цель проекта</vt:lpstr>
      <vt:lpstr>Архитектура проекта</vt:lpstr>
      <vt:lpstr>Структура данных</vt:lpstr>
      <vt:lpstr>Автоматизация</vt:lpstr>
      <vt:lpstr>Визуализация</vt:lpstr>
      <vt:lpstr>Результаты проекта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djenishbekov12345@mail.ru</dc:creator>
  <cp:lastModifiedBy>djenishbekov12345@mail.ru</cp:lastModifiedBy>
  <cp:revision>2</cp:revision>
  <dcterms:created xsi:type="dcterms:W3CDTF">2025-04-25T09:26:27Z</dcterms:created>
  <dcterms:modified xsi:type="dcterms:W3CDTF">2025-04-25T12:26:53Z</dcterms:modified>
</cp:coreProperties>
</file>