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th del Teso" initials="RdT" lastIdx="1" clrIdx="0">
    <p:extLst>
      <p:ext uri="{19B8F6BF-5375-455C-9EA6-DF929625EA0E}">
        <p15:presenceInfo xmlns:p15="http://schemas.microsoft.com/office/powerpoint/2012/main" userId="06ee3e64a9cf0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0T14:15:28.18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F0C33-07E6-47AD-8BE0-E83BE8E63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4F875-E395-4AD2-9F48-84BE5FE0A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E2A689-B855-40C1-A6F8-CCAB1990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53EE-28CA-434E-9C47-D7958E72726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C45B7C-1E52-4960-84A8-8026DF06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105DD4-395B-4FD9-9E17-132CEBE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2552-0F05-4D48-8A31-849F7168CA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1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E01A9-1EEE-48E9-BF64-CE3379F6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57FEBE-2631-41B3-8724-D4D0D6255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879E10-C278-4888-9C44-546F2A70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53EE-28CA-434E-9C47-D7958E72726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30349-2892-4CA7-9499-3171AE7B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D38B9-E783-4ED7-BC77-577770BF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2552-0F05-4D48-8A31-849F7168CA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2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0745B5-B915-4361-AA24-50980B9E6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193B26-CBFC-4656-AFDF-7EB58841F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70D6C-E4A1-4815-A607-E3839D2F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53EE-28CA-434E-9C47-D7958E72726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C0159-DEA7-4382-A94F-8FF840CD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5B800E-6CFC-4824-B652-23A4CE50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2552-0F05-4D48-8A31-849F7168CA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44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D4588-05DA-46F1-9B85-3B56E2C4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CF16E0-4BFA-4FEA-9FE4-5B25CBF57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B3F58-DF05-4FD7-A01E-46FC1DB9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53EE-28CA-434E-9C47-D7958E72726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1CCC9E-A59B-4CF6-8F8A-D850E40E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A706C4-84B3-42FE-BA8A-37984C93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2552-0F05-4D48-8A31-849F7168CA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50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3B29A-81BC-476C-B731-33D089FC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AAF100-320C-4168-9ACD-51C3B9A58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3A7562-388F-427D-A0F4-60E2711F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53EE-28CA-434E-9C47-D7958E72726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6448C7-A9D1-4D14-A9DA-74D10C77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D4AC8-0047-4127-873A-4BB4E9AC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2552-0F05-4D48-8A31-849F7168CA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98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7F83D-BD85-41CE-9F37-1B8686DE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73FBF9-A866-4C21-9A77-3BE792007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2A1C50-949E-4CE7-9C6E-B1485D49F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062048-4D8B-49AB-A136-E312C4D0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53EE-28CA-434E-9C47-D7958E72726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817AF5-C9C2-4C14-842A-CB7AB61B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BDC907-711F-4765-9315-5AF69E96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2552-0F05-4D48-8A31-849F7168CA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73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1C011-3152-492F-8871-61A0EEC4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7AD32F-853A-44DC-98E2-7CDD892FF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5E3E0-93A2-4915-B3A9-94D1CC6DB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91CF3-2F0A-4902-B962-61F1370AE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FDA8B2-5E92-44F9-827A-48675F398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301BF7-87F0-4FA7-8F46-193E6C6C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53EE-28CA-434E-9C47-D7958E72726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F102DD-E411-41AC-BBDF-72A707A9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CE169C-7DB5-4802-8B8F-82DE8D05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2552-0F05-4D48-8A31-849F7168CA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13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76C75-18F4-4FFF-921C-1B4BA5B9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6A4EF3-A58D-46C0-A6B2-718C14AE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53EE-28CA-434E-9C47-D7958E72726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79FE78-4D97-4FE9-B034-C9ED70B4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064E34-F381-4B93-8BB4-93D44610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2552-0F05-4D48-8A31-849F7168CA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02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C6DA6D-92DC-422E-8A83-9DD29DE7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53EE-28CA-434E-9C47-D7958E72726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5756FB-5A1C-4892-8249-02F6B1B2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F101A5-E3B9-4562-B4F4-B1F6F191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2552-0F05-4D48-8A31-849F7168CA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54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206B9-8D85-429D-9DFB-50B47E2E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4A0C77-8853-41C1-B437-CE5C7655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2EDB77-BC1E-42EE-867A-2CCE2ABE7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217497-77E9-422D-B3CF-1AF6091D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53EE-28CA-434E-9C47-D7958E72726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F89128-3352-4B68-8E3A-1C321885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AF6D35-A6A5-43E7-B498-62F30402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2552-0F05-4D48-8A31-849F7168CA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5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BA9FA-2004-40ED-8038-16DD57EA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CCF714-5CD0-4CA4-B6FA-C39E23F64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040D7C-78D5-4803-9F32-BAA2406D0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F17625-846E-4B5A-AEA2-119B26AB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53EE-28CA-434E-9C47-D7958E72726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3E3E87-5EF9-4BA1-A731-4A77541E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3707E9-BD08-4A69-89EA-A7E5A43A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2552-0F05-4D48-8A31-849F7168CA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68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76E589-C00C-409D-B33F-AB8B07DA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8A0756-BA44-4782-830F-E00330EAE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1922D3-D5A8-401C-8503-EE9E4A473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A53EE-28CA-434E-9C47-D7958E72726D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A11FDB-4EDA-45BA-918D-3388F4718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203B5-428F-43B0-8D61-C078C7A6E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A2552-0F05-4D48-8A31-849F7168CA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11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2C5BE-D956-4774-9461-2CA7466F2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926" y="2554961"/>
            <a:ext cx="8814148" cy="1748077"/>
          </a:xfrm>
        </p:spPr>
        <p:txBody>
          <a:bodyPr>
            <a:normAutofit fontScale="90000"/>
          </a:bodyPr>
          <a:lstStyle/>
          <a:p>
            <a:pPr algn="r"/>
            <a:r>
              <a:rPr lang="es-ES" dirty="0" err="1">
                <a:latin typeface="Dunkin" panose="02000500000000000000" pitchFamily="2" charset="0"/>
              </a:rPr>
              <a:t>From</a:t>
            </a:r>
            <a:r>
              <a:rPr lang="es-ES" dirty="0">
                <a:latin typeface="Dunkin" panose="02000500000000000000" pitchFamily="2" charset="0"/>
              </a:rPr>
              <a:t> </a:t>
            </a:r>
            <a:r>
              <a:rPr lang="es-ES" dirty="0" err="1">
                <a:latin typeface="Dunkin" panose="02000500000000000000" pitchFamily="2" charset="0"/>
              </a:rPr>
              <a:t>curious</a:t>
            </a:r>
            <a:r>
              <a:rPr lang="es-ES" dirty="0">
                <a:latin typeface="Dunkin" panose="02000500000000000000" pitchFamily="2" charset="0"/>
              </a:rPr>
              <a:t> </a:t>
            </a:r>
            <a:r>
              <a:rPr lang="es-ES" dirty="0" err="1">
                <a:latin typeface="Dunkin" panose="02000500000000000000" pitchFamily="2" charset="0"/>
              </a:rPr>
              <a:t>minds</a:t>
            </a:r>
            <a:r>
              <a:rPr lang="es-ES" dirty="0">
                <a:latin typeface="Dunkin" panose="02000500000000000000" pitchFamily="2" charset="0"/>
              </a:rPr>
              <a:t> come </a:t>
            </a:r>
            <a:r>
              <a:rPr lang="es-ES" dirty="0" err="1">
                <a:latin typeface="Dunkin" panose="02000500000000000000" pitchFamily="2" charset="0"/>
              </a:rPr>
              <a:t>helping</a:t>
            </a:r>
            <a:r>
              <a:rPr lang="es-ES" dirty="0">
                <a:latin typeface="Dunkin" panose="02000500000000000000" pitchFamily="2" charset="0"/>
              </a:rPr>
              <a:t> </a:t>
            </a:r>
            <a:r>
              <a:rPr lang="es-ES" dirty="0" err="1">
                <a:latin typeface="Dunkin" panose="02000500000000000000" pitchFamily="2" charset="0"/>
              </a:rPr>
              <a:t>hands</a:t>
            </a:r>
            <a:endParaRPr lang="es-ES" dirty="0">
              <a:latin typeface="Dunkin" panose="020005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C6E2A9-2426-4A95-9BC3-825228FFA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8405" y="4917968"/>
            <a:ext cx="1444669" cy="593486"/>
          </a:xfrm>
        </p:spPr>
        <p:txBody>
          <a:bodyPr>
            <a:normAutofit/>
          </a:bodyPr>
          <a:lstStyle/>
          <a:p>
            <a:r>
              <a:rPr lang="es-ES" sz="3600" dirty="0" err="1">
                <a:latin typeface="Dunkin" panose="02000500000000000000" pitchFamily="2" charset="0"/>
              </a:rPr>
              <a:t>InFiX</a:t>
            </a:r>
            <a:endParaRPr lang="es-ES" sz="3600" dirty="0">
              <a:latin typeface="Dunkin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1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AC21E-AE5A-43A9-80BA-4488AC9D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b="1" dirty="0" err="1">
                <a:latin typeface="Abadi" panose="020B0604020202020204" pitchFamily="34" charset="0"/>
              </a:rPr>
              <a:t>Introduction</a:t>
            </a:r>
            <a:endParaRPr lang="es-ES" sz="4800" b="1" dirty="0">
              <a:latin typeface="Abadi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80598F-75EB-4FE1-AC5E-DB3220C4F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199" y="1866052"/>
            <a:ext cx="3971795" cy="4150596"/>
          </a:xfrm>
        </p:spPr>
        <p:txBody>
          <a:bodyPr/>
          <a:lstStyle/>
          <a:p>
            <a:pPr marL="0" indent="0">
              <a:buNone/>
            </a:pPr>
            <a:r>
              <a:rPr lang="es-ES" dirty="0" err="1">
                <a:latin typeface="Abadi" panose="020B0604020104020204" pitchFamily="34" charset="0"/>
              </a:rPr>
              <a:t>Risk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factors</a:t>
            </a:r>
            <a:endParaRPr lang="es-E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s-ES" dirty="0"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latin typeface="Abadi" panose="020B0604020104020204" pitchFamily="34" charset="0"/>
              </a:rPr>
              <a:t>Natural </a:t>
            </a:r>
            <a:r>
              <a:rPr lang="es-ES" dirty="0" err="1">
                <a:latin typeface="Abadi" panose="020B0604020104020204" pitchFamily="34" charset="0"/>
              </a:rPr>
              <a:t>hazards</a:t>
            </a:r>
            <a:endParaRPr lang="es-ES" dirty="0"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S" dirty="0"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dirty="0">
                <a:latin typeface="Abadi" panose="020B0604020104020204" pitchFamily="34" charset="0"/>
              </a:rPr>
              <a:t>Social </a:t>
            </a:r>
            <a:r>
              <a:rPr lang="es-ES" dirty="0" err="1">
                <a:latin typeface="Abadi" panose="020B0604020104020204" pitchFamily="34" charset="0"/>
              </a:rPr>
              <a:t>factors</a:t>
            </a:r>
            <a:endParaRPr lang="es-ES" dirty="0"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S" dirty="0"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err="1">
                <a:latin typeface="Abadi" panose="020B0604020104020204" pitchFamily="34" charset="0"/>
              </a:rPr>
              <a:t>Economic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factors</a:t>
            </a:r>
            <a:endParaRPr lang="es-E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0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D9D1931-9C05-428C-9EB2-1D6C0478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4800" b="1" dirty="0">
                <a:latin typeface="Abadi" panose="020B0604020202020204" pitchFamily="34" charset="0"/>
              </a:rPr>
              <a:t>Focus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6A0A57F-B2B4-4C89-B7EE-B6831F1A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784" y="3015641"/>
            <a:ext cx="6844431" cy="82671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dirty="0" err="1">
                <a:latin typeface="Abadi" panose="020B0604020104020204" pitchFamily="34" charset="0"/>
              </a:rPr>
              <a:t>Developing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an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algorithm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capable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of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identifying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the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countries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with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major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issues</a:t>
            </a:r>
            <a:endParaRPr lang="es-E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1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5D51E34-2F45-41FA-B310-A3753650600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 b="1" dirty="0" err="1">
                <a:latin typeface="Abadi" panose="020B0604020202020204" pitchFamily="34" charset="0"/>
              </a:rPr>
              <a:t>Developing</a:t>
            </a:r>
            <a:r>
              <a:rPr lang="es-ES" sz="4800" b="1" dirty="0">
                <a:latin typeface="Abadi" panose="020B0604020202020204" pitchFamily="34" charset="0"/>
              </a:rPr>
              <a:t> </a:t>
            </a:r>
            <a:r>
              <a:rPr lang="es-ES" sz="4800" b="1" dirty="0" err="1">
                <a:latin typeface="Abadi" panose="020B0604020202020204" pitchFamily="34" charset="0"/>
              </a:rPr>
              <a:t>the</a:t>
            </a:r>
            <a:r>
              <a:rPr lang="es-ES" sz="4800" b="1" dirty="0">
                <a:latin typeface="Abadi" panose="020B0604020202020204" pitchFamily="34" charset="0"/>
              </a:rPr>
              <a:t> idea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1E1AB09-79AD-4DB3-93B5-1E5F3E2E0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98739"/>
            <a:ext cx="8349120" cy="8173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>
                <a:latin typeface="Abadi" panose="020B0604020104020204" pitchFamily="34" charset="0"/>
              </a:rPr>
              <a:t>Classification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according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to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the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demage</a:t>
            </a:r>
            <a:r>
              <a:rPr lang="es-ES" dirty="0">
                <a:latin typeface="Abadi" panose="020B0604020104020204" pitchFamily="34" charset="0"/>
              </a:rPr>
              <a:t>: </a:t>
            </a:r>
            <a:r>
              <a:rPr lang="es-ES" dirty="0" err="1">
                <a:latin typeface="Abadi" panose="020B0604020104020204" pitchFamily="34" charset="0"/>
              </a:rPr>
              <a:t>first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the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most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demaged</a:t>
            </a:r>
            <a:endParaRPr lang="es-ES" dirty="0">
              <a:latin typeface="Abadi" panose="020B0604020104020204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333E4A1-AE09-46FD-9FB5-0426C76BBB25}"/>
              </a:ext>
            </a:extLst>
          </p:cNvPr>
          <p:cNvSpPr txBox="1">
            <a:spLocks/>
          </p:cNvSpPr>
          <p:nvPr/>
        </p:nvSpPr>
        <p:spPr>
          <a:xfrm>
            <a:off x="990600" y="3199393"/>
            <a:ext cx="8349120" cy="64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Abadi" panose="020B0604020104020204" pitchFamily="34" charset="0"/>
              </a:rPr>
              <a:t>241 </a:t>
            </a:r>
            <a:r>
              <a:rPr lang="es-ES" dirty="0" err="1">
                <a:latin typeface="Abadi" panose="020B0604020104020204" pitchFamily="34" charset="0"/>
              </a:rPr>
              <a:t>points</a:t>
            </a:r>
            <a:r>
              <a:rPr lang="es-ES" dirty="0">
                <a:latin typeface="Abadi" panose="020B0604020104020204" pitchFamily="34" charset="0"/>
              </a:rPr>
              <a:t> (194 </a:t>
            </a:r>
            <a:r>
              <a:rPr lang="es-ES" dirty="0" err="1">
                <a:latin typeface="Abadi" panose="020B0604020104020204" pitchFamily="34" charset="0"/>
              </a:rPr>
              <a:t>countries</a:t>
            </a:r>
            <a:r>
              <a:rPr lang="es-ES" dirty="0">
                <a:latin typeface="Abadi" panose="020B0604020104020204" pitchFamily="34" charset="0"/>
              </a:rPr>
              <a:t> and 47 </a:t>
            </a:r>
            <a:r>
              <a:rPr lang="es-ES" dirty="0" err="1">
                <a:latin typeface="Abadi" panose="020B0604020104020204" pitchFamily="34" charset="0"/>
              </a:rPr>
              <a:t>islands</a:t>
            </a:r>
            <a:r>
              <a:rPr lang="es-ES" dirty="0">
                <a:latin typeface="Abadi" panose="020B0604020104020204" pitchFamily="34" charset="0"/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dirty="0">
              <a:latin typeface="Abadi" panose="020B0604020104020204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B7707E8-FCF2-4A21-89F8-497D3F987176}"/>
              </a:ext>
            </a:extLst>
          </p:cNvPr>
          <p:cNvSpPr txBox="1">
            <a:spLocks/>
          </p:cNvSpPr>
          <p:nvPr/>
        </p:nvSpPr>
        <p:spPr>
          <a:xfrm>
            <a:off x="990600" y="4131449"/>
            <a:ext cx="8879910" cy="648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err="1">
                <a:latin typeface="Abadi" panose="020B0604020104020204" pitchFamily="34" charset="0"/>
              </a:rPr>
              <a:t>Predictive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model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with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the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historic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databases</a:t>
            </a:r>
            <a:r>
              <a:rPr lang="es-ES" dirty="0">
                <a:latin typeface="Abadi" panose="020B0604020104020204" pitchFamily="34" charset="0"/>
              </a:rPr>
              <a:t>: </a:t>
            </a:r>
            <a:r>
              <a:rPr lang="es-ES" dirty="0" err="1">
                <a:latin typeface="Abadi" panose="020B0604020104020204" pitchFamily="34" charset="0"/>
              </a:rPr>
              <a:t>extrapolation</a:t>
            </a:r>
            <a:endParaRPr lang="es-ES" dirty="0">
              <a:latin typeface="Abadi" panose="020B0604020104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s-E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5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5D51E34-2F45-41FA-B310-A3753650600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 b="1" dirty="0" err="1">
                <a:latin typeface="Abadi" panose="020B0604020202020204" pitchFamily="34" charset="0"/>
              </a:rPr>
              <a:t>Application</a:t>
            </a:r>
            <a:endParaRPr lang="es-ES" sz="4800" b="1" dirty="0">
              <a:latin typeface="Abadi" panose="020B060402020202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C84383A-6734-4D19-899A-26EC090131C2}"/>
              </a:ext>
            </a:extLst>
          </p:cNvPr>
          <p:cNvSpPr txBox="1">
            <a:spLocks/>
          </p:cNvSpPr>
          <p:nvPr/>
        </p:nvSpPr>
        <p:spPr>
          <a:xfrm>
            <a:off x="990600" y="1843088"/>
            <a:ext cx="9144001" cy="4150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err="1">
                <a:latin typeface="Abadi" panose="020B0604020104020204" pitchFamily="34" charset="0"/>
              </a:rPr>
              <a:t>Three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menus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with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the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maps</a:t>
            </a:r>
            <a:r>
              <a:rPr lang="es-ES" dirty="0">
                <a:latin typeface="Abadi" panose="020B0604020104020204" pitchFamily="34" charset="0"/>
              </a:rPr>
              <a:t> and </a:t>
            </a:r>
            <a:r>
              <a:rPr lang="es-ES" dirty="0" err="1">
                <a:latin typeface="Abadi" panose="020B0604020104020204" pitchFamily="34" charset="0"/>
              </a:rPr>
              <a:t>statistics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of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risk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factors</a:t>
            </a:r>
            <a:r>
              <a:rPr lang="es-ES" dirty="0">
                <a:latin typeface="Abadi" panose="020B0604020104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u="sng" dirty="0">
                <a:latin typeface="Abadi" panose="020B0604020104020204" pitchFamily="34" charset="0"/>
              </a:rPr>
              <a:t>Natural </a:t>
            </a:r>
            <a:r>
              <a:rPr lang="es-ES" u="sng" dirty="0" err="1">
                <a:latin typeface="Abadi" panose="020B0604020104020204" pitchFamily="34" charset="0"/>
              </a:rPr>
              <a:t>hazards</a:t>
            </a:r>
            <a:r>
              <a:rPr lang="es-ES" dirty="0">
                <a:latin typeface="Abadi" panose="020B0604020104020204" pitchFamily="34" charset="0"/>
              </a:rPr>
              <a:t>: </a:t>
            </a:r>
            <a:r>
              <a:rPr lang="es-ES" dirty="0" err="1">
                <a:latin typeface="Abadi" panose="020B0604020104020204" pitchFamily="34" charset="0"/>
              </a:rPr>
              <a:t>fires</a:t>
            </a:r>
            <a:r>
              <a:rPr lang="es-ES" dirty="0">
                <a:latin typeface="Abadi" panose="020B0604020104020204" pitchFamily="34" charset="0"/>
              </a:rPr>
              <a:t>, </a:t>
            </a:r>
            <a:r>
              <a:rPr lang="es-ES" dirty="0" err="1">
                <a:latin typeface="Abadi" panose="020B0604020104020204" pitchFamily="34" charset="0"/>
              </a:rPr>
              <a:t>flood</a:t>
            </a:r>
            <a:r>
              <a:rPr lang="es-ES" dirty="0">
                <a:latin typeface="Abadi" panose="020B0604020104020204" pitchFamily="34" charset="0"/>
              </a:rPr>
              <a:t>, </a:t>
            </a:r>
            <a:r>
              <a:rPr lang="es-ES" dirty="0" err="1">
                <a:latin typeface="Abadi" panose="020B0604020104020204" pitchFamily="34" charset="0"/>
              </a:rPr>
              <a:t>droughts</a:t>
            </a:r>
            <a:r>
              <a:rPr lang="es-ES" dirty="0">
                <a:latin typeface="Abadi" panose="020B0604020104020204" pitchFamily="34" charset="0"/>
              </a:rPr>
              <a:t>, </a:t>
            </a:r>
            <a:r>
              <a:rPr lang="es-ES" dirty="0" err="1">
                <a:latin typeface="Abadi" panose="020B0604020104020204" pitchFamily="34" charset="0"/>
              </a:rPr>
              <a:t>earthquakes</a:t>
            </a:r>
            <a:r>
              <a:rPr lang="es-ES" dirty="0">
                <a:latin typeface="Abadi" panose="020B0604020104020204" pitchFamily="34" charset="0"/>
              </a:rPr>
              <a:t> and </a:t>
            </a:r>
            <a:r>
              <a:rPr lang="es-ES" dirty="0" err="1">
                <a:latin typeface="Abadi" panose="020B0604020104020204" pitchFamily="34" charset="0"/>
              </a:rPr>
              <a:t>hurricanes</a:t>
            </a:r>
            <a:endParaRPr lang="es-ES" dirty="0"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S" dirty="0"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u="sng" dirty="0">
                <a:latin typeface="Abadi" panose="020B0604020104020204" pitchFamily="34" charset="0"/>
              </a:rPr>
              <a:t>Social </a:t>
            </a:r>
            <a:r>
              <a:rPr lang="es-ES" u="sng" dirty="0" err="1">
                <a:latin typeface="Abadi" panose="020B0604020104020204" pitchFamily="34" charset="0"/>
              </a:rPr>
              <a:t>factors</a:t>
            </a:r>
            <a:r>
              <a:rPr lang="es-ES" dirty="0">
                <a:latin typeface="Abadi" panose="020B0604020104020204" pitchFamily="34" charset="0"/>
              </a:rPr>
              <a:t>: </a:t>
            </a:r>
            <a:r>
              <a:rPr lang="es-ES" dirty="0" err="1">
                <a:latin typeface="Abadi" panose="020B0604020104020204" pitchFamily="34" charset="0"/>
              </a:rPr>
              <a:t>Violence</a:t>
            </a:r>
            <a:r>
              <a:rPr lang="es-ES" dirty="0">
                <a:latin typeface="Abadi" panose="020B0604020104020204" pitchFamily="34" charset="0"/>
              </a:rPr>
              <a:t>, </a:t>
            </a:r>
            <a:r>
              <a:rPr lang="es-ES" dirty="0" err="1">
                <a:latin typeface="Abadi" panose="020B0604020104020204" pitchFamily="34" charset="0"/>
              </a:rPr>
              <a:t>war</a:t>
            </a:r>
            <a:r>
              <a:rPr lang="es-ES" dirty="0">
                <a:latin typeface="Abadi" panose="020B0604020104020204" pitchFamily="34" charset="0"/>
              </a:rPr>
              <a:t>, </a:t>
            </a:r>
            <a:r>
              <a:rPr lang="es-ES" dirty="0" err="1">
                <a:latin typeface="Abadi" panose="020B0604020104020204" pitchFamily="34" charset="0"/>
              </a:rPr>
              <a:t>death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rate</a:t>
            </a:r>
            <a:r>
              <a:rPr lang="es-ES" dirty="0">
                <a:latin typeface="Abadi" panose="020B0604020104020204" pitchFamily="34" charset="0"/>
              </a:rPr>
              <a:t>, </a:t>
            </a:r>
            <a:r>
              <a:rPr lang="es-ES" dirty="0" err="1">
                <a:latin typeface="Abadi" panose="020B0604020104020204" pitchFamily="34" charset="0"/>
              </a:rPr>
              <a:t>birth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rate</a:t>
            </a:r>
            <a:r>
              <a:rPr lang="es-ES" dirty="0">
                <a:latin typeface="Abadi" panose="020B0604020104020204" pitchFamily="34" charset="0"/>
              </a:rPr>
              <a:t>, </a:t>
            </a:r>
            <a:r>
              <a:rPr lang="es-ES" dirty="0" err="1">
                <a:latin typeface="Abadi" panose="020B0604020104020204" pitchFamily="34" charset="0"/>
              </a:rPr>
              <a:t>average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life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expectancy</a:t>
            </a:r>
            <a:r>
              <a:rPr lang="es-ES" dirty="0">
                <a:latin typeface="Abadi" panose="020B0604020104020204" pitchFamily="34" charset="0"/>
              </a:rPr>
              <a:t>, </a:t>
            </a:r>
            <a:r>
              <a:rPr lang="es-ES" dirty="0" err="1">
                <a:latin typeface="Abadi" panose="020B0604020104020204" pitchFamily="34" charset="0"/>
              </a:rPr>
              <a:t>cancer</a:t>
            </a:r>
            <a:r>
              <a:rPr lang="es-ES" dirty="0">
                <a:latin typeface="Abadi" panose="020B0604020104020204" pitchFamily="34" charset="0"/>
              </a:rPr>
              <a:t>, HIV, malaria and tuberculosis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>
              <a:latin typeface="Abadi" panose="020B06040201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u="sng" dirty="0" err="1">
                <a:latin typeface="Abadi" panose="020B0604020104020204" pitchFamily="34" charset="0"/>
              </a:rPr>
              <a:t>Economic</a:t>
            </a:r>
            <a:r>
              <a:rPr lang="es-ES" u="sng" dirty="0">
                <a:latin typeface="Abadi" panose="020B0604020104020204" pitchFamily="34" charset="0"/>
              </a:rPr>
              <a:t> </a:t>
            </a:r>
            <a:r>
              <a:rPr lang="es-ES" u="sng" dirty="0" err="1">
                <a:latin typeface="Abadi" panose="020B0604020104020204" pitchFamily="34" charset="0"/>
              </a:rPr>
              <a:t>factors</a:t>
            </a:r>
            <a:r>
              <a:rPr lang="es-ES" dirty="0">
                <a:latin typeface="Abadi" panose="020B0604020104020204" pitchFamily="34" charset="0"/>
              </a:rPr>
              <a:t>: GNP, GNP per </a:t>
            </a:r>
            <a:r>
              <a:rPr lang="es-ES" dirty="0" err="1">
                <a:latin typeface="Abadi" panose="020B0604020104020204" pitchFamily="34" charset="0"/>
              </a:rPr>
              <a:t>capita</a:t>
            </a:r>
            <a:r>
              <a:rPr lang="es-ES" dirty="0">
                <a:latin typeface="Abadi" panose="020B0604020104020204" pitchFamily="34" charset="0"/>
              </a:rPr>
              <a:t>, </a:t>
            </a:r>
            <a:r>
              <a:rPr lang="es-ES" dirty="0" err="1">
                <a:latin typeface="Abadi" panose="020B0604020104020204" pitchFamily="34" charset="0"/>
              </a:rPr>
              <a:t>precarious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work</a:t>
            </a:r>
            <a:r>
              <a:rPr lang="es-ES" dirty="0">
                <a:latin typeface="Abadi" panose="020B0604020104020204" pitchFamily="34" charset="0"/>
              </a:rPr>
              <a:t>, crisis, </a:t>
            </a:r>
            <a:r>
              <a:rPr lang="es-ES" dirty="0" err="1">
                <a:latin typeface="Abadi" panose="020B0604020104020204" pitchFamily="34" charset="0"/>
              </a:rPr>
              <a:t>unemployed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rate</a:t>
            </a:r>
            <a:endParaRPr lang="es-E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4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5D51E34-2F45-41FA-B310-A3753650600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 b="1" dirty="0" err="1">
                <a:latin typeface="Abadi" panose="020B0604020202020204" pitchFamily="34" charset="0"/>
              </a:rPr>
              <a:t>Earthquakes</a:t>
            </a:r>
            <a:endParaRPr lang="es-ES" sz="4800" b="1" dirty="0">
              <a:latin typeface="Abadi" panose="020B0604020202020204" pitchFamily="34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1E1AB09-79AD-4DB3-93B5-1E5F3E2E0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31708"/>
            <a:ext cx="8747760" cy="9187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>
                <a:latin typeface="Abadi" panose="020B0604020104020204" pitchFamily="34" charset="0"/>
              </a:rPr>
              <a:t>Associate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epicentre’s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coordinates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with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the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coordenates</a:t>
            </a:r>
            <a:endParaRPr lang="es-ES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s-ES" dirty="0" err="1">
                <a:latin typeface="Abadi" panose="020B0604020104020204" pitchFamily="34" charset="0"/>
              </a:rPr>
              <a:t>from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the</a:t>
            </a:r>
            <a:r>
              <a:rPr lang="es-ES" dirty="0">
                <a:latin typeface="Abadi" panose="020B0604020104020204" pitchFamily="34" charset="0"/>
              </a:rPr>
              <a:t> centre </a:t>
            </a:r>
            <a:r>
              <a:rPr lang="es-ES" dirty="0" err="1">
                <a:latin typeface="Abadi" panose="020B0604020104020204" pitchFamily="34" charset="0"/>
              </a:rPr>
              <a:t>of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the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countries</a:t>
            </a:r>
            <a:endParaRPr lang="es-ES" dirty="0">
              <a:latin typeface="Abadi" panose="020B060402010402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0260AD6-C620-4622-B5BA-A4CEEEE7356C}"/>
              </a:ext>
            </a:extLst>
          </p:cNvPr>
          <p:cNvSpPr txBox="1">
            <a:spLocks/>
          </p:cNvSpPr>
          <p:nvPr/>
        </p:nvSpPr>
        <p:spPr>
          <a:xfrm>
            <a:off x="990600" y="3539109"/>
            <a:ext cx="8747760" cy="712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err="1">
                <a:latin typeface="Abadi" panose="020B0604020104020204" pitchFamily="34" charset="0"/>
              </a:rPr>
              <a:t>Coordinates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of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the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epicentre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of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the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earthquake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associated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with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the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affected</a:t>
            </a:r>
            <a:r>
              <a:rPr lang="es-ES" dirty="0">
                <a:latin typeface="Abadi" panose="020B0604020104020204" pitchFamily="34" charset="0"/>
              </a:rPr>
              <a:t> country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>
              <a:latin typeface="Abadi" panose="020B0604020104020204" pitchFamily="34" charset="0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C3B5852B-084F-4655-81FD-7CA27322093F}"/>
              </a:ext>
            </a:extLst>
          </p:cNvPr>
          <p:cNvSpPr txBox="1">
            <a:spLocks/>
          </p:cNvSpPr>
          <p:nvPr/>
        </p:nvSpPr>
        <p:spPr>
          <a:xfrm>
            <a:off x="990600" y="4640580"/>
            <a:ext cx="8747760" cy="1897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latin typeface="Abadi" panose="020B0604020104020204" pitchFamily="34" charset="0"/>
              </a:rPr>
              <a:t>Ideal:</a:t>
            </a:r>
          </a:p>
          <a:p>
            <a:r>
              <a:rPr lang="es-ES" dirty="0" err="1">
                <a:latin typeface="Abadi" panose="020B0604020104020204" pitchFamily="34" charset="0"/>
              </a:rPr>
              <a:t>Mesh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with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the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countries</a:t>
            </a:r>
            <a:r>
              <a:rPr lang="es-ES" dirty="0">
                <a:latin typeface="Abadi" panose="020B0604020104020204" pitchFamily="34" charset="0"/>
              </a:rPr>
              <a:t>’ </a:t>
            </a:r>
            <a:r>
              <a:rPr lang="es-ES" dirty="0" err="1">
                <a:latin typeface="Abadi" panose="020B0604020104020204" pitchFamily="34" charset="0"/>
              </a:rPr>
              <a:t>geometry</a:t>
            </a:r>
            <a:endParaRPr lang="es-ES" dirty="0">
              <a:latin typeface="Abadi" panose="020B0604020104020204" pitchFamily="34" charset="0"/>
            </a:endParaRPr>
          </a:p>
          <a:p>
            <a:r>
              <a:rPr lang="es-ES" dirty="0">
                <a:latin typeface="Abadi" panose="020B0604020104020204" pitchFamily="34" charset="0"/>
              </a:rPr>
              <a:t>No </a:t>
            </a:r>
            <a:r>
              <a:rPr lang="es-ES" dirty="0" err="1">
                <a:latin typeface="Abadi" panose="020B0604020104020204" pitchFamily="34" charset="0"/>
              </a:rPr>
              <a:t>euclidean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system</a:t>
            </a:r>
            <a:endParaRPr lang="es-ES" dirty="0">
              <a:latin typeface="Abadi" panose="020B0604020104020204" pitchFamily="34" charset="0"/>
            </a:endParaRPr>
          </a:p>
          <a:p>
            <a:r>
              <a:rPr lang="es-ES" dirty="0" err="1">
                <a:latin typeface="Abadi" panose="020B0604020104020204" pitchFamily="34" charset="0"/>
              </a:rPr>
              <a:t>Keep</a:t>
            </a:r>
            <a:r>
              <a:rPr lang="es-ES" dirty="0">
                <a:latin typeface="Abadi" panose="020B0604020104020204" pitchFamily="34" charset="0"/>
              </a:rPr>
              <a:t> in </a:t>
            </a:r>
            <a:r>
              <a:rPr lang="es-ES" dirty="0" err="1">
                <a:latin typeface="Abadi" panose="020B0604020104020204" pitchFamily="34" charset="0"/>
              </a:rPr>
              <a:t>mind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the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depth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of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the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epicentre</a:t>
            </a:r>
            <a:r>
              <a:rPr lang="es-ES" dirty="0">
                <a:latin typeface="Abadi" panose="020B0604020104020204" pitchFamily="34" charset="0"/>
              </a:rPr>
              <a:t> and </a:t>
            </a:r>
            <a:r>
              <a:rPr lang="es-ES" dirty="0" err="1">
                <a:latin typeface="Abadi" panose="020B0604020104020204" pitchFamily="34" charset="0"/>
              </a:rPr>
              <a:t>the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magnitude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of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the</a:t>
            </a:r>
            <a:r>
              <a:rPr lang="es-ES" dirty="0">
                <a:latin typeface="Abadi" panose="020B0604020104020204" pitchFamily="34" charset="0"/>
              </a:rPr>
              <a:t> </a:t>
            </a:r>
            <a:r>
              <a:rPr lang="es-ES" dirty="0" err="1">
                <a:latin typeface="Abadi" panose="020B0604020104020204" pitchFamily="34" charset="0"/>
              </a:rPr>
              <a:t>earthquake</a:t>
            </a:r>
            <a:endParaRPr lang="es-E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2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5D51E34-2F45-41FA-B310-A3753650600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800" b="1" dirty="0" err="1">
                <a:latin typeface="Abadi" panose="020B0604020202020204" pitchFamily="34" charset="0"/>
              </a:rPr>
              <a:t>Conclusion</a:t>
            </a:r>
            <a:endParaRPr lang="es-ES" sz="4800" b="1" dirty="0">
              <a:latin typeface="Abadi" panose="020B060402020202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C84383A-6734-4D19-899A-26EC090131C2}"/>
              </a:ext>
            </a:extLst>
          </p:cNvPr>
          <p:cNvSpPr txBox="1">
            <a:spLocks/>
          </p:cNvSpPr>
          <p:nvPr/>
        </p:nvSpPr>
        <p:spPr>
          <a:xfrm>
            <a:off x="990600" y="2371431"/>
            <a:ext cx="9531263" cy="211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dirty="0" err="1">
                <a:latin typeface="Abadi" panose="020B0604020104020204" pitchFamily="34" charset="0"/>
              </a:rPr>
              <a:t>Organizations</a:t>
            </a:r>
            <a:r>
              <a:rPr lang="es-ES" sz="3200" dirty="0">
                <a:latin typeface="Abadi" panose="020B0604020104020204" pitchFamily="34" charset="0"/>
              </a:rPr>
              <a:t> </a:t>
            </a:r>
            <a:r>
              <a:rPr lang="es-ES" sz="3200" dirty="0" err="1">
                <a:latin typeface="Abadi" panose="020B0604020104020204" pitchFamily="34" charset="0"/>
              </a:rPr>
              <a:t>should</a:t>
            </a:r>
            <a:r>
              <a:rPr lang="es-ES" sz="3200" dirty="0">
                <a:latin typeface="Abadi" panose="020B0604020104020204" pitchFamily="34" charset="0"/>
              </a:rPr>
              <a:t> open </a:t>
            </a:r>
            <a:r>
              <a:rPr lang="es-ES" sz="3200" dirty="0" err="1">
                <a:latin typeface="Abadi" panose="020B0604020104020204" pitchFamily="34" charset="0"/>
              </a:rPr>
              <a:t>their</a:t>
            </a:r>
            <a:r>
              <a:rPr lang="es-ES" sz="3200" dirty="0">
                <a:latin typeface="Abadi" panose="020B0604020104020204" pitchFamily="34" charset="0"/>
              </a:rPr>
              <a:t> </a:t>
            </a:r>
            <a:r>
              <a:rPr lang="es-ES" sz="3200" dirty="0" err="1">
                <a:latin typeface="Abadi" panose="020B0604020104020204" pitchFamily="34" charset="0"/>
              </a:rPr>
              <a:t>field</a:t>
            </a:r>
            <a:r>
              <a:rPr lang="es-ES" sz="3200" dirty="0">
                <a:latin typeface="Abadi" panose="020B0604020104020204" pitchFamily="34" charset="0"/>
              </a:rPr>
              <a:t> </a:t>
            </a:r>
            <a:r>
              <a:rPr lang="es-ES" sz="3200" dirty="0" err="1">
                <a:latin typeface="Abadi" panose="020B0604020104020204" pitchFamily="34" charset="0"/>
              </a:rPr>
              <a:t>of</a:t>
            </a:r>
            <a:r>
              <a:rPr lang="es-ES" sz="3200" dirty="0">
                <a:latin typeface="Abadi" panose="020B0604020104020204" pitchFamily="34" charset="0"/>
              </a:rPr>
              <a:t> </a:t>
            </a:r>
            <a:r>
              <a:rPr lang="es-ES" sz="3200" dirty="0" err="1">
                <a:latin typeface="Abadi" panose="020B0604020104020204" pitchFamily="34" charset="0"/>
              </a:rPr>
              <a:t>action</a:t>
            </a:r>
            <a:r>
              <a:rPr lang="es-ES" sz="3200" dirty="0">
                <a:latin typeface="Abadi" panose="020B0604020104020204" pitchFamily="34" charset="0"/>
              </a:rPr>
              <a:t> and realice </a:t>
            </a:r>
            <a:r>
              <a:rPr lang="es-ES" sz="3200" dirty="0" err="1">
                <a:latin typeface="Abadi" panose="020B0604020104020204" pitchFamily="34" charset="0"/>
              </a:rPr>
              <a:t>that</a:t>
            </a:r>
            <a:r>
              <a:rPr lang="es-ES" sz="3200" dirty="0">
                <a:latin typeface="Abadi" panose="020B0604020104020204" pitchFamily="34" charset="0"/>
              </a:rPr>
              <a:t> </a:t>
            </a:r>
            <a:r>
              <a:rPr lang="es-ES" sz="3200" dirty="0" err="1">
                <a:latin typeface="Abadi" panose="020B0604020104020204" pitchFamily="34" charset="0"/>
              </a:rPr>
              <a:t>there</a:t>
            </a:r>
            <a:r>
              <a:rPr lang="es-ES" sz="3200" dirty="0">
                <a:latin typeface="Abadi" panose="020B0604020104020204" pitchFamily="34" charset="0"/>
              </a:rPr>
              <a:t> are </a:t>
            </a:r>
            <a:r>
              <a:rPr lang="es-ES" sz="3200" dirty="0" err="1">
                <a:latin typeface="Abadi" panose="020B0604020104020204" pitchFamily="34" charset="0"/>
              </a:rPr>
              <a:t>other</a:t>
            </a:r>
            <a:r>
              <a:rPr lang="es-ES" sz="3200" dirty="0">
                <a:latin typeface="Abadi" panose="020B0604020104020204" pitchFamily="34" charset="0"/>
              </a:rPr>
              <a:t> </a:t>
            </a:r>
            <a:r>
              <a:rPr lang="es-ES" sz="3200" dirty="0" err="1">
                <a:latin typeface="Abadi" panose="020B0604020104020204" pitchFamily="34" charset="0"/>
              </a:rPr>
              <a:t>populations</a:t>
            </a:r>
            <a:r>
              <a:rPr lang="es-ES" sz="3200" dirty="0">
                <a:latin typeface="Abadi" panose="020B0604020104020204" pitchFamily="34" charset="0"/>
              </a:rPr>
              <a:t> in </a:t>
            </a:r>
            <a:r>
              <a:rPr lang="es-ES" sz="3200" dirty="0" err="1">
                <a:latin typeface="Abadi" panose="020B0604020104020204" pitchFamily="34" charset="0"/>
              </a:rPr>
              <a:t>need</a:t>
            </a:r>
            <a:r>
              <a:rPr lang="es-ES" sz="3200" dirty="0">
                <a:latin typeface="Abadi" panose="020B0604020104020204" pitchFamily="34" charset="0"/>
              </a:rPr>
              <a:t> </a:t>
            </a:r>
            <a:r>
              <a:rPr lang="es-ES" sz="3200" dirty="0" err="1">
                <a:latin typeface="Abadi" panose="020B0604020104020204" pitchFamily="34" charset="0"/>
              </a:rPr>
              <a:t>even</a:t>
            </a:r>
            <a:r>
              <a:rPr lang="es-ES" sz="3200" dirty="0">
                <a:latin typeface="Abadi" panose="020B0604020104020204" pitchFamily="34" charset="0"/>
              </a:rPr>
              <a:t> </a:t>
            </a:r>
            <a:r>
              <a:rPr lang="es-ES" sz="3200" dirty="0" err="1">
                <a:latin typeface="Abadi" panose="020B0604020104020204" pitchFamily="34" charset="0"/>
              </a:rPr>
              <a:t>though</a:t>
            </a:r>
            <a:r>
              <a:rPr lang="es-ES" sz="3200" dirty="0">
                <a:latin typeface="Abadi" panose="020B0604020104020204" pitchFamily="34" charset="0"/>
              </a:rPr>
              <a:t> </a:t>
            </a:r>
            <a:r>
              <a:rPr lang="es-ES" sz="3200" dirty="0" err="1">
                <a:latin typeface="Abadi" panose="020B0604020104020204" pitchFamily="34" charset="0"/>
              </a:rPr>
              <a:t>they</a:t>
            </a:r>
            <a:r>
              <a:rPr lang="es-ES" sz="3200" dirty="0">
                <a:latin typeface="Abadi" panose="020B0604020104020204" pitchFamily="34" charset="0"/>
              </a:rPr>
              <a:t> do </a:t>
            </a:r>
            <a:r>
              <a:rPr lang="es-ES" sz="3200" dirty="0" err="1">
                <a:latin typeface="Abadi" panose="020B0604020104020204" pitchFamily="34" charset="0"/>
              </a:rPr>
              <a:t>not</a:t>
            </a:r>
            <a:r>
              <a:rPr lang="es-ES" sz="3200" dirty="0">
                <a:latin typeface="Abadi" panose="020B0604020104020204" pitchFamily="34" charset="0"/>
              </a:rPr>
              <a:t> </a:t>
            </a:r>
            <a:r>
              <a:rPr lang="es-ES" sz="3200" dirty="0" err="1">
                <a:latin typeface="Abadi" panose="020B0604020104020204" pitchFamily="34" charset="0"/>
              </a:rPr>
              <a:t>seem</a:t>
            </a:r>
            <a:r>
              <a:rPr lang="es-ES" sz="3200" dirty="0">
                <a:latin typeface="Abadi" panose="020B0604020104020204" pitchFamily="34" charset="0"/>
              </a:rPr>
              <a:t> </a:t>
            </a:r>
            <a:r>
              <a:rPr lang="es-ES" sz="3200" dirty="0" err="1">
                <a:latin typeface="Abadi" panose="020B0604020104020204" pitchFamily="34" charset="0"/>
              </a:rPr>
              <a:t>to</a:t>
            </a:r>
            <a:endParaRPr lang="es-E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92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196</Words>
  <Application>Microsoft Office PowerPoint</Application>
  <PresentationFormat>Panorámica</PresentationFormat>
  <Paragraphs>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Dunkin</vt:lpstr>
      <vt:lpstr>Wingdings</vt:lpstr>
      <vt:lpstr>Tema de Office</vt:lpstr>
      <vt:lpstr>From curious minds come helping hands</vt:lpstr>
      <vt:lpstr>Introduction</vt:lpstr>
      <vt:lpstr>Focus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curious minds come helping hands</dc:title>
  <dc:creator>Ruth del Teso</dc:creator>
  <cp:lastModifiedBy>Ruth del Teso</cp:lastModifiedBy>
  <cp:revision>9</cp:revision>
  <dcterms:created xsi:type="dcterms:W3CDTF">2019-10-20T12:02:37Z</dcterms:created>
  <dcterms:modified xsi:type="dcterms:W3CDTF">2019-10-20T13:54:49Z</dcterms:modified>
</cp:coreProperties>
</file>