
<file path=[Content_Types].xml><?xml version="1.0" encoding="utf-8"?>
<Types xmlns="http://schemas.openxmlformats.org/package/2006/content-types">
  <Default Extension="bin" ContentType="application/vnd.ms-office.activeX"/>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2.xml" ContentType="application/vnd.ms-office.activeX+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1"/>
  </p:notesMasterIdLst>
  <p:sldIdLst>
    <p:sldId id="256" r:id="rId2"/>
    <p:sldId id="257" r:id="rId3"/>
    <p:sldId id="258" r:id="rId4"/>
    <p:sldId id="259" r:id="rId5"/>
    <p:sldId id="273" r:id="rId6"/>
    <p:sldId id="260" r:id="rId7"/>
    <p:sldId id="263" r:id="rId8"/>
    <p:sldId id="265" r:id="rId9"/>
    <p:sldId id="261" r:id="rId10"/>
    <p:sldId id="268" r:id="rId11"/>
    <p:sldId id="262" r:id="rId12"/>
    <p:sldId id="264" r:id="rId13"/>
    <p:sldId id="269" r:id="rId14"/>
    <p:sldId id="270" r:id="rId15"/>
    <p:sldId id="271" r:id="rId16"/>
    <p:sldId id="274" r:id="rId17"/>
    <p:sldId id="266" r:id="rId18"/>
    <p:sldId id="267"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6887" autoAdjust="0"/>
  </p:normalViewPr>
  <p:slideViewPr>
    <p:cSldViewPr snapToGrid="0">
      <p:cViewPr varScale="1">
        <p:scale>
          <a:sx n="68" d="100"/>
          <a:sy n="68" d="100"/>
        </p:scale>
        <p:origin x="21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5512D112-5CC6-11CF-8D67-00AA00BDCE1D}" ax:persistence="persistStream" r:id="rId1"/>
</file>

<file path=ppt/activeX/activeX2.xml><?xml version="1.0" encoding="utf-8"?>
<ax:ocx xmlns:ax="http://schemas.microsoft.com/office/2006/activeX" xmlns:r="http://schemas.openxmlformats.org/officeDocument/2006/relationships" ax:classid="{5512D112-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A348F-798C-4982-943F-4A3B9E6596E3}" type="datetimeFigureOut">
              <a:rPr lang="en-US" smtClean="0"/>
              <a:t>9/6/2017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B4DBC-45DE-4059-A46F-60358F26FF13}" type="slidenum">
              <a:rPr lang="en-US" smtClean="0"/>
              <a:t>‹#›</a:t>
            </a:fld>
            <a:endParaRPr lang="en-US"/>
          </a:p>
        </p:txBody>
      </p:sp>
    </p:spTree>
    <p:extLst>
      <p:ext uri="{BB962C8B-B14F-4D97-AF65-F5344CB8AC3E}">
        <p14:creationId xmlns:p14="http://schemas.microsoft.com/office/powerpoint/2010/main" val="322033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kern="1200" dirty="0">
                <a:solidFill>
                  <a:schemeClr val="tx1"/>
                </a:solidFill>
                <a:latin typeface="+mn-lt"/>
                <a:ea typeface="+mn-ea"/>
                <a:cs typeface="+mn-cs"/>
              </a:rPr>
              <a:t>import </a:t>
            </a:r>
            <a:r>
              <a:rPr lang="fr-FR" sz="1200" b="1" kern="1200" dirty="0" err="1">
                <a:solidFill>
                  <a:schemeClr val="tx1"/>
                </a:solidFill>
                <a:latin typeface="+mn-lt"/>
                <a:ea typeface="+mn-ea"/>
                <a:cs typeface="+mn-cs"/>
              </a:rPr>
              <a:t>java.util.concurrent.TimeUnit</a:t>
            </a:r>
            <a:r>
              <a:rPr lang="fr-FR"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org.openqa.selenium.By</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org.openqa.selenium.WebDriver</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org.openqa.selenium.WebElement</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org.openqa.selenium.htmlunit.HtmlUnitDriver</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public class </a:t>
            </a:r>
            <a:r>
              <a:rPr lang="en-US" sz="1200" b="1" kern="1200" dirty="0" err="1">
                <a:solidFill>
                  <a:schemeClr val="tx1"/>
                </a:solidFill>
                <a:latin typeface="+mn-lt"/>
                <a:ea typeface="+mn-ea"/>
                <a:cs typeface="+mn-cs"/>
              </a:rPr>
              <a:t>HtmlUnitTest</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public static void main(String[] </a:t>
            </a:r>
            <a:r>
              <a:rPr lang="en-US" sz="1200" b="1" kern="1200" dirty="0" err="1">
                <a:solidFill>
                  <a:schemeClr val="tx1"/>
                </a:solidFill>
                <a:latin typeface="+mn-lt"/>
                <a:ea typeface="+mn-ea"/>
                <a:cs typeface="+mn-cs"/>
              </a:rPr>
              <a:t>args</a:t>
            </a:r>
            <a:r>
              <a:rPr lang="en-US" sz="1200" b="1" kern="1200" dirty="0">
                <a:solidFill>
                  <a:schemeClr val="tx1"/>
                </a:solidFill>
                <a:latin typeface="+mn-lt"/>
                <a:ea typeface="+mn-ea"/>
                <a:cs typeface="+mn-cs"/>
              </a:rPr>
              <a:t>) {</a:t>
            </a:r>
          </a:p>
          <a:p>
            <a:r>
              <a:rPr lang="en-US" sz="1200" kern="1200" dirty="0">
                <a:solidFill>
                  <a:schemeClr val="tx1"/>
                </a:solidFill>
                <a:latin typeface="+mn-lt"/>
                <a:ea typeface="+mn-ea"/>
                <a:cs typeface="+mn-cs"/>
              </a:rPr>
              <a:t>// Creating a new instance of the HTML unit driver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WebDriver driver = </a:t>
            </a:r>
            <a:r>
              <a:rPr lang="en-US" sz="1200" b="1" kern="1200" dirty="0">
                <a:solidFill>
                  <a:schemeClr val="tx1"/>
                </a:solidFill>
                <a:latin typeface="+mn-lt"/>
                <a:ea typeface="+mn-ea"/>
                <a:cs typeface="+mn-cs"/>
              </a:rPr>
              <a:t>new </a:t>
            </a:r>
            <a:r>
              <a:rPr lang="en-US" sz="1200" b="1" kern="1200" dirty="0" err="1">
                <a:solidFill>
                  <a:schemeClr val="tx1"/>
                </a:solidFill>
                <a:latin typeface="+mn-lt"/>
                <a:ea typeface="+mn-ea"/>
                <a:cs typeface="+mn-cs"/>
              </a:rPr>
              <a:t>HtmlUnitDriver</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driver.manage</a:t>
            </a:r>
            <a:r>
              <a:rPr lang="en-US" sz="1200" kern="1200" dirty="0">
                <a:solidFill>
                  <a:schemeClr val="tx1"/>
                </a:solidFill>
                <a:latin typeface="+mn-lt"/>
                <a:ea typeface="+mn-ea"/>
                <a:cs typeface="+mn-cs"/>
              </a:rPr>
              <a:t>().timeouts().</a:t>
            </a:r>
            <a:r>
              <a:rPr lang="en-US" sz="1200" kern="1200" dirty="0" err="1">
                <a:solidFill>
                  <a:schemeClr val="tx1"/>
                </a:solidFill>
                <a:latin typeface="+mn-lt"/>
                <a:ea typeface="+mn-ea"/>
                <a:cs typeface="+mn-cs"/>
              </a:rPr>
              <a:t>implicitlyWait</a:t>
            </a:r>
            <a:r>
              <a:rPr lang="en-US" sz="1200" kern="1200" dirty="0">
                <a:solidFill>
                  <a:schemeClr val="tx1"/>
                </a:solidFill>
                <a:latin typeface="+mn-lt"/>
                <a:ea typeface="+mn-ea"/>
                <a:cs typeface="+mn-cs"/>
              </a:rPr>
              <a:t>(5, </a:t>
            </a:r>
            <a:r>
              <a:rPr lang="en-US" sz="1200" kern="1200" dirty="0" err="1">
                <a:solidFill>
                  <a:schemeClr val="tx1"/>
                </a:solidFill>
                <a:latin typeface="+mn-lt"/>
                <a:ea typeface="+mn-ea"/>
                <a:cs typeface="+mn-cs"/>
              </a:rPr>
              <a:t>TimeUnit.</a:t>
            </a:r>
            <a:r>
              <a:rPr lang="en-US" sz="1200" b="1" i="1" kern="1200" dirty="0" err="1">
                <a:solidFill>
                  <a:schemeClr val="tx1"/>
                </a:solidFill>
                <a:latin typeface="+mn-lt"/>
                <a:ea typeface="+mn-ea"/>
                <a:cs typeface="+mn-cs"/>
              </a:rPr>
              <a:t>SECONDS</a:t>
            </a:r>
            <a:r>
              <a:rPr lang="en-US" sz="1200" b="1" i="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Navigate to Google</a:t>
            </a:r>
          </a:p>
          <a:p>
            <a:r>
              <a:rPr lang="en-US" sz="1200" kern="1200" dirty="0" err="1">
                <a:solidFill>
                  <a:schemeClr val="tx1"/>
                </a:solidFill>
                <a:latin typeface="+mn-lt"/>
                <a:ea typeface="+mn-ea"/>
                <a:cs typeface="+mn-cs"/>
              </a:rPr>
              <a:t>driver.get</a:t>
            </a:r>
            <a:r>
              <a:rPr lang="en-US" sz="1200" kern="1200" dirty="0">
                <a:solidFill>
                  <a:schemeClr val="tx1"/>
                </a:solidFill>
                <a:latin typeface="+mn-lt"/>
                <a:ea typeface="+mn-ea"/>
                <a:cs typeface="+mn-cs"/>
              </a:rPr>
              <a:t>("http://www.google.com");</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Locate the </a:t>
            </a:r>
            <a:r>
              <a:rPr lang="en-US" sz="1200" u="sng" kern="1200" dirty="0" err="1">
                <a:solidFill>
                  <a:schemeClr val="tx1"/>
                </a:solidFill>
                <a:latin typeface="+mn-lt"/>
                <a:ea typeface="+mn-ea"/>
                <a:cs typeface="+mn-cs"/>
              </a:rPr>
              <a:t>searchbox</a:t>
            </a:r>
            <a:r>
              <a:rPr lang="en-US" sz="1200" u="sng" kern="1200" dirty="0">
                <a:solidFill>
                  <a:schemeClr val="tx1"/>
                </a:solidFill>
                <a:latin typeface="+mn-lt"/>
                <a:ea typeface="+mn-ea"/>
                <a:cs typeface="+mn-cs"/>
              </a:rPr>
              <a:t> using its name</a:t>
            </a:r>
          </a:p>
          <a:p>
            <a:r>
              <a:rPr lang="en-US" sz="1200" kern="1200" dirty="0" err="1">
                <a:solidFill>
                  <a:schemeClr val="tx1"/>
                </a:solidFill>
                <a:latin typeface="+mn-lt"/>
                <a:ea typeface="+mn-ea"/>
                <a:cs typeface="+mn-cs"/>
              </a:rPr>
              <a:t>WebElement</a:t>
            </a:r>
            <a:r>
              <a:rPr lang="en-US" sz="1200" kern="1200" dirty="0">
                <a:solidFill>
                  <a:schemeClr val="tx1"/>
                </a:solidFill>
                <a:latin typeface="+mn-lt"/>
                <a:ea typeface="+mn-ea"/>
                <a:cs typeface="+mn-cs"/>
              </a:rPr>
              <a:t> element = </a:t>
            </a:r>
            <a:r>
              <a:rPr lang="en-US" sz="1200" kern="1200" dirty="0" err="1">
                <a:solidFill>
                  <a:schemeClr val="tx1"/>
                </a:solidFill>
                <a:latin typeface="+mn-lt"/>
                <a:ea typeface="+mn-ea"/>
                <a:cs typeface="+mn-cs"/>
              </a:rPr>
              <a:t>driver.findElement</a:t>
            </a:r>
            <a:r>
              <a:rPr lang="en-US" sz="1200" kern="1200" dirty="0">
                <a:solidFill>
                  <a:schemeClr val="tx1"/>
                </a:solidFill>
                <a:latin typeface="+mn-lt"/>
                <a:ea typeface="+mn-ea"/>
                <a:cs typeface="+mn-cs"/>
              </a:rPr>
              <a:t>(By.</a:t>
            </a:r>
            <a:r>
              <a:rPr lang="en-US" sz="1200" i="1" kern="1200" dirty="0">
                <a:solidFill>
                  <a:schemeClr val="tx1"/>
                </a:solidFill>
                <a:latin typeface="+mn-lt"/>
                <a:ea typeface="+mn-ea"/>
                <a:cs typeface="+mn-cs"/>
              </a:rPr>
              <a:t>name("q"));</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Enter a search query</a:t>
            </a:r>
          </a:p>
          <a:p>
            <a:r>
              <a:rPr lang="en-US" sz="1200" kern="1200" dirty="0" err="1">
                <a:solidFill>
                  <a:schemeClr val="tx1"/>
                </a:solidFill>
                <a:latin typeface="+mn-lt"/>
                <a:ea typeface="+mn-ea"/>
                <a:cs typeface="+mn-cs"/>
              </a:rPr>
              <a:t>element.sendKeys</a:t>
            </a:r>
            <a:r>
              <a:rPr lang="en-US" sz="1200" kern="1200" dirty="0">
                <a:solidFill>
                  <a:schemeClr val="tx1"/>
                </a:solidFill>
                <a:latin typeface="+mn-lt"/>
                <a:ea typeface="+mn-ea"/>
                <a:cs typeface="+mn-cs"/>
              </a:rPr>
              <a:t>(“Selenium</a:t>
            </a:r>
            <a:r>
              <a:rPr lang="en-US" sz="1200" kern="1200" baseline="0" dirty="0">
                <a:solidFill>
                  <a:schemeClr val="tx1"/>
                </a:solidFill>
                <a:latin typeface="+mn-lt"/>
                <a:ea typeface="+mn-ea"/>
                <a:cs typeface="+mn-cs"/>
              </a:rPr>
              <a:t> Tutorials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Submit the query. </a:t>
            </a:r>
            <a:r>
              <a:rPr lang="en-US" sz="1200" u="sng" kern="1200" dirty="0" err="1">
                <a:solidFill>
                  <a:schemeClr val="tx1"/>
                </a:solidFill>
                <a:latin typeface="+mn-lt"/>
                <a:ea typeface="+mn-ea"/>
                <a:cs typeface="+mn-cs"/>
              </a:rPr>
              <a:t>Webdriver</a:t>
            </a:r>
            <a:r>
              <a:rPr lang="en-US" sz="1200" u="sng" kern="1200" dirty="0">
                <a:solidFill>
                  <a:schemeClr val="tx1"/>
                </a:solidFill>
                <a:latin typeface="+mn-lt"/>
                <a:ea typeface="+mn-ea"/>
                <a:cs typeface="+mn-cs"/>
              </a:rPr>
              <a:t> searches for the form using the text</a:t>
            </a:r>
          </a:p>
          <a:p>
            <a:r>
              <a:rPr lang="en-US" sz="1200" kern="1200" dirty="0">
                <a:solidFill>
                  <a:schemeClr val="tx1"/>
                </a:solidFill>
                <a:latin typeface="+mn-lt"/>
                <a:ea typeface="+mn-ea"/>
                <a:cs typeface="+mn-cs"/>
              </a:rPr>
              <a:t>// input element automatically</a:t>
            </a:r>
          </a:p>
          <a:p>
            <a:r>
              <a:rPr lang="en-US" sz="1200" kern="1200" dirty="0">
                <a:solidFill>
                  <a:schemeClr val="tx1"/>
                </a:solidFill>
                <a:latin typeface="+mn-lt"/>
                <a:ea typeface="+mn-ea"/>
                <a:cs typeface="+mn-cs"/>
              </a:rPr>
              <a:t>// No need to locate/find the submit button</a:t>
            </a:r>
          </a:p>
          <a:p>
            <a:r>
              <a:rPr lang="en-US" sz="1200" kern="1200" dirty="0" err="1">
                <a:solidFill>
                  <a:schemeClr val="tx1"/>
                </a:solidFill>
                <a:latin typeface="+mn-lt"/>
                <a:ea typeface="+mn-ea"/>
                <a:cs typeface="+mn-cs"/>
              </a:rPr>
              <a:t>element.submit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This code will print the page title</a:t>
            </a:r>
          </a:p>
          <a:p>
            <a:r>
              <a:rPr lang="en-US" sz="1200" kern="1200" dirty="0" err="1">
                <a:solidFill>
                  <a:schemeClr val="tx1"/>
                </a:solidFill>
                <a:latin typeface="+mn-lt"/>
                <a:ea typeface="+mn-ea"/>
                <a:cs typeface="+mn-cs"/>
              </a:rPr>
              <a:t>System.</a:t>
            </a:r>
            <a:r>
              <a:rPr lang="en-US" sz="1200" b="1" i="1" kern="1200" dirty="0" err="1">
                <a:solidFill>
                  <a:schemeClr val="tx1"/>
                </a:solidFill>
                <a:latin typeface="+mn-lt"/>
                <a:ea typeface="+mn-ea"/>
                <a:cs typeface="+mn-cs"/>
              </a:rPr>
              <a:t>out.println</a:t>
            </a:r>
            <a:r>
              <a:rPr lang="en-US" sz="1200" b="1" i="1" kern="1200" dirty="0">
                <a:solidFill>
                  <a:schemeClr val="tx1"/>
                </a:solidFill>
                <a:latin typeface="+mn-lt"/>
                <a:ea typeface="+mn-ea"/>
                <a:cs typeface="+mn-cs"/>
              </a:rPr>
              <a:t>("Page title is: " + </a:t>
            </a:r>
            <a:r>
              <a:rPr lang="en-US" sz="1200" b="1" i="1" kern="1200" dirty="0" err="1">
                <a:solidFill>
                  <a:schemeClr val="tx1"/>
                </a:solidFill>
                <a:latin typeface="+mn-lt"/>
                <a:ea typeface="+mn-ea"/>
                <a:cs typeface="+mn-cs"/>
              </a:rPr>
              <a:t>driver.getTitle</a:t>
            </a:r>
            <a:r>
              <a:rPr lang="en-US" sz="1200" b="1" i="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driver.quit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59B4DBC-45DE-4059-A46F-60358F26FF13}" type="slidenum">
              <a:rPr lang="en-US" smtClean="0"/>
              <a:t>3</a:t>
            </a:fld>
            <a:endParaRPr lang="en-US"/>
          </a:p>
        </p:txBody>
      </p:sp>
    </p:spTree>
    <p:extLst>
      <p:ext uri="{BB962C8B-B14F-4D97-AF65-F5344CB8AC3E}">
        <p14:creationId xmlns:p14="http://schemas.microsoft.com/office/powerpoint/2010/main" val="383664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9B4DBC-45DE-4059-A46F-60358F26FF13}" type="slidenum">
              <a:rPr lang="en-US" smtClean="0"/>
              <a:t>4</a:t>
            </a:fld>
            <a:endParaRPr lang="en-US"/>
          </a:p>
        </p:txBody>
      </p:sp>
    </p:spTree>
    <p:extLst>
      <p:ext uri="{BB962C8B-B14F-4D97-AF65-F5344CB8AC3E}">
        <p14:creationId xmlns:p14="http://schemas.microsoft.com/office/powerpoint/2010/main" val="1108649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9B4DBC-45DE-4059-A46F-60358F26FF13}" type="slidenum">
              <a:rPr lang="en-US" smtClean="0"/>
              <a:t>5</a:t>
            </a:fld>
            <a:endParaRPr lang="en-US"/>
          </a:p>
        </p:txBody>
      </p:sp>
    </p:spTree>
    <p:extLst>
      <p:ext uri="{BB962C8B-B14F-4D97-AF65-F5344CB8AC3E}">
        <p14:creationId xmlns:p14="http://schemas.microsoft.com/office/powerpoint/2010/main" val="3821798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package </a:t>
            </a:r>
            <a:r>
              <a:rPr lang="en-US" sz="1200" b="1" kern="1200" dirty="0" err="1">
                <a:solidFill>
                  <a:schemeClr val="tx1"/>
                </a:solidFill>
                <a:latin typeface="+mn-lt"/>
                <a:ea typeface="+mn-ea"/>
                <a:cs typeface="+mn-cs"/>
              </a:rPr>
              <a:t>htmldriver</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java.io.IOException</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org.openqa.selenium.WebDriver</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 </a:t>
            </a:r>
            <a:r>
              <a:rPr lang="en-US" sz="1200" b="1" kern="1200" dirty="0" err="1">
                <a:solidFill>
                  <a:schemeClr val="tx1"/>
                </a:solidFill>
                <a:latin typeface="+mn-lt"/>
                <a:ea typeface="+mn-ea"/>
                <a:cs typeface="+mn-cs"/>
              </a:rPr>
              <a:t>org.openqa.selenium.phantomjs.PhantomJSDriver</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public class </a:t>
            </a:r>
            <a:r>
              <a:rPr lang="en-US" sz="1200" b="1" kern="1200" dirty="0" err="1">
                <a:solidFill>
                  <a:schemeClr val="tx1"/>
                </a:solidFill>
                <a:latin typeface="+mn-lt"/>
                <a:ea typeface="+mn-ea"/>
                <a:cs typeface="+mn-cs"/>
              </a:rPr>
              <a:t>HeadlessBrowserTestPhantomJS</a:t>
            </a:r>
            <a:r>
              <a:rPr lang="en-US" sz="1200" b="1"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public static void main(String[] </a:t>
            </a:r>
            <a:r>
              <a:rPr lang="en-US" sz="1200" b="1" kern="1200" dirty="0" err="1">
                <a:solidFill>
                  <a:schemeClr val="tx1"/>
                </a:solidFill>
                <a:latin typeface="+mn-lt"/>
                <a:ea typeface="+mn-ea"/>
                <a:cs typeface="+mn-cs"/>
              </a:rPr>
              <a:t>args</a:t>
            </a:r>
            <a:r>
              <a:rPr lang="en-US" sz="1200" b="1" kern="1200" dirty="0">
                <a:solidFill>
                  <a:schemeClr val="tx1"/>
                </a:solidFill>
                <a:latin typeface="+mn-lt"/>
                <a:ea typeface="+mn-ea"/>
                <a:cs typeface="+mn-cs"/>
              </a:rPr>
              <a:t>) throws </a:t>
            </a:r>
            <a:r>
              <a:rPr lang="en-US" sz="1200" b="1" kern="1200" dirty="0" err="1">
                <a:solidFill>
                  <a:schemeClr val="tx1"/>
                </a:solidFill>
                <a:latin typeface="+mn-lt"/>
                <a:ea typeface="+mn-ea"/>
                <a:cs typeface="+mn-cs"/>
              </a:rPr>
              <a:t>InterruptedException</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IOException</a:t>
            </a:r>
            <a:r>
              <a:rPr lang="en-US" sz="1200" b="1"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System.</a:t>
            </a:r>
            <a:r>
              <a:rPr lang="en-US" sz="1200" i="1" kern="1200" dirty="0" err="1">
                <a:solidFill>
                  <a:schemeClr val="tx1"/>
                </a:solidFill>
                <a:latin typeface="+mn-lt"/>
                <a:ea typeface="+mn-ea"/>
                <a:cs typeface="+mn-cs"/>
              </a:rPr>
              <a:t>setProperty</a:t>
            </a:r>
            <a:r>
              <a:rPr lang="en-US" sz="1200" i="1" kern="1200" dirty="0">
                <a:solidFill>
                  <a:schemeClr val="tx1"/>
                </a:solidFill>
                <a:latin typeface="+mn-lt"/>
                <a:ea typeface="+mn-ea"/>
                <a:cs typeface="+mn-cs"/>
              </a:rPr>
              <a:t>("</a:t>
            </a:r>
            <a:r>
              <a:rPr lang="en-US" sz="1200" i="1" kern="1200" dirty="0" err="1">
                <a:solidFill>
                  <a:schemeClr val="tx1"/>
                </a:solidFill>
                <a:latin typeface="+mn-lt"/>
                <a:ea typeface="+mn-ea"/>
                <a:cs typeface="+mn-cs"/>
              </a:rPr>
              <a:t>phantomjs.binary.path</a:t>
            </a:r>
            <a:r>
              <a:rPr lang="en-US" sz="1200" i="1" kern="1200" dirty="0">
                <a:solidFill>
                  <a:schemeClr val="tx1"/>
                </a:solidFill>
                <a:latin typeface="+mn-lt"/>
                <a:ea typeface="+mn-ea"/>
                <a:cs typeface="+mn-cs"/>
              </a:rPr>
              <a:t>", "/Users/</a:t>
            </a:r>
            <a:r>
              <a:rPr lang="en-US" sz="1200" i="1" kern="1200" dirty="0" err="1">
                <a:solidFill>
                  <a:schemeClr val="tx1"/>
                </a:solidFill>
                <a:latin typeface="+mn-lt"/>
                <a:ea typeface="+mn-ea"/>
                <a:cs typeface="+mn-cs"/>
              </a:rPr>
              <a:t>nismailov</a:t>
            </a:r>
            <a:r>
              <a:rPr lang="en-US" sz="1200" i="1" kern="1200" dirty="0">
                <a:solidFill>
                  <a:schemeClr val="tx1"/>
                </a:solidFill>
                <a:latin typeface="+mn-lt"/>
                <a:ea typeface="+mn-ea"/>
                <a:cs typeface="+mn-cs"/>
              </a:rPr>
              <a:t>/Documents/Libraries/drivers/phantomjs.exe");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WebDriver driver = </a:t>
            </a:r>
            <a:r>
              <a:rPr lang="en-US" sz="1200" b="1" kern="1200" dirty="0">
                <a:solidFill>
                  <a:schemeClr val="tx1"/>
                </a:solidFill>
                <a:latin typeface="+mn-lt"/>
                <a:ea typeface="+mn-ea"/>
                <a:cs typeface="+mn-cs"/>
              </a:rPr>
              <a:t>new </a:t>
            </a:r>
            <a:r>
              <a:rPr lang="en-US" sz="1200" b="1" kern="1200" dirty="0" err="1">
                <a:solidFill>
                  <a:schemeClr val="tx1"/>
                </a:solidFill>
                <a:latin typeface="+mn-lt"/>
                <a:ea typeface="+mn-ea"/>
                <a:cs typeface="+mn-cs"/>
              </a:rPr>
              <a:t>PhantomJSDriver</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driver.get</a:t>
            </a:r>
            <a:r>
              <a:rPr lang="en-US" sz="1200" kern="1200" dirty="0">
                <a:solidFill>
                  <a:schemeClr val="tx1"/>
                </a:solidFill>
                <a:latin typeface="+mn-lt"/>
                <a:ea typeface="+mn-ea"/>
                <a:cs typeface="+mn-cs"/>
              </a:rPr>
              <a:t>("https://google.com/");</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System.</a:t>
            </a:r>
            <a:r>
              <a:rPr lang="en-US" sz="1200" b="1" i="1" kern="1200" dirty="0" err="1">
                <a:solidFill>
                  <a:schemeClr val="tx1"/>
                </a:solidFill>
                <a:latin typeface="+mn-lt"/>
                <a:ea typeface="+mn-ea"/>
                <a:cs typeface="+mn-cs"/>
              </a:rPr>
              <a:t>out.println</a:t>
            </a:r>
            <a:r>
              <a:rPr lang="en-US" sz="1200" b="1" i="1" kern="1200" dirty="0">
                <a:solidFill>
                  <a:schemeClr val="tx1"/>
                </a:solidFill>
                <a:latin typeface="+mn-lt"/>
                <a:ea typeface="+mn-ea"/>
                <a:cs typeface="+mn-cs"/>
              </a:rPr>
              <a:t>("TITLE OF THE PAGE IS: \n" + </a:t>
            </a:r>
            <a:r>
              <a:rPr lang="en-US" sz="1200" b="1" i="1" kern="1200" dirty="0" err="1">
                <a:solidFill>
                  <a:schemeClr val="tx1"/>
                </a:solidFill>
                <a:latin typeface="+mn-lt"/>
                <a:ea typeface="+mn-ea"/>
                <a:cs typeface="+mn-cs"/>
              </a:rPr>
              <a:t>driver.getTitle</a:t>
            </a:r>
            <a:r>
              <a:rPr lang="en-US" sz="1200" b="1" i="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driver.quit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159B4DBC-45DE-4059-A46F-60358F26FF13}" type="slidenum">
              <a:rPr lang="en-US" smtClean="0"/>
              <a:t>6</a:t>
            </a:fld>
            <a:endParaRPr lang="en-US"/>
          </a:p>
        </p:txBody>
      </p:sp>
    </p:spTree>
    <p:extLst>
      <p:ext uri="{BB962C8B-B14F-4D97-AF65-F5344CB8AC3E}">
        <p14:creationId xmlns:p14="http://schemas.microsoft.com/office/powerpoint/2010/main" val="162725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&lt;dependency&gt;</a:t>
            </a:r>
          </a:p>
          <a:p>
            <a:r>
              <a:rPr lang="en-US" sz="1200" u="sng" kern="1200" dirty="0">
                <a:solidFill>
                  <a:schemeClr val="tx1"/>
                </a:solidFill>
                <a:latin typeface="+mn-lt"/>
                <a:ea typeface="+mn-ea"/>
                <a:cs typeface="+mn-cs"/>
              </a:rPr>
              <a:t>&lt;</a:t>
            </a:r>
            <a:r>
              <a:rPr lang="en-US" sz="1200" u="sng" kern="1200" dirty="0" err="1">
                <a:solidFill>
                  <a:schemeClr val="tx1"/>
                </a:solidFill>
                <a:latin typeface="+mn-lt"/>
                <a:ea typeface="+mn-ea"/>
                <a:cs typeface="+mn-cs"/>
              </a:rPr>
              <a:t>groupId</a:t>
            </a:r>
            <a:r>
              <a:rPr lang="en-US" sz="1200" u="sng" kern="1200" dirty="0">
                <a:solidFill>
                  <a:schemeClr val="tx1"/>
                </a:solidFill>
                <a:latin typeface="+mn-lt"/>
                <a:ea typeface="+mn-ea"/>
                <a:cs typeface="+mn-cs"/>
              </a:rPr>
              <a:t>&gt;</a:t>
            </a:r>
            <a:r>
              <a:rPr lang="en-US" sz="1200" u="sng" kern="1200" dirty="0" err="1">
                <a:solidFill>
                  <a:schemeClr val="tx1"/>
                </a:solidFill>
                <a:latin typeface="+mn-lt"/>
                <a:ea typeface="+mn-ea"/>
                <a:cs typeface="+mn-cs"/>
              </a:rPr>
              <a:t>org.seleniumhq.selenium</a:t>
            </a:r>
            <a:r>
              <a:rPr lang="en-US" sz="1200" u="sng" kern="1200" dirty="0">
                <a:solidFill>
                  <a:schemeClr val="tx1"/>
                </a:solidFill>
                <a:latin typeface="+mn-lt"/>
                <a:ea typeface="+mn-ea"/>
                <a:cs typeface="+mn-cs"/>
              </a:rPr>
              <a:t>&lt;/</a:t>
            </a:r>
            <a:r>
              <a:rPr lang="en-US" sz="1200" u="sng" kern="1200" dirty="0" err="1">
                <a:solidFill>
                  <a:schemeClr val="tx1"/>
                </a:solidFill>
                <a:latin typeface="+mn-lt"/>
                <a:ea typeface="+mn-ea"/>
                <a:cs typeface="+mn-cs"/>
              </a:rPr>
              <a:t>groupId</a:t>
            </a:r>
            <a:r>
              <a:rPr lang="en-US" sz="1200" u="sng" kern="1200" dirty="0">
                <a:solidFill>
                  <a:schemeClr val="tx1"/>
                </a:solidFill>
                <a:latin typeface="+mn-lt"/>
                <a:ea typeface="+mn-ea"/>
                <a:cs typeface="+mn-cs"/>
              </a:rPr>
              <a:t>&gt;</a:t>
            </a:r>
          </a:p>
          <a:p>
            <a:r>
              <a:rPr lang="en-US" sz="1200" u="sng" kern="1200" dirty="0">
                <a:solidFill>
                  <a:schemeClr val="tx1"/>
                </a:solidFill>
                <a:latin typeface="+mn-lt"/>
                <a:ea typeface="+mn-ea"/>
                <a:cs typeface="+mn-cs"/>
              </a:rPr>
              <a:t>&lt;</a:t>
            </a:r>
            <a:r>
              <a:rPr lang="en-US" sz="1200" u="sng" kern="1200" dirty="0" err="1">
                <a:solidFill>
                  <a:schemeClr val="tx1"/>
                </a:solidFill>
                <a:latin typeface="+mn-lt"/>
                <a:ea typeface="+mn-ea"/>
                <a:cs typeface="+mn-cs"/>
              </a:rPr>
              <a:t>artifactId</a:t>
            </a:r>
            <a:r>
              <a:rPr lang="en-US" sz="1200" u="sng" kern="1200" dirty="0">
                <a:solidFill>
                  <a:schemeClr val="tx1"/>
                </a:solidFill>
                <a:latin typeface="+mn-lt"/>
                <a:ea typeface="+mn-ea"/>
                <a:cs typeface="+mn-cs"/>
              </a:rPr>
              <a:t>&gt;selenium-java&lt;/</a:t>
            </a:r>
            <a:r>
              <a:rPr lang="en-US" sz="1200" u="sng" kern="1200" dirty="0" err="1">
                <a:solidFill>
                  <a:schemeClr val="tx1"/>
                </a:solidFill>
                <a:latin typeface="+mn-lt"/>
                <a:ea typeface="+mn-ea"/>
                <a:cs typeface="+mn-cs"/>
              </a:rPr>
              <a:t>artifactId</a:t>
            </a:r>
            <a:r>
              <a:rPr lang="en-US" sz="1200" u="sng" kern="1200" dirty="0">
                <a:solidFill>
                  <a:schemeClr val="tx1"/>
                </a:solidFill>
                <a:latin typeface="+mn-lt"/>
                <a:ea typeface="+mn-ea"/>
                <a:cs typeface="+mn-cs"/>
              </a:rPr>
              <a:t>&gt;</a:t>
            </a:r>
          </a:p>
          <a:p>
            <a:r>
              <a:rPr lang="en-US" sz="1200" u="sng" kern="1200" dirty="0">
                <a:solidFill>
                  <a:schemeClr val="tx1"/>
                </a:solidFill>
                <a:latin typeface="+mn-lt"/>
                <a:ea typeface="+mn-ea"/>
                <a:cs typeface="+mn-cs"/>
              </a:rPr>
              <a:t>&lt;version&gt;3.4.0&lt;/version&gt;</a:t>
            </a:r>
          </a:p>
          <a:p>
            <a:r>
              <a:rPr lang="en-US" sz="1200" kern="1200" dirty="0">
                <a:solidFill>
                  <a:schemeClr val="tx1"/>
                </a:solidFill>
                <a:latin typeface="+mn-lt"/>
                <a:ea typeface="+mn-ea"/>
                <a:cs typeface="+mn-cs"/>
              </a:rPr>
              <a:t>&lt;/dependency&gt;</a:t>
            </a:r>
            <a:endParaRPr lang="en-US" dirty="0"/>
          </a:p>
        </p:txBody>
      </p:sp>
      <p:sp>
        <p:nvSpPr>
          <p:cNvPr id="4" name="Slide Number Placeholder 3"/>
          <p:cNvSpPr>
            <a:spLocks noGrp="1"/>
          </p:cNvSpPr>
          <p:nvPr>
            <p:ph type="sldNum" sz="quarter" idx="10"/>
          </p:nvPr>
        </p:nvSpPr>
        <p:spPr/>
        <p:txBody>
          <a:bodyPr/>
          <a:lstStyle/>
          <a:p>
            <a:fld id="{159B4DBC-45DE-4059-A46F-60358F26FF13}" type="slidenum">
              <a:rPr lang="en-US" smtClean="0"/>
              <a:t>8</a:t>
            </a:fld>
            <a:endParaRPr lang="en-US"/>
          </a:p>
        </p:txBody>
      </p:sp>
    </p:spTree>
    <p:extLst>
      <p:ext uri="{BB962C8B-B14F-4D97-AF65-F5344CB8AC3E}">
        <p14:creationId xmlns:p14="http://schemas.microsoft.com/office/powerpoint/2010/main" val="117889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we have defined root logger</a:t>
            </a:r>
          </a:p>
          <a:p>
            <a:r>
              <a:rPr lang="en-US" dirty="0"/>
              <a:t>log4j.rootLogger=INFO,CONSOLE,R,HTML,TTCC</a:t>
            </a:r>
          </a:p>
          <a:p>
            <a:endParaRPr lang="en-US" dirty="0"/>
          </a:p>
          <a:p>
            <a:r>
              <a:rPr lang="en-US" dirty="0"/>
              <a:t>// Here we define the </a:t>
            </a:r>
            <a:r>
              <a:rPr lang="en-US" dirty="0" err="1"/>
              <a:t>appender</a:t>
            </a:r>
            <a:endParaRPr lang="en-US" dirty="0"/>
          </a:p>
          <a:p>
            <a:r>
              <a:rPr lang="en-US" dirty="0"/>
              <a:t>log4j.appender.CONSOLE=org.apache.log4j.ConsoleAppender</a:t>
            </a:r>
          </a:p>
          <a:p>
            <a:r>
              <a:rPr lang="en-US" dirty="0"/>
              <a:t>log4j.appender.R=org.apache.log4j.RollingFileAppender</a:t>
            </a:r>
          </a:p>
          <a:p>
            <a:r>
              <a:rPr lang="en-US" dirty="0"/>
              <a:t>log4j.appender.TTCC=org.apache.log4j.RollingFileAppender</a:t>
            </a:r>
          </a:p>
          <a:p>
            <a:r>
              <a:rPr lang="en-US" dirty="0"/>
              <a:t>log4j.appender.HTML=org.apache.log4j.FileAppender</a:t>
            </a:r>
          </a:p>
          <a:p>
            <a:endParaRPr lang="en-US" dirty="0"/>
          </a:p>
          <a:p>
            <a:r>
              <a:rPr lang="en-US" dirty="0"/>
              <a:t>// Here we define log file location</a:t>
            </a:r>
          </a:p>
          <a:p>
            <a:r>
              <a:rPr lang="en-US" dirty="0"/>
              <a:t>log4j.appender.R.File=./log/testlog.log</a:t>
            </a:r>
          </a:p>
          <a:p>
            <a:r>
              <a:rPr lang="en-US" dirty="0"/>
              <a:t>log4j.appender.TTCC.File=./log/testlog1.log</a:t>
            </a:r>
          </a:p>
          <a:p>
            <a:r>
              <a:rPr lang="en-US" dirty="0"/>
              <a:t>log4j.appender.HTML.File=./log/application.html</a:t>
            </a:r>
          </a:p>
          <a:p>
            <a:endParaRPr lang="en-US" dirty="0"/>
          </a:p>
          <a:p>
            <a:r>
              <a:rPr lang="en-US" dirty="0"/>
              <a:t>// Here we define the layout and pattern</a:t>
            </a:r>
          </a:p>
          <a:p>
            <a:r>
              <a:rPr lang="en-US" dirty="0"/>
              <a:t>log4j.appender.CONSOLE.layout=org.apache.log4j.PatternLayout</a:t>
            </a:r>
          </a:p>
          <a:p>
            <a:r>
              <a:rPr lang="en-US" dirty="0"/>
              <a:t>log4j.appender.CONSOLE.layout.ConversionPattern= %5p [%t] (%F:%L)- %</a:t>
            </a:r>
            <a:r>
              <a:rPr lang="en-US" dirty="0" err="1"/>
              <a:t>m%n</a:t>
            </a:r>
            <a:endParaRPr lang="en-US" dirty="0"/>
          </a:p>
          <a:p>
            <a:r>
              <a:rPr lang="en-US" dirty="0"/>
              <a:t>log4j.appender.R.layout=org.apache.log4j.PatternLayout</a:t>
            </a:r>
          </a:p>
          <a:p>
            <a:r>
              <a:rPr lang="en-US" dirty="0"/>
              <a:t>log4j.appender.R.layout.ConversionPattern=%d - %c -%p - %</a:t>
            </a:r>
            <a:r>
              <a:rPr lang="en-US" dirty="0" err="1"/>
              <a:t>m%n</a:t>
            </a:r>
            <a:endParaRPr lang="en-US" dirty="0"/>
          </a:p>
          <a:p>
            <a:r>
              <a:rPr lang="en-US" dirty="0"/>
              <a:t>log4j.appender.TTCC.layout=org.apache.log4j.TTCCLayout</a:t>
            </a:r>
          </a:p>
          <a:p>
            <a:r>
              <a:rPr lang="en-US" dirty="0"/>
              <a:t>log4j.appender.TTCC.layout.DateFormat=ISO8601</a:t>
            </a:r>
          </a:p>
          <a:p>
            <a:r>
              <a:rPr lang="en-US" dirty="0"/>
              <a:t>log4j.appender.HTML.layout=org.apache.log4j.HTMLLayout</a:t>
            </a:r>
          </a:p>
          <a:p>
            <a:r>
              <a:rPr lang="en-US" dirty="0"/>
              <a:t>log4j.appender.HTML.layout.Title=Application log</a:t>
            </a:r>
          </a:p>
          <a:p>
            <a:r>
              <a:rPr lang="en-US" dirty="0"/>
              <a:t>log4j.appender.HTML.layout.LocationInfo=true</a:t>
            </a:r>
            <a:endParaRPr lang="en-US" dirty="0"/>
          </a:p>
        </p:txBody>
      </p:sp>
      <p:sp>
        <p:nvSpPr>
          <p:cNvPr id="4" name="Slide Number Placeholder 3"/>
          <p:cNvSpPr>
            <a:spLocks noGrp="1"/>
          </p:cNvSpPr>
          <p:nvPr>
            <p:ph type="sldNum" sz="quarter" idx="10"/>
          </p:nvPr>
        </p:nvSpPr>
        <p:spPr/>
        <p:txBody>
          <a:bodyPr/>
          <a:lstStyle/>
          <a:p>
            <a:fld id="{159B4DBC-45DE-4059-A46F-60358F26FF13}" type="slidenum">
              <a:rPr lang="en-US" smtClean="0"/>
              <a:t>18</a:t>
            </a:fld>
            <a:endParaRPr lang="en-US"/>
          </a:p>
        </p:txBody>
      </p:sp>
    </p:spTree>
    <p:extLst>
      <p:ext uri="{BB962C8B-B14F-4D97-AF65-F5344CB8AC3E}">
        <p14:creationId xmlns:p14="http://schemas.microsoft.com/office/powerpoint/2010/main" val="33356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69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709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0531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40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5552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59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00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43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06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878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79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683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84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183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30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841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01560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uru99.com/apache.html" TargetMode="External"/><Relationship Id="rId2" Type="http://schemas.openxmlformats.org/officeDocument/2006/relationships/hyperlink" Target="https://www.guru99.com/java-tutorial.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vnrepository.com/artifact/log4j/log4j/1.2.1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earn-automation.com/how-to-create-log-files-in-selenium/" TargetMode="External"/><Relationship Id="rId2" Type="http://schemas.openxmlformats.org/officeDocument/2006/relationships/hyperlink" Target="http://learn-automation.com/headless-browser-testing-using-selenium-htmlunitdriver/" TargetMode="External"/><Relationship Id="rId1" Type="http://schemas.openxmlformats.org/officeDocument/2006/relationships/slideLayout" Target="../slideLayouts/slideLayout2.xml"/><Relationship Id="rId5" Type="http://schemas.openxmlformats.org/officeDocument/2006/relationships/hyperlink" Target="https://www.guru99.com/selenium-with-htmlunit-driver-phantomjs.html" TargetMode="External"/><Relationship Id="rId4" Type="http://schemas.openxmlformats.org/officeDocument/2006/relationships/hyperlink" Target="https://www.guru99.com/tutorial-on-log4j-and-logexpert-with-seleniu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hyperlink" Target="https://www.guru99.com/load-testing-tutorial.html" TargetMode="Externa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hantomjs.org/download.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-Selenium Headless Testing</a:t>
            </a:r>
            <a:br>
              <a:rPr lang="en-US" sz="4800" dirty="0"/>
            </a:br>
            <a:r>
              <a:rPr lang="en-US" sz="4800" dirty="0"/>
              <a:t>-Log4j logging  </a:t>
            </a:r>
          </a:p>
        </p:txBody>
      </p:sp>
      <p:sp>
        <p:nvSpPr>
          <p:cNvPr id="3" name="Subtitle 2"/>
          <p:cNvSpPr>
            <a:spLocks noGrp="1"/>
          </p:cNvSpPr>
          <p:nvPr>
            <p:ph type="subTitle" idx="1"/>
          </p:nvPr>
        </p:nvSpPr>
        <p:spPr/>
        <p:txBody>
          <a:bodyPr>
            <a:normAutofit/>
          </a:bodyPr>
          <a:lstStyle/>
          <a:p>
            <a:endParaRPr lang="en-US" dirty="0"/>
          </a:p>
          <a:p>
            <a:r>
              <a:rPr lang="en-US" dirty="0"/>
              <a:t>By Nurbek</a:t>
            </a:r>
          </a:p>
        </p:txBody>
      </p:sp>
    </p:spTree>
    <p:extLst>
      <p:ext uri="{BB962C8B-B14F-4D97-AF65-F5344CB8AC3E}">
        <p14:creationId xmlns:p14="http://schemas.microsoft.com/office/powerpoint/2010/main" val="1199204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logging?</a:t>
            </a:r>
          </a:p>
        </p:txBody>
      </p:sp>
      <p:sp>
        <p:nvSpPr>
          <p:cNvPr id="3" name="Content Placeholder 2"/>
          <p:cNvSpPr>
            <a:spLocks noGrp="1"/>
          </p:cNvSpPr>
          <p:nvPr>
            <p:ph idx="1"/>
          </p:nvPr>
        </p:nvSpPr>
        <p:spPr/>
        <p:txBody>
          <a:bodyPr/>
          <a:lstStyle/>
          <a:p>
            <a:r>
              <a:rPr lang="en-US" dirty="0"/>
              <a:t>The log file is a just simple file, which keeps track of the record or event or info when any event happens or any software run. This whole process is known as logging. We can create a log file as simple log file as well as HTML format.</a:t>
            </a:r>
            <a:endParaRPr lang="en-US" dirty="0"/>
          </a:p>
        </p:txBody>
      </p:sp>
      <p:pic>
        <p:nvPicPr>
          <p:cNvPr id="4" name="Picture 3"/>
          <p:cNvPicPr>
            <a:picLocks noChangeAspect="1"/>
          </p:cNvPicPr>
          <p:nvPr/>
        </p:nvPicPr>
        <p:blipFill>
          <a:blip r:embed="rId2"/>
          <a:stretch>
            <a:fillRect/>
          </a:stretch>
        </p:blipFill>
        <p:spPr>
          <a:xfrm>
            <a:off x="677334" y="3687572"/>
            <a:ext cx="11038449" cy="2718425"/>
          </a:xfrm>
          <a:prstGeom prst="rect">
            <a:avLst/>
          </a:prstGeom>
        </p:spPr>
      </p:pic>
    </p:spTree>
    <p:extLst>
      <p:ext uri="{BB962C8B-B14F-4D97-AF65-F5344CB8AC3E}">
        <p14:creationId xmlns:p14="http://schemas.microsoft.com/office/powerpoint/2010/main" val="241480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Log4j</a:t>
            </a:r>
            <a:br>
              <a:rPr lang="en-US" b="1" dirty="0"/>
            </a:br>
            <a:endParaRPr lang="en-US" dirty="0"/>
          </a:p>
        </p:txBody>
      </p:sp>
      <p:sp>
        <p:nvSpPr>
          <p:cNvPr id="3" name="Content Placeholder 2"/>
          <p:cNvSpPr>
            <a:spLocks noGrp="1"/>
          </p:cNvSpPr>
          <p:nvPr>
            <p:ph idx="1"/>
          </p:nvPr>
        </p:nvSpPr>
        <p:spPr/>
        <p:txBody>
          <a:bodyPr/>
          <a:lstStyle/>
          <a:p>
            <a:r>
              <a:rPr lang="en-US" dirty="0"/>
              <a:t>Log4j is a fast, flexible and reliable logging framework (APIS) written in</a:t>
            </a:r>
            <a:r>
              <a:rPr lang="en-US" dirty="0">
                <a:hlinkClick r:id="rId2"/>
              </a:rPr>
              <a:t> Java </a:t>
            </a:r>
            <a:r>
              <a:rPr lang="en-US" dirty="0"/>
              <a:t>developed in early 1996. It is distributed under the</a:t>
            </a:r>
            <a:r>
              <a:rPr lang="en-US" dirty="0">
                <a:hlinkClick r:id="rId3"/>
              </a:rPr>
              <a:t> Apache </a:t>
            </a:r>
            <a:r>
              <a:rPr lang="en-US" dirty="0"/>
              <a:t>Software License.. It is a tool used for small to large scale Selenium Automation projects.</a:t>
            </a:r>
          </a:p>
        </p:txBody>
      </p:sp>
    </p:spTree>
    <p:extLst>
      <p:ext uri="{BB962C8B-B14F-4D97-AF65-F5344CB8AC3E}">
        <p14:creationId xmlns:p14="http://schemas.microsoft.com/office/powerpoint/2010/main" val="119767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it?</a:t>
            </a:r>
          </a:p>
        </p:txBody>
      </p:sp>
      <p:sp>
        <p:nvSpPr>
          <p:cNvPr id="3" name="Content Placeholder 2"/>
          <p:cNvSpPr>
            <a:spLocks noGrp="1"/>
          </p:cNvSpPr>
          <p:nvPr>
            <p:ph idx="1"/>
          </p:nvPr>
        </p:nvSpPr>
        <p:spPr/>
        <p:txBody>
          <a:bodyPr/>
          <a:lstStyle/>
          <a:p>
            <a:r>
              <a:rPr lang="en-US" dirty="0"/>
              <a:t>Open Source</a:t>
            </a:r>
          </a:p>
          <a:p>
            <a:r>
              <a:rPr lang="en-US" dirty="0"/>
              <a:t>Logging vs </a:t>
            </a:r>
            <a:r>
              <a:rPr lang="en-US" dirty="0" err="1"/>
              <a:t>Sysout</a:t>
            </a:r>
            <a:r>
              <a:rPr lang="en-US" dirty="0"/>
              <a:t> is what separates experienced automation engineers from newbies</a:t>
            </a:r>
          </a:p>
          <a:p>
            <a:r>
              <a:rPr lang="en-US" dirty="0"/>
              <a:t>In Log4j, we use log statements rather than </a:t>
            </a:r>
            <a:r>
              <a:rPr lang="en-US" dirty="0" err="1"/>
              <a:t>println</a:t>
            </a:r>
            <a:r>
              <a:rPr lang="en-US" dirty="0"/>
              <a:t> statements in the code to know the status of a project while it is executing</a:t>
            </a:r>
            <a:endParaRPr lang="en-US" dirty="0"/>
          </a:p>
          <a:p>
            <a:r>
              <a:rPr lang="en-US" dirty="0"/>
              <a:t>With Log4j, it is possible to store the flow details of our Selenium Automation in a file or databases</a:t>
            </a:r>
          </a:p>
          <a:p>
            <a:r>
              <a:rPr lang="en-US" dirty="0"/>
              <a:t>Helps us to keep a history of the test runs as the console output in Eclipse IDE gets renewed every time </a:t>
            </a:r>
          </a:p>
        </p:txBody>
      </p:sp>
    </p:spTree>
    <p:extLst>
      <p:ext uri="{BB962C8B-B14F-4D97-AF65-F5344CB8AC3E}">
        <p14:creationId xmlns:p14="http://schemas.microsoft.com/office/powerpoint/2010/main" val="126197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Log4j</a:t>
            </a:r>
          </a:p>
        </p:txBody>
      </p:sp>
      <p:pic>
        <p:nvPicPr>
          <p:cNvPr id="5" name="Content Placeholder 4"/>
          <p:cNvPicPr>
            <a:picLocks noGrp="1" noChangeAspect="1"/>
          </p:cNvPicPr>
          <p:nvPr>
            <p:ph idx="1"/>
          </p:nvPr>
        </p:nvPicPr>
        <p:blipFill>
          <a:blip r:embed="rId2"/>
          <a:stretch>
            <a:fillRect/>
          </a:stretch>
        </p:blipFill>
        <p:spPr>
          <a:xfrm>
            <a:off x="1956594" y="2653506"/>
            <a:ext cx="6038850" cy="2895600"/>
          </a:xfrm>
        </p:spPr>
      </p:pic>
    </p:spTree>
    <p:extLst>
      <p:ext uri="{BB962C8B-B14F-4D97-AF65-F5344CB8AC3E}">
        <p14:creationId xmlns:p14="http://schemas.microsoft.com/office/powerpoint/2010/main" val="32603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9206"/>
          </a:xfrm>
        </p:spPr>
        <p:txBody>
          <a:bodyPr>
            <a:normAutofit fontScale="90000"/>
          </a:bodyPr>
          <a:lstStyle/>
          <a:p>
            <a:endParaRPr lang="en-US" dirty="0"/>
          </a:p>
        </p:txBody>
      </p:sp>
      <p:sp>
        <p:nvSpPr>
          <p:cNvPr id="3" name="Content Placeholder 2"/>
          <p:cNvSpPr>
            <a:spLocks noGrp="1"/>
          </p:cNvSpPr>
          <p:nvPr>
            <p:ph idx="1"/>
          </p:nvPr>
        </p:nvSpPr>
        <p:spPr>
          <a:xfrm>
            <a:off x="677334" y="1336431"/>
            <a:ext cx="8596668" cy="4704931"/>
          </a:xfrm>
        </p:spPr>
        <p:txBody>
          <a:bodyPr>
            <a:normAutofit/>
          </a:bodyPr>
          <a:lstStyle/>
          <a:p>
            <a:r>
              <a:rPr lang="en-US" b="1" dirty="0"/>
              <a:t>Loggers</a:t>
            </a:r>
            <a:r>
              <a:rPr lang="en-US" dirty="0"/>
              <a:t>: It is responsible for logging information. To implement loggers into a project following steps need to be performed -</a:t>
            </a:r>
          </a:p>
          <a:p>
            <a:r>
              <a:rPr lang="en-US" b="1" dirty="0"/>
              <a:t>Create an instance for logger class</a:t>
            </a:r>
            <a:r>
              <a:rPr lang="en-US" dirty="0"/>
              <a:t>: Logger class is a Java-based utility that has got all the generic methods already implemented to use log4j</a:t>
            </a:r>
          </a:p>
          <a:p>
            <a:r>
              <a:rPr lang="en-US" b="1" dirty="0"/>
              <a:t>Define the Log4j level</a:t>
            </a:r>
            <a:r>
              <a:rPr lang="en-US" dirty="0"/>
              <a:t>: Primarily there are five kinds of log levels</a:t>
            </a:r>
          </a:p>
          <a:p>
            <a:pPr lvl="1"/>
            <a:r>
              <a:rPr lang="en-US" dirty="0"/>
              <a:t>All - This level of logging will log everything ( it turns all the logs on )</a:t>
            </a:r>
          </a:p>
          <a:p>
            <a:pPr lvl="1"/>
            <a:r>
              <a:rPr lang="en-US" dirty="0"/>
              <a:t>DEBUG – print the debugging information and is helpful in development stage</a:t>
            </a:r>
          </a:p>
          <a:p>
            <a:pPr lvl="1"/>
            <a:r>
              <a:rPr lang="en-US" dirty="0"/>
              <a:t>INFO – print informational message that highlights the progress of the application</a:t>
            </a:r>
          </a:p>
          <a:p>
            <a:pPr lvl="1"/>
            <a:r>
              <a:rPr lang="en-US" dirty="0"/>
              <a:t>WARN – print information regarding faulty and unexpected system behavior.</a:t>
            </a:r>
          </a:p>
          <a:p>
            <a:pPr lvl="1"/>
            <a:r>
              <a:rPr lang="en-US" dirty="0"/>
              <a:t>ERROR – print error message that might allow system to continue</a:t>
            </a:r>
          </a:p>
          <a:p>
            <a:pPr lvl="1"/>
            <a:r>
              <a:rPr lang="en-US" dirty="0"/>
              <a:t>FATAL – print system critical information which are causing the application to crash</a:t>
            </a:r>
          </a:p>
          <a:p>
            <a:pPr lvl="1"/>
            <a:r>
              <a:rPr lang="en-US" dirty="0"/>
              <a:t>OFF – No logging</a:t>
            </a:r>
          </a:p>
          <a:p>
            <a:endParaRPr lang="en-US" dirty="0"/>
          </a:p>
        </p:txBody>
      </p:sp>
    </p:spTree>
    <p:extLst>
      <p:ext uri="{BB962C8B-B14F-4D97-AF65-F5344CB8AC3E}">
        <p14:creationId xmlns:p14="http://schemas.microsoft.com/office/powerpoint/2010/main" val="3283173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3612"/>
          </a:xfrm>
        </p:spPr>
        <p:txBody>
          <a:bodyPr>
            <a:normAutofit fontScale="90000"/>
          </a:bodyPr>
          <a:lstStyle/>
          <a:p>
            <a:endParaRPr lang="en-US" dirty="0"/>
          </a:p>
        </p:txBody>
      </p:sp>
      <p:sp>
        <p:nvSpPr>
          <p:cNvPr id="3" name="Content Placeholder 2"/>
          <p:cNvSpPr>
            <a:spLocks noGrp="1"/>
          </p:cNvSpPr>
          <p:nvPr>
            <p:ph idx="1"/>
          </p:nvPr>
        </p:nvSpPr>
        <p:spPr>
          <a:xfrm>
            <a:off x="677334" y="1336431"/>
            <a:ext cx="8596668" cy="4704931"/>
          </a:xfrm>
        </p:spPr>
        <p:txBody>
          <a:bodyPr/>
          <a:lstStyle/>
          <a:p>
            <a:r>
              <a:rPr lang="en-US" b="1" dirty="0" err="1"/>
              <a:t>Appenders</a:t>
            </a:r>
            <a:r>
              <a:rPr lang="en-US" dirty="0"/>
              <a:t>: It is used to deliver </a:t>
            </a:r>
            <a:r>
              <a:rPr lang="en-US" dirty="0" err="1"/>
              <a:t>LogEvents</a:t>
            </a:r>
            <a:r>
              <a:rPr lang="en-US" dirty="0"/>
              <a:t> to their destination. It decides what will happen with log information. In simple words, it is used to write the logs in file. </a:t>
            </a:r>
          </a:p>
          <a:p>
            <a:r>
              <a:rPr lang="en-US" dirty="0"/>
              <a:t>Following are few types of </a:t>
            </a:r>
            <a:r>
              <a:rPr lang="en-US" dirty="0" err="1"/>
              <a:t>Appenders</a:t>
            </a:r>
            <a:endParaRPr lang="en-US" dirty="0"/>
          </a:p>
          <a:p>
            <a:pPr lvl="1"/>
            <a:r>
              <a:rPr lang="en-US" dirty="0"/>
              <a:t>    </a:t>
            </a:r>
            <a:r>
              <a:rPr lang="en-US" dirty="0" err="1"/>
              <a:t>ConsoleAppender</a:t>
            </a:r>
            <a:r>
              <a:rPr lang="en-US" dirty="0"/>
              <a:t> logs to standard output</a:t>
            </a:r>
          </a:p>
          <a:p>
            <a:pPr lvl="1"/>
            <a:r>
              <a:rPr lang="en-US" dirty="0"/>
              <a:t>    File </a:t>
            </a:r>
            <a:r>
              <a:rPr lang="en-US" dirty="0" err="1"/>
              <a:t>appender</a:t>
            </a:r>
            <a:r>
              <a:rPr lang="en-US" dirty="0"/>
              <a:t> prints logs to some file</a:t>
            </a:r>
          </a:p>
          <a:p>
            <a:pPr lvl="1"/>
            <a:r>
              <a:rPr lang="en-US" dirty="0"/>
              <a:t>    Rolling file </a:t>
            </a:r>
            <a:r>
              <a:rPr lang="en-US" dirty="0" err="1"/>
              <a:t>appender</a:t>
            </a:r>
            <a:r>
              <a:rPr lang="en-US" dirty="0"/>
              <a:t> to a file with maximum size</a:t>
            </a:r>
          </a:p>
          <a:p>
            <a:endParaRPr lang="en-US" b="1" dirty="0"/>
          </a:p>
          <a:p>
            <a:r>
              <a:rPr lang="en-US" b="1" dirty="0"/>
              <a:t>Layouts</a:t>
            </a:r>
            <a:r>
              <a:rPr lang="en-US" dirty="0"/>
              <a:t>: It is responsible for formatting logging information in different styles.</a:t>
            </a:r>
          </a:p>
        </p:txBody>
      </p:sp>
    </p:spTree>
    <p:extLst>
      <p:ext uri="{BB962C8B-B14F-4D97-AF65-F5344CB8AC3E}">
        <p14:creationId xmlns:p14="http://schemas.microsoft.com/office/powerpoint/2010/main" val="280844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112542"/>
            <a:ext cx="8596668" cy="6583679"/>
          </a:xfrm>
        </p:spPr>
        <p:txBody>
          <a:bodyPr>
            <a:normAutofit fontScale="62500" lnSpcReduction="20000"/>
          </a:bodyPr>
          <a:lstStyle/>
          <a:p>
            <a:r>
              <a:rPr lang="en-US" dirty="0"/>
              <a:t>// Here we have defined root logger</a:t>
            </a:r>
          </a:p>
          <a:p>
            <a:r>
              <a:rPr lang="en-US" dirty="0"/>
              <a:t>log4j.rootLogger=INFO,CONSOLE,R,HTML,TTCC</a:t>
            </a:r>
          </a:p>
          <a:p>
            <a:endParaRPr lang="en-US" dirty="0"/>
          </a:p>
          <a:p>
            <a:r>
              <a:rPr lang="en-US" dirty="0"/>
              <a:t>// Here we define the </a:t>
            </a:r>
            <a:r>
              <a:rPr lang="en-US" dirty="0" err="1"/>
              <a:t>appender</a:t>
            </a:r>
            <a:endParaRPr lang="en-US" dirty="0"/>
          </a:p>
          <a:p>
            <a:r>
              <a:rPr lang="en-US" dirty="0"/>
              <a:t>log4j.appender.CONSOLE=org.apache.log4j.ConsoleAppender</a:t>
            </a:r>
          </a:p>
          <a:p>
            <a:r>
              <a:rPr lang="en-US" dirty="0"/>
              <a:t>log4j.appender.R=org.apache.log4j.RollingFileAppender</a:t>
            </a:r>
          </a:p>
          <a:p>
            <a:r>
              <a:rPr lang="en-US" dirty="0"/>
              <a:t>log4j.appender.TTCC=org.apache.log4j.RollingFileAppender</a:t>
            </a:r>
          </a:p>
          <a:p>
            <a:r>
              <a:rPr lang="en-US" dirty="0"/>
              <a:t>log4j.appender.HTML=org.apache.log4j.FileAppender</a:t>
            </a:r>
          </a:p>
          <a:p>
            <a:endParaRPr lang="en-US" dirty="0"/>
          </a:p>
          <a:p>
            <a:r>
              <a:rPr lang="en-US" dirty="0"/>
              <a:t>// Here we define log file location</a:t>
            </a:r>
          </a:p>
          <a:p>
            <a:r>
              <a:rPr lang="en-US" dirty="0"/>
              <a:t>log4j.appender.R.File=./log/testlog.log</a:t>
            </a:r>
          </a:p>
          <a:p>
            <a:r>
              <a:rPr lang="en-US" dirty="0"/>
              <a:t>log4j.appender.TTCC.File=./log/testlog1.log</a:t>
            </a:r>
          </a:p>
          <a:p>
            <a:r>
              <a:rPr lang="en-US" dirty="0"/>
              <a:t>log4j.appender.HTML.File=./log/application.html</a:t>
            </a:r>
          </a:p>
          <a:p>
            <a:endParaRPr lang="en-US" dirty="0"/>
          </a:p>
          <a:p>
            <a:r>
              <a:rPr lang="en-US" dirty="0"/>
              <a:t>// Here we define the layout and pattern</a:t>
            </a:r>
          </a:p>
          <a:p>
            <a:r>
              <a:rPr lang="en-US" dirty="0"/>
              <a:t>log4j.appender.CONSOLE.layout=org.apache.log4j.PatternLayout</a:t>
            </a:r>
          </a:p>
          <a:p>
            <a:r>
              <a:rPr lang="en-US" dirty="0"/>
              <a:t>log4j.appender.CONSOLE.layout.ConversionPattern= %5p [%t] (%F:%L)- %</a:t>
            </a:r>
            <a:r>
              <a:rPr lang="en-US" dirty="0" err="1"/>
              <a:t>m%n</a:t>
            </a:r>
            <a:endParaRPr lang="en-US" dirty="0"/>
          </a:p>
          <a:p>
            <a:r>
              <a:rPr lang="en-US" dirty="0"/>
              <a:t>log4j.appender.R.layout=org.apache.log4j.PatternLayout</a:t>
            </a:r>
          </a:p>
          <a:p>
            <a:r>
              <a:rPr lang="en-US" dirty="0"/>
              <a:t>log4j.appender.R.layout.ConversionPattern=%d - %c -%p - %</a:t>
            </a:r>
            <a:r>
              <a:rPr lang="en-US" dirty="0" err="1"/>
              <a:t>m%n</a:t>
            </a:r>
            <a:endParaRPr lang="en-US" dirty="0"/>
          </a:p>
          <a:p>
            <a:r>
              <a:rPr lang="en-US" dirty="0"/>
              <a:t>log4j.appender.TTCC.layout=org.apache.log4j.TTCCLayout</a:t>
            </a:r>
          </a:p>
          <a:p>
            <a:r>
              <a:rPr lang="en-US" dirty="0"/>
              <a:t>log4j.appender.TTCC.layout.DateFormat=ISO8601</a:t>
            </a:r>
          </a:p>
          <a:p>
            <a:r>
              <a:rPr lang="en-US" dirty="0"/>
              <a:t>log4j.appender.HTML.layout=org.apache.log4j.HTMLLayout</a:t>
            </a:r>
          </a:p>
          <a:p>
            <a:r>
              <a:rPr lang="en-US" dirty="0"/>
              <a:t>log4j.appender.HTML.layout.Title=Application log</a:t>
            </a:r>
          </a:p>
          <a:p>
            <a:r>
              <a:rPr lang="en-US" dirty="0"/>
              <a:t>log4j.appender.HTML.layout.LocationInfo=true</a:t>
            </a:r>
            <a:endParaRPr lang="en-US" dirty="0"/>
          </a:p>
        </p:txBody>
      </p:sp>
    </p:spTree>
    <p:extLst>
      <p:ext uri="{BB962C8B-B14F-4D97-AF65-F5344CB8AC3E}">
        <p14:creationId xmlns:p14="http://schemas.microsoft.com/office/powerpoint/2010/main" val="267059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Download the jar file: or use maven dependency</a:t>
            </a:r>
          </a:p>
          <a:p>
            <a:r>
              <a:rPr lang="en-US" dirty="0">
                <a:hlinkClick r:id="rId2"/>
              </a:rPr>
              <a:t>https://mvnrepository.com/artifact/log4j/log4j/1.2.17</a:t>
            </a:r>
            <a:endParaRPr lang="en-US" dirty="0"/>
          </a:p>
          <a:p>
            <a:pPr marL="0" indent="0">
              <a:buNone/>
            </a:pPr>
            <a:r>
              <a:rPr lang="en-US" dirty="0"/>
              <a:t>&lt;dependency&gt;</a:t>
            </a:r>
          </a:p>
          <a:p>
            <a:pPr marL="0" indent="0">
              <a:buNone/>
            </a:pPr>
            <a:r>
              <a:rPr lang="en-US" dirty="0"/>
              <a:t>    &lt;</a:t>
            </a:r>
            <a:r>
              <a:rPr lang="en-US" dirty="0" err="1"/>
              <a:t>groupId</a:t>
            </a:r>
            <a:r>
              <a:rPr lang="en-US" dirty="0"/>
              <a:t>&gt;log4j&lt;/</a:t>
            </a:r>
            <a:r>
              <a:rPr lang="en-US" dirty="0" err="1"/>
              <a:t>groupId</a:t>
            </a:r>
            <a:r>
              <a:rPr lang="en-US" dirty="0"/>
              <a:t>&gt;</a:t>
            </a:r>
          </a:p>
          <a:p>
            <a:pPr marL="0" indent="0">
              <a:buNone/>
            </a:pPr>
            <a:r>
              <a:rPr lang="en-US" dirty="0"/>
              <a:t>    &lt;</a:t>
            </a:r>
            <a:r>
              <a:rPr lang="en-US" dirty="0" err="1"/>
              <a:t>artifactId</a:t>
            </a:r>
            <a:r>
              <a:rPr lang="en-US" dirty="0"/>
              <a:t>&gt;log4j&lt;/</a:t>
            </a:r>
            <a:r>
              <a:rPr lang="en-US" dirty="0" err="1"/>
              <a:t>artifactId</a:t>
            </a:r>
            <a:r>
              <a:rPr lang="en-US" dirty="0"/>
              <a:t>&gt;</a:t>
            </a:r>
          </a:p>
          <a:p>
            <a:pPr marL="0" indent="0">
              <a:buNone/>
            </a:pPr>
            <a:r>
              <a:rPr lang="en-US" dirty="0"/>
              <a:t>    &lt;version&gt;1.2.17&lt;/version&gt;</a:t>
            </a:r>
          </a:p>
          <a:p>
            <a:pPr marL="0" indent="0">
              <a:buNone/>
            </a:pPr>
            <a:r>
              <a:rPr lang="en-US" dirty="0"/>
              <a:t>&lt;/dependency&gt;</a:t>
            </a:r>
          </a:p>
          <a:p>
            <a:endParaRPr lang="en-US" dirty="0"/>
          </a:p>
          <a:p>
            <a:pPr lvl="1"/>
            <a:endParaRPr lang="en-US" dirty="0"/>
          </a:p>
        </p:txBody>
      </p:sp>
    </p:spTree>
    <p:extLst>
      <p:ext uri="{BB962C8B-B14F-4D97-AF65-F5344CB8AC3E}">
        <p14:creationId xmlns:p14="http://schemas.microsoft.com/office/powerpoint/2010/main" val="22574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111"/>
            <a:ext cx="8596668" cy="389206"/>
          </a:xfrm>
        </p:spPr>
        <p:txBody>
          <a:bodyPr>
            <a:normAutofit fontScale="90000"/>
          </a:bodyPr>
          <a:lstStyle/>
          <a:p>
            <a:r>
              <a:rPr lang="en-US" dirty="0"/>
              <a:t> </a:t>
            </a:r>
          </a:p>
        </p:txBody>
      </p:sp>
      <p:sp>
        <p:nvSpPr>
          <p:cNvPr id="3" name="Content Placeholder 2"/>
          <p:cNvSpPr>
            <a:spLocks noGrp="1"/>
          </p:cNvSpPr>
          <p:nvPr>
            <p:ph idx="1"/>
          </p:nvPr>
        </p:nvSpPr>
        <p:spPr>
          <a:xfrm>
            <a:off x="677334" y="970671"/>
            <a:ext cx="8596668" cy="5070691"/>
          </a:xfrm>
        </p:spPr>
        <p:txBody>
          <a:bodyPr/>
          <a:lstStyle/>
          <a:p>
            <a:r>
              <a:rPr lang="en-US" dirty="0"/>
              <a:t>Create a </a:t>
            </a:r>
            <a:r>
              <a:rPr lang="en-US" dirty="0"/>
              <a:t>log4j.properties file in the project’s main directory</a:t>
            </a:r>
          </a:p>
          <a:p>
            <a:r>
              <a:rPr lang="en-US" dirty="0"/>
              <a:t>Add the sample code</a:t>
            </a:r>
          </a:p>
          <a:p>
            <a:r>
              <a:rPr lang="en-US" dirty="0"/>
              <a:t>Write a test case</a:t>
            </a:r>
          </a:p>
          <a:p>
            <a:r>
              <a:rPr lang="en-US" dirty="0"/>
              <a:t>Create a logger instance:</a:t>
            </a:r>
          </a:p>
          <a:p>
            <a:pPr lvl="1"/>
            <a:r>
              <a:rPr lang="en-US" dirty="0"/>
              <a:t>Logger logger=</a:t>
            </a:r>
            <a:r>
              <a:rPr lang="en-US" dirty="0" err="1"/>
              <a:t>Logger.getLogger</a:t>
            </a:r>
            <a:r>
              <a:rPr lang="en-US" dirty="0"/>
              <a:t>(“[</a:t>
            </a:r>
            <a:r>
              <a:rPr lang="en-US" dirty="0" err="1"/>
              <a:t>ClassName</a:t>
            </a:r>
            <a:r>
              <a:rPr lang="en-US" dirty="0"/>
              <a:t>]”);</a:t>
            </a:r>
          </a:p>
          <a:p>
            <a:r>
              <a:rPr lang="en-US" dirty="0"/>
              <a:t>  configure log4j properties file</a:t>
            </a:r>
          </a:p>
          <a:p>
            <a:r>
              <a:rPr lang="en-US" dirty="0"/>
              <a:t>       </a:t>
            </a:r>
            <a:r>
              <a:rPr lang="en-US" dirty="0" err="1"/>
              <a:t>PropertyConfigurator.configure</a:t>
            </a:r>
            <a:r>
              <a:rPr lang="en-US" dirty="0"/>
              <a:t>("Log4j.properties");</a:t>
            </a:r>
          </a:p>
          <a:p>
            <a:r>
              <a:rPr lang="en-US" dirty="0"/>
              <a:t>Add logger messages:</a:t>
            </a:r>
          </a:p>
          <a:p>
            <a:pPr lvl="1"/>
            <a:r>
              <a:rPr lang="en-US" dirty="0"/>
              <a:t>logger.info("</a:t>
            </a:r>
            <a:r>
              <a:rPr lang="en-US" dirty="0" err="1"/>
              <a:t>Url</a:t>
            </a:r>
            <a:r>
              <a:rPr lang="en-US" dirty="0"/>
              <a:t> opened");</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215630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966"/>
          </a:xfrm>
        </p:spPr>
        <p:txBody>
          <a:bodyPr>
            <a:normAutofit fontScale="90000"/>
          </a:bodyPr>
          <a:lstStyle/>
          <a:p>
            <a:r>
              <a:rPr lang="en-US" dirty="0"/>
              <a:t>References	</a:t>
            </a:r>
            <a:br>
              <a:rPr lang="en-US" dirty="0"/>
            </a:br>
            <a:endParaRPr lang="en-US" dirty="0"/>
          </a:p>
        </p:txBody>
      </p:sp>
      <p:sp>
        <p:nvSpPr>
          <p:cNvPr id="3" name="Content Placeholder 2"/>
          <p:cNvSpPr>
            <a:spLocks noGrp="1"/>
          </p:cNvSpPr>
          <p:nvPr>
            <p:ph idx="1"/>
          </p:nvPr>
        </p:nvSpPr>
        <p:spPr>
          <a:xfrm>
            <a:off x="677334" y="1364567"/>
            <a:ext cx="8596668" cy="4676796"/>
          </a:xfrm>
        </p:spPr>
        <p:txBody>
          <a:bodyPr/>
          <a:lstStyle/>
          <a:p>
            <a:r>
              <a:rPr lang="en-US" dirty="0">
                <a:hlinkClick r:id="rId2"/>
              </a:rPr>
              <a:t>http://learn-automation.com/headless-browser-testing-using-selenium-htmlunitdriver/</a:t>
            </a:r>
            <a:endParaRPr lang="en-US" dirty="0"/>
          </a:p>
          <a:p>
            <a:r>
              <a:rPr lang="en-US" dirty="0">
                <a:hlinkClick r:id="rId3"/>
              </a:rPr>
              <a:t>http://learn-automation.com/how-to-create-log-files-in-selenium/</a:t>
            </a:r>
            <a:endParaRPr lang="en-US" dirty="0"/>
          </a:p>
          <a:p>
            <a:r>
              <a:rPr lang="en-US" dirty="0">
                <a:hlinkClick r:id="rId4"/>
              </a:rPr>
              <a:t>https://www.guru99.com/tutorial-on-log4j-and-logexpert-with-selenium.html</a:t>
            </a:r>
            <a:endParaRPr lang="en-US" dirty="0"/>
          </a:p>
          <a:p>
            <a:r>
              <a:rPr lang="en-US" dirty="0">
                <a:hlinkClick r:id="rId5"/>
              </a:rPr>
              <a:t>https://www.guru99.com/selenium-with-htmlunit-driver-phantomjs.html</a:t>
            </a:r>
            <a:endParaRPr lang="en-US" dirty="0"/>
          </a:p>
          <a:p>
            <a:endParaRPr lang="en-US" dirty="0"/>
          </a:p>
        </p:txBody>
      </p:sp>
    </p:spTree>
    <p:extLst>
      <p:ext uri="{BB962C8B-B14F-4D97-AF65-F5344CB8AC3E}">
        <p14:creationId xmlns:p14="http://schemas.microsoft.com/office/powerpoint/2010/main" val="107807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Headless Browser?</a:t>
            </a:r>
            <a:br>
              <a:rPr lang="en-US" b="1" dirty="0"/>
            </a:br>
            <a:br>
              <a:rPr lang="en-US" dirty="0"/>
            </a:br>
            <a:endParaRPr lang="en-US" dirty="0"/>
          </a:p>
        </p:txBody>
      </p:sp>
      <p:sp>
        <p:nvSpPr>
          <p:cNvPr id="3" name="Content Placeholder 2"/>
          <p:cNvSpPr>
            <a:spLocks noGrp="1"/>
          </p:cNvSpPr>
          <p:nvPr>
            <p:ph idx="1"/>
          </p:nvPr>
        </p:nvSpPr>
        <p:spPr/>
        <p:txBody>
          <a:bodyPr/>
          <a:lstStyle/>
          <a:p>
            <a:r>
              <a:rPr lang="en-US" dirty="0"/>
              <a:t>A headless browser is a web-browser </a:t>
            </a:r>
            <a:r>
              <a:rPr lang="en-US" b="1" dirty="0"/>
              <a:t>without a graphical user interface</a:t>
            </a:r>
            <a:r>
              <a:rPr lang="en-US" dirty="0"/>
              <a:t>. This program will behave just like a browser but will not show any GUI.</a:t>
            </a:r>
          </a:p>
          <a:p>
            <a:r>
              <a:rPr lang="en-US" dirty="0"/>
              <a:t>Some of the examples of Headless Drivers include </a:t>
            </a:r>
          </a:p>
          <a:p>
            <a:pPr lvl="1"/>
            <a:r>
              <a:rPr lang="en-US" dirty="0" err="1"/>
              <a:t>HtmlUnit</a:t>
            </a:r>
            <a:endParaRPr lang="en-US" dirty="0"/>
          </a:p>
          <a:p>
            <a:pPr lvl="1"/>
            <a:r>
              <a:rPr lang="en-US" dirty="0" err="1"/>
              <a:t>PhantomJS</a:t>
            </a:r>
            <a:endParaRPr lang="en-US" dirty="0"/>
          </a:p>
          <a:p>
            <a:pPr lvl="1"/>
            <a:r>
              <a:rPr lang="en-US" dirty="0" err="1"/>
              <a:t>ZombieJS</a:t>
            </a:r>
            <a:endParaRPr lang="en-US" dirty="0"/>
          </a:p>
          <a:p>
            <a:pPr lvl="1"/>
            <a:r>
              <a:rPr lang="en-US" dirty="0" err="1"/>
              <a:t>Watir-webdriver</a:t>
            </a:r>
            <a:endParaRPr lang="en-US" dirty="0"/>
          </a:p>
          <a:p>
            <a:r>
              <a:rPr lang="en-US" dirty="0"/>
              <a:t>Today we will focus on </a:t>
            </a:r>
            <a:r>
              <a:rPr lang="en-US" dirty="0" err="1"/>
              <a:t>HtmlUnit</a:t>
            </a:r>
            <a:r>
              <a:rPr lang="en-US" dirty="0"/>
              <a:t> and </a:t>
            </a:r>
            <a:r>
              <a:rPr lang="en-US" dirty="0" err="1"/>
              <a:t>PhatomJS</a:t>
            </a:r>
            <a:endParaRPr lang="en-US" dirty="0"/>
          </a:p>
          <a:p>
            <a:endParaRPr lang="en-US" dirty="0"/>
          </a:p>
          <a:p>
            <a:r>
              <a:rPr lang="en-US" dirty="0"/>
              <a:t>Also, in Jenkins, tests run in headless mode.</a:t>
            </a:r>
            <a:endParaRPr lang="en-US" dirty="0"/>
          </a:p>
        </p:txBody>
      </p:sp>
    </p:spTree>
    <p:extLst>
      <p:ext uri="{BB962C8B-B14F-4D97-AF65-F5344CB8AC3E}">
        <p14:creationId xmlns:p14="http://schemas.microsoft.com/office/powerpoint/2010/main" val="254513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HTMLUnitDriver</a:t>
            </a:r>
            <a:br>
              <a:rPr lang="en-US" b="1" dirty="0"/>
            </a:br>
            <a:endParaRPr lang="en-US" dirty="0"/>
          </a:p>
        </p:txBody>
      </p:sp>
      <p:sp>
        <p:nvSpPr>
          <p:cNvPr id="3" name="Content Placeholder 2"/>
          <p:cNvSpPr>
            <a:spLocks noGrp="1"/>
          </p:cNvSpPr>
          <p:nvPr>
            <p:ph idx="1"/>
          </p:nvPr>
        </p:nvSpPr>
        <p:spPr>
          <a:xfrm>
            <a:off x="677334" y="2160589"/>
            <a:ext cx="8596668" cy="4282414"/>
          </a:xfrm>
        </p:spPr>
        <p:txBody>
          <a:bodyPr/>
          <a:lstStyle/>
          <a:p>
            <a:r>
              <a:rPr lang="en-US" dirty="0"/>
              <a:t>HTML </a:t>
            </a:r>
            <a:r>
              <a:rPr lang="en-US" dirty="0" err="1"/>
              <a:t>UnitDriver</a:t>
            </a:r>
            <a:r>
              <a:rPr lang="en-US" dirty="0"/>
              <a:t> is the most light weight and fastest implementation headless browser for of WebDriver. It is based on </a:t>
            </a:r>
            <a:r>
              <a:rPr lang="en-US" dirty="0" err="1"/>
              <a:t>HtmlUnit</a:t>
            </a:r>
            <a:r>
              <a:rPr lang="en-US" dirty="0"/>
              <a:t>. It is known as </a:t>
            </a:r>
            <a:r>
              <a:rPr lang="en-US" b="1" dirty="0"/>
              <a:t>Headless Browser Driver</a:t>
            </a:r>
            <a:r>
              <a:rPr lang="en-US" dirty="0"/>
              <a:t>. It is same as Chrome, IE, or </a:t>
            </a:r>
            <a:r>
              <a:rPr lang="en-US" dirty="0" err="1"/>
              <a:t>FireFox</a:t>
            </a:r>
            <a:r>
              <a:rPr lang="en-US" dirty="0"/>
              <a:t> driver, but it does not have GUI so one cannot see the test execution on screen. </a:t>
            </a:r>
          </a:p>
          <a:p>
            <a:r>
              <a:rPr lang="en-US" dirty="0"/>
              <a:t>Implementation: </a:t>
            </a:r>
          </a:p>
          <a:p>
            <a:pPr lvl="1"/>
            <a:r>
              <a:rPr lang="en-US" dirty="0"/>
              <a:t>WebDriver driver = </a:t>
            </a:r>
            <a:r>
              <a:rPr lang="en-US" b="1" dirty="0"/>
              <a:t>new </a:t>
            </a:r>
            <a:r>
              <a:rPr lang="en-US" b="1" dirty="0" err="1"/>
              <a:t>HtmlUnitDriver</a:t>
            </a:r>
            <a:r>
              <a:rPr lang="en-US" b="1" dirty="0"/>
              <a:t>();</a:t>
            </a:r>
          </a:p>
          <a:p>
            <a:pPr lvl="1"/>
            <a:r>
              <a:rPr lang="en-US" b="1" dirty="0"/>
              <a:t>No need to set the </a:t>
            </a:r>
            <a:r>
              <a:rPr lang="en-US" b="1" dirty="0" err="1"/>
              <a:t>driverpath</a:t>
            </a:r>
            <a:endParaRPr lang="en-US" b="1" dirty="0"/>
          </a:p>
          <a:p>
            <a:pPr lvl="1"/>
            <a:endParaRPr lang="en-US" b="1" dirty="0"/>
          </a:p>
          <a:p>
            <a:pPr lvl="1"/>
            <a:r>
              <a:rPr lang="en-US" b="1" dirty="0"/>
              <a:t>By default, </a:t>
            </a:r>
            <a:r>
              <a:rPr lang="en-US" dirty="0"/>
              <a:t>JavaScript</a:t>
            </a:r>
            <a:r>
              <a:rPr lang="en-US" b="1" dirty="0"/>
              <a:t> is disabled. To enable </a:t>
            </a:r>
            <a:r>
              <a:rPr lang="en-US" dirty="0"/>
              <a:t>JavaScript, a small change is needed:</a:t>
            </a:r>
          </a:p>
          <a:p>
            <a:pPr lvl="1"/>
            <a:r>
              <a:rPr lang="en-US" dirty="0"/>
              <a:t>WebDriver driver = </a:t>
            </a:r>
            <a:r>
              <a:rPr lang="en-US" b="1" dirty="0"/>
              <a:t>new </a:t>
            </a:r>
            <a:r>
              <a:rPr lang="en-US" b="1" dirty="0" err="1"/>
              <a:t>HtmlUnitDriver</a:t>
            </a:r>
            <a:r>
              <a:rPr lang="en-US" b="1" dirty="0"/>
              <a:t>(true); - not recommend it as it’s quite buggy</a:t>
            </a:r>
          </a:p>
          <a:p>
            <a:endParaRPr lang="en-US" dirty="0"/>
          </a:p>
        </p:txBody>
      </p:sp>
    </p:spTree>
    <p:extLst>
      <p:ext uri="{BB962C8B-B14F-4D97-AF65-F5344CB8AC3E}">
        <p14:creationId xmlns:p14="http://schemas.microsoft.com/office/powerpoint/2010/main" val="34164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754" y="609600"/>
            <a:ext cx="8078248" cy="1320800"/>
          </a:xfrm>
        </p:spPr>
        <p:txBody>
          <a:bodyPr/>
          <a:lstStyle/>
          <a:p>
            <a:r>
              <a:rPr lang="en-US" b="1" dirty="0"/>
              <a:t>Pros and Cons of Html Unit Driver:</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sz="2000" dirty="0"/>
              <a:t>Pros:</a:t>
            </a:r>
          </a:p>
          <a:p>
            <a:pPr lvl="1"/>
            <a:r>
              <a:rPr lang="en-US" dirty="0"/>
              <a:t>Since it is not using any GUI to test, your tests will run in background without any visual interruption</a:t>
            </a:r>
          </a:p>
          <a:p>
            <a:pPr lvl="1"/>
            <a:r>
              <a:rPr lang="en-US" dirty="0"/>
              <a:t>It is platform independent and easier to run several tests concurrently. Ideal for </a:t>
            </a:r>
            <a:r>
              <a:rPr lang="en-US" dirty="0">
                <a:hlinkClick r:id="rId6"/>
              </a:rPr>
              <a:t>Load Testing</a:t>
            </a:r>
            <a:r>
              <a:rPr lang="en-US" dirty="0"/>
              <a:t>.</a:t>
            </a:r>
          </a:p>
          <a:p>
            <a:pPr lvl="1"/>
            <a:r>
              <a:rPr lang="en-US" dirty="0"/>
              <a:t>Fastest implementation of WebDriver</a:t>
            </a:r>
          </a:p>
          <a:p>
            <a:pPr lvl="1"/>
            <a:r>
              <a:rPr lang="en-US" dirty="0"/>
              <a:t>Supports JavaScript</a:t>
            </a:r>
          </a:p>
          <a:p>
            <a:endParaRPr lang="en-US" dirty="0"/>
          </a:p>
          <a:p>
            <a:r>
              <a:rPr lang="en-US" sz="2000" b="1" dirty="0"/>
              <a:t>Cons</a:t>
            </a:r>
          </a:p>
          <a:p>
            <a:pPr lvl="1"/>
            <a:r>
              <a:rPr lang="en-US" dirty="0"/>
              <a:t>Emulates other browsers’ JavaScript </a:t>
            </a:r>
            <a:r>
              <a:rPr lang="en-US" dirty="0" err="1"/>
              <a:t>behaviour</a:t>
            </a:r>
            <a:r>
              <a:rPr lang="en-US" dirty="0"/>
              <a:t> </a:t>
            </a:r>
          </a:p>
          <a:p>
            <a:pPr lvl="1"/>
            <a:r>
              <a:rPr lang="en-US" dirty="0"/>
              <a:t>Can’t see what’s going on with</a:t>
            </a:r>
          </a:p>
          <a:p>
            <a:endParaRPr lang="en-US" dirty="0"/>
          </a:p>
          <a:p>
            <a:endParaRPr lang="en-US" dirty="0"/>
          </a:p>
        </p:txBody>
      </p:sp>
    </p:spTree>
    <p:controls>
      <mc:AlternateContent xmlns:mc="http://schemas.openxmlformats.org/markup-compatibility/2006">
        <mc:Choice xmlns:v="urn:schemas-microsoft-com:vml" Requires="v">
          <p:control spid="1069" name="HTMLImage1" r:id="rId2" imgW="914400" imgH="914400"/>
        </mc:Choice>
        <mc:Fallback>
          <p:control name="HTMLImage1" r:id="rId2" imgW="914400" imgH="914400">
            <p:pic>
              <p:nvPicPr>
                <p:cNvPr id="5" name="HTMLImage1"/>
                <p:cNvPicPr preferRelativeResize="0">
                  <a:picLocks noChangeArrowheads="1" noChangeShapeType="1"/>
                </p:cNvPicPr>
                <p:nvPr/>
              </p:nvPicPr>
              <p:blipFill>
                <a:blip r:embed="rId7"/>
                <a:srcRect/>
                <a:stretch>
                  <a:fillRect/>
                </a:stretch>
              </p:blipFill>
              <p:spPr bwMode="auto">
                <a:xfrm>
                  <a:off x="152400" y="152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0" name="HTMLImage2" r:id="rId3" imgW="914400" imgH="914400"/>
        </mc:Choice>
        <mc:Fallback>
          <p:control name="HTMLImage2" r:id="rId3" imgW="914400" imgH="914400">
            <p:pic>
              <p:nvPicPr>
                <p:cNvPr id="6" name="HTMLImage2"/>
                <p:cNvPicPr preferRelativeResize="0">
                  <a:picLocks noChangeArrowheads="1" noChangeShapeType="1"/>
                </p:cNvPicPr>
                <p:nvPr/>
              </p:nvPicPr>
              <p:blipFill>
                <a:blip r:embed="rId7"/>
                <a:srcRect/>
                <a:stretch>
                  <a:fillRect/>
                </a:stretch>
              </p:blipFill>
              <p:spPr bwMode="auto">
                <a:xfrm>
                  <a:off x="152400" y="152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02232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763"/>
          </a:xfrm>
        </p:spPr>
        <p:txBody>
          <a:bodyPr/>
          <a:lstStyle/>
          <a:p>
            <a:r>
              <a:rPr lang="en-US" dirty="0" err="1"/>
              <a:t>PhantomJS</a:t>
            </a:r>
            <a:endParaRPr lang="en-US" dirty="0"/>
          </a:p>
        </p:txBody>
      </p:sp>
      <p:sp>
        <p:nvSpPr>
          <p:cNvPr id="3" name="Content Placeholder 2"/>
          <p:cNvSpPr>
            <a:spLocks noGrp="1"/>
          </p:cNvSpPr>
          <p:nvPr>
            <p:ph idx="1"/>
          </p:nvPr>
        </p:nvSpPr>
        <p:spPr>
          <a:xfrm>
            <a:off x="424115" y="1457205"/>
            <a:ext cx="8596668" cy="990574"/>
          </a:xfrm>
        </p:spPr>
        <p:txBody>
          <a:bodyPr/>
          <a:lstStyle/>
          <a:p>
            <a:r>
              <a:rPr lang="en-US" dirty="0" err="1"/>
              <a:t>PhantomJS</a:t>
            </a:r>
            <a:r>
              <a:rPr lang="en-US" dirty="0"/>
              <a:t> is a headless browser with JavaScript API. It is an optimal solution for Headless Website Testing, access and manipulate webpages &amp; comes with the standard DOM API.</a:t>
            </a:r>
          </a:p>
          <a:p>
            <a:endParaRPr lang="en-US" dirty="0"/>
          </a:p>
        </p:txBody>
      </p:sp>
      <p:pic>
        <p:nvPicPr>
          <p:cNvPr id="7" name="Picture 6"/>
          <p:cNvPicPr>
            <a:picLocks noChangeAspect="1"/>
          </p:cNvPicPr>
          <p:nvPr/>
        </p:nvPicPr>
        <p:blipFill>
          <a:blip r:embed="rId3"/>
          <a:stretch>
            <a:fillRect/>
          </a:stretch>
        </p:blipFill>
        <p:spPr>
          <a:xfrm>
            <a:off x="898500" y="2779321"/>
            <a:ext cx="9382125" cy="3381375"/>
          </a:xfrm>
          <a:prstGeom prst="rect">
            <a:avLst/>
          </a:prstGeom>
        </p:spPr>
      </p:pic>
    </p:spTree>
    <p:extLst>
      <p:ext uri="{BB962C8B-B14F-4D97-AF65-F5344CB8AC3E}">
        <p14:creationId xmlns:p14="http://schemas.microsoft.com/office/powerpoint/2010/main" val="244757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for </a:t>
            </a:r>
            <a:r>
              <a:rPr lang="en-US" dirty="0" err="1"/>
              <a:t>PhantomJs</a:t>
            </a:r>
            <a:endParaRPr lang="en-US" dirty="0"/>
          </a:p>
        </p:txBody>
      </p:sp>
      <p:sp>
        <p:nvSpPr>
          <p:cNvPr id="3" name="Content Placeholder 2"/>
          <p:cNvSpPr>
            <a:spLocks noGrp="1"/>
          </p:cNvSpPr>
          <p:nvPr>
            <p:ph idx="1"/>
          </p:nvPr>
        </p:nvSpPr>
        <p:spPr/>
        <p:txBody>
          <a:bodyPr>
            <a:normAutofit/>
          </a:bodyPr>
          <a:lstStyle/>
          <a:p>
            <a:r>
              <a:rPr lang="en-US" dirty="0"/>
              <a:t>Download </a:t>
            </a:r>
            <a:r>
              <a:rPr lang="en-US" dirty="0" err="1"/>
              <a:t>phantomjs</a:t>
            </a:r>
            <a:r>
              <a:rPr lang="en-US" dirty="0"/>
              <a:t> zip from </a:t>
            </a:r>
            <a:r>
              <a:rPr lang="en-US" dirty="0">
                <a:hlinkClick r:id="rId3"/>
              </a:rPr>
              <a:t>http://phantomjs.org/download.html</a:t>
            </a:r>
            <a:r>
              <a:rPr lang="en-US" dirty="0"/>
              <a:t> that’s compatible with your OS</a:t>
            </a:r>
          </a:p>
          <a:p>
            <a:endParaRPr lang="en-US" dirty="0"/>
          </a:p>
        </p:txBody>
      </p:sp>
    </p:spTree>
    <p:extLst>
      <p:ext uri="{BB962C8B-B14F-4D97-AF65-F5344CB8AC3E}">
        <p14:creationId xmlns:p14="http://schemas.microsoft.com/office/powerpoint/2010/main" val="56164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32935"/>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78093" y="609600"/>
            <a:ext cx="7745401" cy="5766433"/>
          </a:xfrm>
          <a:prstGeom prst="rect">
            <a:avLst/>
          </a:prstGeom>
        </p:spPr>
      </p:pic>
    </p:spTree>
    <p:extLst>
      <p:ext uri="{BB962C8B-B14F-4D97-AF65-F5344CB8AC3E}">
        <p14:creationId xmlns:p14="http://schemas.microsoft.com/office/powerpoint/2010/main" val="365880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for </a:t>
            </a:r>
            <a:r>
              <a:rPr lang="en-US" dirty="0" err="1"/>
              <a:t>PhantomJs</a:t>
            </a:r>
            <a:r>
              <a:rPr lang="en-US" dirty="0"/>
              <a:t> Continued</a:t>
            </a:r>
            <a:br>
              <a:rPr lang="en-US" dirty="0"/>
            </a:br>
            <a:endParaRPr lang="en-US" dirty="0"/>
          </a:p>
        </p:txBody>
      </p:sp>
      <p:sp>
        <p:nvSpPr>
          <p:cNvPr id="3" name="Content Placeholder 2"/>
          <p:cNvSpPr>
            <a:spLocks noGrp="1"/>
          </p:cNvSpPr>
          <p:nvPr>
            <p:ph idx="1"/>
          </p:nvPr>
        </p:nvSpPr>
        <p:spPr>
          <a:xfrm>
            <a:off x="677333" y="2160589"/>
            <a:ext cx="9479541" cy="3880773"/>
          </a:xfrm>
        </p:spPr>
        <p:txBody>
          <a:bodyPr/>
          <a:lstStyle/>
          <a:p>
            <a:r>
              <a:rPr lang="en-US" dirty="0"/>
              <a:t>Unzip and drop the phantomjs.exe to the desired location (such as libraries/drivers) </a:t>
            </a:r>
            <a:r>
              <a:rPr lang="en-US" dirty="0" err="1"/>
              <a:t>etc</a:t>
            </a:r>
            <a:endParaRPr lang="en-US" dirty="0"/>
          </a:p>
          <a:p>
            <a:r>
              <a:rPr lang="en-US" dirty="0"/>
              <a:t>Make sure Selenium is in your project libraries (either using </a:t>
            </a:r>
            <a:r>
              <a:rPr lang="en-US" dirty="0" err="1"/>
              <a:t>buildPath</a:t>
            </a:r>
            <a:r>
              <a:rPr lang="en-US" dirty="0"/>
              <a:t> or Maven dependencies)  </a:t>
            </a:r>
          </a:p>
          <a:p>
            <a:r>
              <a:rPr lang="en-US" dirty="0"/>
              <a:t>Add this to your java code:</a:t>
            </a:r>
          </a:p>
          <a:p>
            <a:pPr marL="0" indent="0">
              <a:buNone/>
            </a:pPr>
            <a:r>
              <a:rPr lang="en-US" dirty="0"/>
              <a:t>   </a:t>
            </a:r>
            <a:r>
              <a:rPr lang="en-US" dirty="0" err="1"/>
              <a:t>System.</a:t>
            </a:r>
            <a:r>
              <a:rPr lang="en-US" i="1" dirty="0" err="1"/>
              <a:t>setProperty</a:t>
            </a:r>
            <a:r>
              <a:rPr lang="en-US" i="1" dirty="0"/>
              <a:t>("</a:t>
            </a:r>
            <a:r>
              <a:rPr lang="en-US" i="1" dirty="0" err="1"/>
              <a:t>phantomjs.binary.path</a:t>
            </a:r>
            <a:r>
              <a:rPr lang="en-US" i="1" dirty="0"/>
              <a:t>", "/Users/</a:t>
            </a:r>
            <a:r>
              <a:rPr lang="en-US" i="1" dirty="0" err="1"/>
              <a:t>SuperUser</a:t>
            </a:r>
            <a:r>
              <a:rPr lang="en-US" i="1" dirty="0"/>
              <a:t>/Documents/Libraries/drivers/phantomjs.exe"); </a:t>
            </a:r>
          </a:p>
          <a:p>
            <a:pPr marL="457200" lvl="1" indent="0">
              <a:buNone/>
            </a:pPr>
            <a:r>
              <a:rPr lang="en-US" i="1" dirty="0"/>
              <a:t>//(Change the path to the appropriate location on your machine. Mac users- don’t need “.exe” at the end)</a:t>
            </a:r>
          </a:p>
          <a:p>
            <a:pPr marL="0" indent="0">
              <a:buNone/>
            </a:pPr>
            <a:r>
              <a:rPr lang="en-US" dirty="0"/>
              <a:t>WebDriver driver = </a:t>
            </a:r>
            <a:r>
              <a:rPr lang="en-US" b="1" dirty="0"/>
              <a:t>new </a:t>
            </a:r>
            <a:r>
              <a:rPr lang="en-US" b="1" dirty="0" err="1"/>
              <a:t>PhantomJSDriver</a:t>
            </a:r>
            <a:r>
              <a:rPr lang="en-US" b="1" dirty="0"/>
              <a:t>();</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9093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Log4j with Selenium</a:t>
            </a:r>
            <a:br>
              <a:rPr lang="en-US" b="1" dirty="0"/>
            </a:br>
            <a:endParaRPr lang="en-US" dirty="0"/>
          </a:p>
        </p:txBody>
      </p:sp>
      <p:sp>
        <p:nvSpPr>
          <p:cNvPr id="3" name="Content Placeholder 2"/>
          <p:cNvSpPr>
            <a:spLocks noGrp="1"/>
          </p:cNvSpPr>
          <p:nvPr>
            <p:ph idx="1"/>
          </p:nvPr>
        </p:nvSpPr>
        <p:spPr/>
        <p:txBody>
          <a:bodyPr/>
          <a:lstStyle/>
          <a:p>
            <a:r>
              <a:rPr lang="en-US" dirty="0"/>
              <a:t>Agenda:</a:t>
            </a:r>
          </a:p>
          <a:p>
            <a:pPr lvl="1"/>
            <a:r>
              <a:rPr lang="en-US" dirty="0"/>
              <a:t>Into to Log4j</a:t>
            </a:r>
          </a:p>
          <a:p>
            <a:pPr lvl="1"/>
            <a:r>
              <a:rPr lang="en-US" dirty="0"/>
              <a:t>Why use it</a:t>
            </a:r>
          </a:p>
          <a:p>
            <a:pPr lvl="1"/>
            <a:r>
              <a:rPr lang="en-US" dirty="0"/>
              <a:t>How to implement and add it to the project</a:t>
            </a:r>
          </a:p>
          <a:p>
            <a:pPr lvl="1"/>
            <a:endParaRPr lang="en-US" dirty="0"/>
          </a:p>
        </p:txBody>
      </p:sp>
    </p:spTree>
    <p:extLst>
      <p:ext uri="{BB962C8B-B14F-4D97-AF65-F5344CB8AC3E}">
        <p14:creationId xmlns:p14="http://schemas.microsoft.com/office/powerpoint/2010/main" val="1996845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TotalTime>
  <Words>1840</Words>
  <Application>Microsoft Office PowerPoint</Application>
  <PresentationFormat>Widescreen</PresentationFormat>
  <Paragraphs>222</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-Selenium Headless Testing -Log4j logging  </vt:lpstr>
      <vt:lpstr>What Is Headless Browser?  </vt:lpstr>
      <vt:lpstr>HTMLUnitDriver </vt:lpstr>
      <vt:lpstr>Pros and Cons of Html Unit Driver: </vt:lpstr>
      <vt:lpstr>PhantomJS</vt:lpstr>
      <vt:lpstr>Implementation for PhantomJs</vt:lpstr>
      <vt:lpstr>PowerPoint Presentation</vt:lpstr>
      <vt:lpstr>Implementation for PhantomJs Continued </vt:lpstr>
      <vt:lpstr>Log4j with Selenium </vt:lpstr>
      <vt:lpstr>What is logging?</vt:lpstr>
      <vt:lpstr>Introduction Log4j </vt:lpstr>
      <vt:lpstr>Why use it?</vt:lpstr>
      <vt:lpstr>Log4j</vt:lpstr>
      <vt:lpstr>PowerPoint Presentation</vt:lpstr>
      <vt:lpstr>PowerPoint Presentation</vt:lpstr>
      <vt:lpstr>PowerPoint Presentation</vt:lpstr>
      <vt:lpstr>Implementation:</vt:lpstr>
      <vt:lpstr>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Headless Testing -Log4j logging  </dc:title>
  <dc:creator>Nurbek Ismailov</dc:creator>
  <cp:lastModifiedBy>Nurbek Ismailov</cp:lastModifiedBy>
  <cp:revision>20</cp:revision>
  <dcterms:created xsi:type="dcterms:W3CDTF">2017-09-06T16:55:26Z</dcterms:created>
  <dcterms:modified xsi:type="dcterms:W3CDTF">2017-09-06T18:43:42Z</dcterms:modified>
</cp:coreProperties>
</file>