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Click to edit the notes format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1400" spc="-1" strike="noStrike">
                <a:latin typeface="Times New Roman"/>
              </a:rPr>
              <a:t>&lt;header&gt;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8D8ABA7-1B92-4926-9116-A27B7B7574D3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requests.readthedocs.io/en/latest/" TargetMode="External"/><Relationship Id="rId2" Type="http://schemas.openxmlformats.org/officeDocument/2006/relationships/hyperlink" Target="https://realpython.com/python-requests/" TargetMode="External"/><Relationship Id="rId3" Type="http://schemas.openxmlformats.org/officeDocument/2006/relationships/hyperlink" Target="https://docs.python.org/3/library/urllib.html" TargetMode="External"/><Relationship Id="rId4" Type="http://schemas.openxmlformats.org/officeDocument/2006/relationships/hyperlink" Target="https://data.gov.ie/" TargetMode="External"/><Relationship Id="rId5" Type="http://schemas.openxmlformats.org/officeDocument/2006/relationships/hyperlink" Target="https://www.cso.ie/en/index.html" TargetMode="External"/><Relationship Id="rId6" Type="http://schemas.openxmlformats.org/officeDocument/2006/relationships/slide" Target="../slides/slide1.xml"/><Relationship Id="rId7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90000" y="5078520"/>
            <a:ext cx="7335000" cy="51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1600" spc="-1" strike="noStrike">
                <a:latin typeface="Arial"/>
              </a:rPr>
              <a:t>Requests</a:t>
            </a:r>
            <a:endParaRPr b="0" lang="en-IE" sz="1600" spc="-1" strike="noStrike">
              <a:latin typeface="Arial"/>
            </a:endParaRPr>
          </a:p>
          <a:p>
            <a:r>
              <a:rPr b="0" lang="en-IE" sz="1600" spc="-1" strike="noStrike">
                <a:latin typeface="Arial"/>
              </a:rPr>
              <a:t>Requests: HTTP for Humans™</a:t>
            </a:r>
            <a:endParaRPr b="0" lang="en-IE" sz="1600" spc="-1" strike="noStrike">
              <a:latin typeface="Arial"/>
            </a:endParaRPr>
          </a:p>
          <a:p>
            <a:r>
              <a:rPr b="0" lang="en-IE" sz="1800" spc="-1" strike="noStrike">
                <a:latin typeface="Arial"/>
                <a:hlinkClick r:id="rId1"/>
              </a:rPr>
              <a:t>https://requests.readthedocs.io/en/latest/</a:t>
            </a:r>
            <a:endParaRPr b="0" lang="en-IE" sz="18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r>
              <a:rPr b="0" lang="en-IE" sz="1600" spc="-1" strike="noStrike">
                <a:latin typeface="Arial"/>
              </a:rPr>
              <a:t>Python’s Requests Library (Guide) – Real Python</a:t>
            </a:r>
            <a:endParaRPr b="0" lang="en-IE" sz="1600" spc="-1" strike="noStrike">
              <a:latin typeface="Arial"/>
            </a:endParaRPr>
          </a:p>
          <a:p>
            <a:r>
              <a:rPr b="0" lang="en-IE" sz="1600" spc="-1" strike="noStrike">
                <a:latin typeface="Arial"/>
                <a:hlinkClick r:id="rId2"/>
              </a:rPr>
              <a:t>https://realpython.com/python-requests/</a:t>
            </a:r>
            <a:endParaRPr b="0" lang="en-IE" sz="1600" spc="-1" strike="noStrike">
              <a:latin typeface="Arial"/>
            </a:endParaRPr>
          </a:p>
          <a:p>
            <a:endParaRPr b="0" lang="en-IE" sz="1800" spc="-1" strike="noStrike">
              <a:latin typeface="Arial"/>
            </a:endParaRPr>
          </a:p>
          <a:p>
            <a:r>
              <a:rPr b="0" lang="en-IE" sz="1600" spc="-1" strike="noStrike">
                <a:latin typeface="Arial"/>
              </a:rPr>
              <a:t>urllib</a:t>
            </a:r>
            <a:endParaRPr b="0" lang="en-IE" sz="1600" spc="-1" strike="noStrike">
              <a:latin typeface="Arial"/>
            </a:endParaRPr>
          </a:p>
          <a:p>
            <a:r>
              <a:rPr b="0" lang="en-IE" sz="1600" spc="-1" strike="noStrike">
                <a:latin typeface="Arial"/>
              </a:rPr>
              <a:t>urllib — URL handling modules</a:t>
            </a:r>
            <a:endParaRPr b="0" lang="en-IE" sz="1600" spc="-1" strike="noStrike">
              <a:latin typeface="Arial"/>
            </a:endParaRPr>
          </a:p>
          <a:p>
            <a:r>
              <a:rPr b="0" lang="en-IE" sz="1800" spc="-1" strike="noStrike">
                <a:latin typeface="Arial"/>
                <a:hlinkClick r:id="rId3"/>
              </a:rPr>
              <a:t>https://docs.python.org/3/library/urllib.html</a:t>
            </a:r>
            <a:endParaRPr b="0" lang="en-IE" sz="18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r>
              <a:rPr b="0" lang="en-IE" sz="1600" spc="-1" strike="noStrike">
                <a:latin typeface="Arial"/>
              </a:rPr>
              <a:t>Datasources</a:t>
            </a:r>
            <a:endParaRPr b="0" lang="en-IE" sz="1600" spc="-1" strike="noStrike">
              <a:latin typeface="Arial"/>
            </a:endParaRPr>
          </a:p>
          <a:p>
            <a:r>
              <a:rPr b="0" lang="en-IE" sz="1600" spc="-1" strike="noStrike">
                <a:latin typeface="Arial"/>
              </a:rPr>
              <a:t>Data.gov.ie</a:t>
            </a:r>
            <a:endParaRPr b="0" lang="en-IE" sz="1600" spc="-1" strike="noStrike">
              <a:latin typeface="Arial"/>
            </a:endParaRPr>
          </a:p>
          <a:p>
            <a:r>
              <a:rPr b="0" lang="en-IE" sz="1600" spc="-1" strike="noStrike">
                <a:latin typeface="Arial"/>
                <a:hlinkClick r:id="rId4"/>
              </a:rPr>
              <a:t>https://data.gov.ie/</a:t>
            </a:r>
            <a:endParaRPr b="0" lang="en-IE" sz="1600" spc="-1" strike="noStrike">
              <a:latin typeface="Arial"/>
            </a:endParaRPr>
          </a:p>
          <a:p>
            <a:endParaRPr b="0" lang="en-IE" sz="1800" spc="-1" strike="noStrike">
              <a:latin typeface="Arial"/>
            </a:endParaRPr>
          </a:p>
          <a:p>
            <a:r>
              <a:rPr b="0" lang="en-IE" sz="1600" spc="-1" strike="noStrike">
                <a:latin typeface="Arial"/>
              </a:rPr>
              <a:t>Home - CSO - Central Statistics Office</a:t>
            </a:r>
            <a:endParaRPr b="0" lang="en-IE" sz="16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  <a:hlinkClick r:id="rId5"/>
              </a:rPr>
              <a:t>https://www.cso.ie/en/index.html</a:t>
            </a:r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r>
              <a:rPr b="0" lang="en-IE" sz="1600" spc="-1" strike="noStrike">
                <a:latin typeface="Arial"/>
              </a:rPr>
              <a:t>Link to a CSO dataset that will help you with the assignment</a:t>
            </a:r>
            <a:endParaRPr b="0" lang="en-IE" sz="1600" spc="-1" strike="noStrike">
              <a:latin typeface="Arial"/>
            </a:endParaRPr>
          </a:p>
          <a:p>
            <a:r>
              <a:rPr b="0" lang="en-IE" sz="1600" spc="-1" strike="noStrike">
                <a:latin typeface="Arial"/>
              </a:rPr>
              <a:t>https://ws.cso.ie/public/api.restful/PxStat.Data.Cube_API.ReadDataset/FIQ02/JSON-stat/2.0/en</a:t>
            </a:r>
            <a:endParaRPr b="0" lang="en-IE" sz="16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A1DE0C-1116-4372-980C-F99CC6F182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8D0ECB-0A4C-47F2-B0A6-6E43E0485E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FC0596-41A6-44FD-BF33-BC3CFC38F0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B070FD-EDDF-4E25-A4E4-926A9683EE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8B9288-0022-4ADF-8C7E-C7D792C8D7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A323C4-D1E4-4879-8018-92C84B3B55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9501E0-AEA1-4D76-B8FB-43E251280D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752DC4-CBC4-44E1-B651-CA6249E791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7FA405-12FF-4FE1-9882-D266949A40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EED61E-BDA2-486A-87E5-4AE96D1C56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4D6236-B98F-4603-BC6B-8F7340865A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942170-4B17-4A42-A49F-926125E5C5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6819B2-B7B6-4204-B18B-F1CBB31DDC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04F648-D98F-4F87-A47C-9781CE83FD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4C4D20-9480-47CC-A28F-C517174C4D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01C420-8BB9-41F1-ABD2-AB63537F7E7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2A6AF3-6555-4F3B-98BD-77925DA46A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5513DF-4BC7-4BCB-8DC6-6D1B6A6702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B20A6D-9388-43EC-B5DB-653BCA5C45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3D2EC6-6134-44F0-93DC-C8B42D9F46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1BF788-E958-43F0-BE90-FAB0BC81FC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41C7DB-39F1-4F62-91E7-181BEE2F42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5A23A8-5AC4-4A76-9F5A-AFD25E4C10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CF42F1-E243-40DD-9DD7-101D931856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1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Rectangle 6"/>
          <p:cNvSpPr/>
          <p:nvPr/>
        </p:nvSpPr>
        <p:spPr>
          <a:xfrm>
            <a:off x="920880" y="134712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920880" y="4299840"/>
            <a:ext cx="10222560" cy="8028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8"/>
          <p:cNvSpPr/>
          <p:nvPr/>
        </p:nvSpPr>
        <p:spPr>
          <a:xfrm>
            <a:off x="920880" y="1484640"/>
            <a:ext cx="10222560" cy="274284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9"/>
          <p:cNvGrpSpPr/>
          <p:nvPr/>
        </p:nvGrpSpPr>
        <p:grpSpPr>
          <a:xfrm>
            <a:off x="9649080" y="4069080"/>
            <a:ext cx="1080720" cy="1080720"/>
            <a:chOff x="9649080" y="4069080"/>
            <a:chExt cx="1080720" cy="1080720"/>
          </a:xfrm>
        </p:grpSpPr>
        <p:sp>
          <p:nvSpPr>
            <p:cNvPr id="7" name="Oval 10"/>
            <p:cNvSpPr/>
            <p:nvPr/>
          </p:nvSpPr>
          <p:spPr>
            <a:xfrm>
              <a:off x="9649080" y="4069080"/>
              <a:ext cx="1080720" cy="108072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Oval 11"/>
            <p:cNvSpPr/>
            <p:nvPr/>
          </p:nvSpPr>
          <p:spPr>
            <a:xfrm>
              <a:off x="9757440" y="4177080"/>
              <a:ext cx="864360" cy="86436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US" sz="9600" spc="-1" strike="noStrike" cap="all">
                <a:latin typeface="Rockwell Condensed"/>
              </a:rPr>
              <a:t>Click to edit Master title style</a:t>
            </a:r>
            <a:endParaRPr b="0" lang="en-US" sz="9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dt" idx="1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&lt;date/time&gt;</a:t>
            </a:r>
            <a:endParaRPr b="0" lang="en-IE" sz="11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2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3"/>
          </p:nvPr>
        </p:nvSpPr>
        <p:spPr>
          <a:xfrm>
            <a:off x="9592560" y="4289400"/>
            <a:ext cx="1193400" cy="639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3E1AB3F-BAB3-413D-9C10-AB146A50C157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2800" spc="-1" strike="noStrike"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1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5400" spc="-1" strike="noStrike" cap="all">
                <a:latin typeface="Rockwell Condensed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2" marL="73152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00584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128016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&lt;date/time&gt;</a:t>
            </a:r>
            <a:endParaRPr b="0" lang="en-IE" sz="11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EF48C11-6C72-485D-9BEA-D32AAA75306F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Andrew.Beatty@atu.ie" TargetMode="External"/><Relationship Id="rId2" Type="http://schemas.openxmlformats.org/officeDocument/2006/relationships/hyperlink" Target="mailto:Andrew.Beatty@atu.ie" TargetMode="External"/><Relationship Id="rId3" Type="http://schemas.openxmlformats.org/officeDocument/2006/relationships/hyperlink" Target="mailto:Andrew.Beatty@atu.ie" TargetMode="Externa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andrewbeatty1.pythonanywhere.com/books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IE" sz="2000" spc="-1" strike="noStrike" cap="all">
                <a:latin typeface="Rockwell Condensed"/>
              </a:rPr>
              <a:t>DR4.1</a:t>
            </a:r>
            <a:br>
              <a:rPr sz="7200"/>
            </a:br>
            <a:r>
              <a:rPr b="0" lang="en-IE" sz="7200" spc="-1" strike="noStrike" cap="all">
                <a:latin typeface="Rockwell Condensed"/>
              </a:rPr>
              <a:t>API: Consuming with python</a:t>
            </a:r>
            <a:endParaRPr b="0" lang="en-US" sz="7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1069920" y="4389120"/>
            <a:ext cx="7890840" cy="106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 u="sng">
                <a:solidFill>
                  <a:srgbClr val="000000"/>
                </a:solidFill>
                <a:uFillTx/>
                <a:latin typeface="Rockwell"/>
                <a:hlinkClick r:id="rId1"/>
              </a:rPr>
              <a:t>Web Services </a:t>
            </a:r>
            <a:r>
              <a:rPr b="0" lang="en-IE" sz="2200" spc="-1" strike="noStrike" u="sng">
                <a:solidFill>
                  <a:srgbClr val="000000"/>
                </a:solidFill>
                <a:uFillTx/>
                <a:latin typeface="Rockwell"/>
                <a:hlinkClick r:id="rId2"/>
              </a:rPr>
              <a:t>and Applications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 u="sng">
                <a:solidFill>
                  <a:srgbClr val="cc9900"/>
                </a:solidFill>
                <a:uFillTx/>
                <a:latin typeface="Rockwell"/>
                <a:hlinkClick r:id="rId3"/>
              </a:rPr>
              <a:t>Andrew.Beatty@atu.ie</a:t>
            </a:r>
            <a:endParaRPr b="0" lang="en-IE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Rectangle 9"/>
          <p:cNvSpPr/>
          <p:nvPr/>
        </p:nvSpPr>
        <p:spPr>
          <a:xfrm>
            <a:off x="984600" y="464040"/>
            <a:ext cx="10222560" cy="80280"/>
          </a:xfrm>
          <a:prstGeom prst="rect">
            <a:avLst/>
          </a:prstGeom>
          <a:blipFill rotWithShape="0">
            <a:blip r:embed="rId1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Rectangle 11"/>
          <p:cNvSpPr/>
          <p:nvPr/>
        </p:nvSpPr>
        <p:spPr>
          <a:xfrm>
            <a:off x="984600" y="601920"/>
            <a:ext cx="10222560" cy="1385640"/>
          </a:xfrm>
          <a:prstGeom prst="rect">
            <a:avLst/>
          </a:prstGeom>
          <a:blipFill rotWithShape="0">
            <a:blip r:embed="rId2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Rectangle 13"/>
          <p:cNvSpPr/>
          <p:nvPr/>
        </p:nvSpPr>
        <p:spPr>
          <a:xfrm>
            <a:off x="984600" y="203868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Requests module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069920" y="2320560"/>
            <a:ext cx="10058040" cy="385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Rockwell"/>
              </a:rPr>
              <a:t>https://github.com/psf/requests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Rockwell"/>
              </a:rPr>
              <a:t>Has methods for each of the HTTP methods.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Rockwell"/>
              </a:rPr>
              <a:t>Very powerful: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Rockwell"/>
              </a:rPr>
              <a:t>Sessions, cookies, keep alive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Rockwell"/>
              </a:rPr>
              <a:t>Authentication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Parameters for us: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headers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data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json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Response attributes and methods for us: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status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text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json()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content()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headers[]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8" name="Oval 15"/>
          <p:cNvSpPr/>
          <p:nvPr/>
        </p:nvSpPr>
        <p:spPr>
          <a:xfrm>
            <a:off x="11401560" y="6229800"/>
            <a:ext cx="456840" cy="456840"/>
          </a:xfrm>
          <a:prstGeom prst="ellipse">
            <a:avLst/>
          </a:prstGeom>
          <a:blipFill rotWithShape="0">
            <a:blip r:embed="rId4"/>
            <a:srcRect/>
            <a:tile/>
          </a:blipFill>
          <a:ln w="2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Oval 17"/>
          <p:cNvSpPr/>
          <p:nvPr/>
        </p:nvSpPr>
        <p:spPr>
          <a:xfrm>
            <a:off x="11431080" y="6258960"/>
            <a:ext cx="398520" cy="398520"/>
          </a:xfrm>
          <a:prstGeom prst="ellipse">
            <a:avLst/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Rectangle 9"/>
          <p:cNvSpPr/>
          <p:nvPr/>
        </p:nvSpPr>
        <p:spPr>
          <a:xfrm>
            <a:off x="984600" y="464040"/>
            <a:ext cx="10222560" cy="80280"/>
          </a:xfrm>
          <a:prstGeom prst="rect">
            <a:avLst/>
          </a:prstGeom>
          <a:blipFill rotWithShape="0">
            <a:blip r:embed="rId1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Rectangle 11"/>
          <p:cNvSpPr/>
          <p:nvPr/>
        </p:nvSpPr>
        <p:spPr>
          <a:xfrm>
            <a:off x="984600" y="601920"/>
            <a:ext cx="10222560" cy="1385640"/>
          </a:xfrm>
          <a:prstGeom prst="rect">
            <a:avLst/>
          </a:prstGeom>
          <a:blipFill rotWithShape="0">
            <a:blip r:embed="rId2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Rectangle 13"/>
          <p:cNvSpPr/>
          <p:nvPr/>
        </p:nvSpPr>
        <p:spPr>
          <a:xfrm>
            <a:off x="984600" y="203868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URL Encoding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069920" y="2320560"/>
            <a:ext cx="10058040" cy="179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Module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urllib.parse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Function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quote()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6" name="Oval 15"/>
          <p:cNvSpPr/>
          <p:nvPr/>
        </p:nvSpPr>
        <p:spPr>
          <a:xfrm>
            <a:off x="11401560" y="6229800"/>
            <a:ext cx="456840" cy="456840"/>
          </a:xfrm>
          <a:prstGeom prst="ellipse">
            <a:avLst/>
          </a:prstGeom>
          <a:blipFill rotWithShape="0">
            <a:blip r:embed="rId4"/>
            <a:srcRect/>
            <a:tile/>
          </a:blipFill>
          <a:ln w="2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Oval 17"/>
          <p:cNvSpPr/>
          <p:nvPr/>
        </p:nvSpPr>
        <p:spPr>
          <a:xfrm>
            <a:off x="11431080" y="6258960"/>
            <a:ext cx="398520" cy="398520"/>
          </a:xfrm>
          <a:prstGeom prst="ellipse">
            <a:avLst/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TextBox 5"/>
          <p:cNvSpPr/>
          <p:nvPr/>
        </p:nvSpPr>
        <p:spPr>
          <a:xfrm>
            <a:off x="1069920" y="4373640"/>
            <a:ext cx="9186480" cy="146124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c586c0"/>
                </a:solidFill>
                <a:latin typeface="Consolas"/>
              </a:rPr>
              <a:t>import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 </a:t>
            </a:r>
            <a:r>
              <a:rPr b="0" lang="en-IE" sz="1800" spc="-1" strike="noStrike">
                <a:solidFill>
                  <a:srgbClr val="4ec9b0"/>
                </a:solidFill>
                <a:latin typeface="Consolas"/>
              </a:rPr>
              <a:t>urllib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.</a:t>
            </a:r>
            <a:r>
              <a:rPr b="0" lang="en-IE" sz="1800" spc="-1" strike="noStrike">
                <a:solidFill>
                  <a:srgbClr val="4ec9b0"/>
                </a:solidFill>
                <a:latin typeface="Consolas"/>
              </a:rPr>
              <a:t>parse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9cdcfe"/>
                </a:solidFill>
                <a:latin typeface="Consolas"/>
              </a:rPr>
              <a:t>query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 </a:t>
            </a:r>
            <a:r>
              <a:rPr b="0" lang="en-IE" sz="1800" spc="-1" strike="noStrike">
                <a:solidFill>
                  <a:srgbClr val="d4d4d4"/>
                </a:solidFill>
                <a:latin typeface="Consolas"/>
              </a:rPr>
              <a:t>=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 </a:t>
            </a:r>
            <a:r>
              <a:rPr b="0" lang="en-IE" sz="1800" spc="-1" strike="noStrike">
                <a:solidFill>
                  <a:srgbClr val="ce9178"/>
                </a:solidFill>
                <a:latin typeface="Consolas"/>
              </a:rPr>
              <a:t>'Hellö Wörld@Python'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9cdcfe"/>
                </a:solidFill>
                <a:latin typeface="Consolas"/>
              </a:rPr>
              <a:t>parsed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 </a:t>
            </a:r>
            <a:r>
              <a:rPr b="0" lang="en-IE" sz="1800" spc="-1" strike="noStrike">
                <a:solidFill>
                  <a:srgbClr val="d4d4d4"/>
                </a:solidFill>
                <a:latin typeface="Consolas"/>
              </a:rPr>
              <a:t>=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  </a:t>
            </a:r>
            <a:r>
              <a:rPr b="0" lang="en-IE" sz="1800" spc="-1" strike="noStrike">
                <a:solidFill>
                  <a:srgbClr val="4ec9b0"/>
                </a:solidFill>
                <a:latin typeface="Consolas"/>
              </a:rPr>
              <a:t>urllib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.</a:t>
            </a:r>
            <a:r>
              <a:rPr b="0" lang="en-IE" sz="1800" spc="-1" strike="noStrike">
                <a:solidFill>
                  <a:srgbClr val="4ec9b0"/>
                </a:solidFill>
                <a:latin typeface="Consolas"/>
              </a:rPr>
              <a:t>parse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.</a:t>
            </a:r>
            <a:r>
              <a:rPr b="0" lang="en-IE" sz="1800" spc="-1" strike="noStrike">
                <a:solidFill>
                  <a:srgbClr val="dcdcaa"/>
                </a:solidFill>
                <a:latin typeface="Consolas"/>
              </a:rPr>
              <a:t>quote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(</a:t>
            </a:r>
            <a:r>
              <a:rPr b="0" lang="en-IE" sz="1800" spc="-1" strike="noStrike">
                <a:solidFill>
                  <a:srgbClr val="9cdcfe"/>
                </a:solidFill>
                <a:latin typeface="Consolas"/>
              </a:rPr>
              <a:t>query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)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dcdcaa"/>
                </a:solidFill>
                <a:latin typeface="Consolas"/>
              </a:rPr>
              <a:t>print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(</a:t>
            </a:r>
            <a:r>
              <a:rPr b="0" lang="en-IE" sz="1800" spc="-1" strike="noStrike">
                <a:solidFill>
                  <a:srgbClr val="9cdcfe"/>
                </a:solidFill>
                <a:latin typeface="Consolas"/>
              </a:rPr>
              <a:t>parsed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)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7ca668"/>
                </a:solidFill>
                <a:latin typeface="Consolas"/>
              </a:rPr>
              <a:t>#'Hell%C3%B6%20W%C3%B6rld%40Python'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Rectangle 9"/>
          <p:cNvSpPr/>
          <p:nvPr/>
        </p:nvSpPr>
        <p:spPr>
          <a:xfrm>
            <a:off x="984600" y="464040"/>
            <a:ext cx="10222560" cy="80280"/>
          </a:xfrm>
          <a:prstGeom prst="rect">
            <a:avLst/>
          </a:prstGeom>
          <a:blipFill rotWithShape="0">
            <a:blip r:embed="rId1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Rectangle 11"/>
          <p:cNvSpPr/>
          <p:nvPr/>
        </p:nvSpPr>
        <p:spPr>
          <a:xfrm>
            <a:off x="984600" y="601920"/>
            <a:ext cx="10222560" cy="1385640"/>
          </a:xfrm>
          <a:prstGeom prst="rect">
            <a:avLst/>
          </a:prstGeom>
          <a:blipFill rotWithShape="0">
            <a:blip r:embed="rId2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Rectangle 13"/>
          <p:cNvSpPr/>
          <p:nvPr/>
        </p:nvSpPr>
        <p:spPr>
          <a:xfrm>
            <a:off x="984600" y="203868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URL Encoding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069920" y="2320560"/>
            <a:ext cx="10058040" cy="179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Encode parameters with Function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urlencode()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5" name="Oval 15"/>
          <p:cNvSpPr/>
          <p:nvPr/>
        </p:nvSpPr>
        <p:spPr>
          <a:xfrm>
            <a:off x="11401560" y="6229800"/>
            <a:ext cx="456840" cy="456840"/>
          </a:xfrm>
          <a:prstGeom prst="ellipse">
            <a:avLst/>
          </a:prstGeom>
          <a:blipFill rotWithShape="0">
            <a:blip r:embed="rId4"/>
            <a:srcRect/>
            <a:tile/>
          </a:blipFill>
          <a:ln w="2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Oval 17"/>
          <p:cNvSpPr/>
          <p:nvPr/>
        </p:nvSpPr>
        <p:spPr>
          <a:xfrm>
            <a:off x="11431080" y="6258960"/>
            <a:ext cx="398520" cy="398520"/>
          </a:xfrm>
          <a:prstGeom prst="ellipse">
            <a:avLst/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Box 5"/>
          <p:cNvSpPr/>
          <p:nvPr/>
        </p:nvSpPr>
        <p:spPr>
          <a:xfrm>
            <a:off x="984600" y="3586320"/>
            <a:ext cx="9186480" cy="173556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9cdcfe"/>
                </a:solidFill>
                <a:latin typeface="Consolas"/>
              </a:rPr>
              <a:t>params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 </a:t>
            </a:r>
            <a:r>
              <a:rPr b="0" lang="en-IE" sz="1800" spc="-1" strike="noStrike">
                <a:solidFill>
                  <a:srgbClr val="d4d4d4"/>
                </a:solidFill>
                <a:latin typeface="Consolas"/>
              </a:rPr>
              <a:t>=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 {</a:t>
            </a:r>
            <a:r>
              <a:rPr b="0" lang="en-IE" sz="1800" spc="-1" strike="noStrike">
                <a:solidFill>
                  <a:srgbClr val="ce9178"/>
                </a:solidFill>
                <a:latin typeface="Consolas"/>
              </a:rPr>
              <a:t>'q'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800" spc="-1" strike="noStrike">
                <a:solidFill>
                  <a:srgbClr val="ce9178"/>
                </a:solidFill>
                <a:latin typeface="Consolas"/>
              </a:rPr>
              <a:t>'Python URL encoding'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, </a:t>
            </a:r>
            <a:r>
              <a:rPr b="0" lang="en-IE" sz="1800" spc="-1" strike="noStrike">
                <a:solidFill>
                  <a:srgbClr val="ce9178"/>
                </a:solidFill>
                <a:latin typeface="Consolas"/>
              </a:rPr>
              <a:t>'as_sitesearch'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800" spc="-1" strike="noStrike">
                <a:solidFill>
                  <a:srgbClr val="ce9178"/>
                </a:solidFill>
                <a:latin typeface="Consolas"/>
              </a:rPr>
              <a:t>'www.urlencoder.io'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}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9cdcfe"/>
                </a:solidFill>
                <a:latin typeface="Consolas"/>
              </a:rPr>
              <a:t>parsedparams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 </a:t>
            </a:r>
            <a:r>
              <a:rPr b="0" lang="en-IE" sz="1800" spc="-1" strike="noStrike">
                <a:solidFill>
                  <a:srgbClr val="d4d4d4"/>
                </a:solidFill>
                <a:latin typeface="Consolas"/>
              </a:rPr>
              <a:t>=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 </a:t>
            </a:r>
            <a:r>
              <a:rPr b="0" lang="en-IE" sz="1800" spc="-1" strike="noStrike">
                <a:solidFill>
                  <a:srgbClr val="4ec9b0"/>
                </a:solidFill>
                <a:latin typeface="Consolas"/>
              </a:rPr>
              <a:t>urllib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.</a:t>
            </a:r>
            <a:r>
              <a:rPr b="0" lang="en-IE" sz="1800" spc="-1" strike="noStrike">
                <a:solidFill>
                  <a:srgbClr val="4ec9b0"/>
                </a:solidFill>
                <a:latin typeface="Consolas"/>
              </a:rPr>
              <a:t>parse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.</a:t>
            </a:r>
            <a:r>
              <a:rPr b="0" lang="en-IE" sz="1800" spc="-1" strike="noStrike">
                <a:solidFill>
                  <a:srgbClr val="dcdcaa"/>
                </a:solidFill>
                <a:latin typeface="Consolas"/>
              </a:rPr>
              <a:t>urlencode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(</a:t>
            </a:r>
            <a:r>
              <a:rPr b="0" lang="en-IE" sz="1800" spc="-1" strike="noStrike">
                <a:solidFill>
                  <a:srgbClr val="9cdcfe"/>
                </a:solidFill>
                <a:latin typeface="Consolas"/>
              </a:rPr>
              <a:t>params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)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dcdcaa"/>
                </a:solidFill>
                <a:latin typeface="Consolas"/>
              </a:rPr>
              <a:t>print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(</a:t>
            </a:r>
            <a:r>
              <a:rPr b="0" lang="en-IE" sz="1800" spc="-1" strike="noStrike">
                <a:solidFill>
                  <a:srgbClr val="9cdcfe"/>
                </a:solidFill>
                <a:latin typeface="Consolas"/>
              </a:rPr>
              <a:t>parsedparams</a:t>
            </a: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)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7ca668"/>
                </a:solidFill>
                <a:latin typeface="Consolas"/>
              </a:rPr>
              <a:t>#'q=Python+URL+encoding&amp;as_sitesearch=www.urlencoder.io'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Rectangle 9"/>
          <p:cNvSpPr/>
          <p:nvPr/>
        </p:nvSpPr>
        <p:spPr>
          <a:xfrm>
            <a:off x="984600" y="464040"/>
            <a:ext cx="10222560" cy="80280"/>
          </a:xfrm>
          <a:prstGeom prst="rect">
            <a:avLst/>
          </a:prstGeom>
          <a:blipFill rotWithShape="0">
            <a:blip r:embed="rId1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Rectangle 11"/>
          <p:cNvSpPr/>
          <p:nvPr/>
        </p:nvSpPr>
        <p:spPr>
          <a:xfrm>
            <a:off x="984600" y="601920"/>
            <a:ext cx="10222560" cy="1385640"/>
          </a:xfrm>
          <a:prstGeom prst="rect">
            <a:avLst/>
          </a:prstGeom>
          <a:blipFill rotWithShape="0">
            <a:blip r:embed="rId2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Rectangle 13"/>
          <p:cNvSpPr/>
          <p:nvPr/>
        </p:nvSpPr>
        <p:spPr>
          <a:xfrm>
            <a:off x="984600" y="203868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Exercise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069920" y="2320560"/>
            <a:ext cx="10058040" cy="385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Implement all the api calls (as functions)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Get the average book price 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4" name="Oval 15"/>
          <p:cNvSpPr/>
          <p:nvPr/>
        </p:nvSpPr>
        <p:spPr>
          <a:xfrm>
            <a:off x="11401560" y="6229800"/>
            <a:ext cx="456840" cy="456840"/>
          </a:xfrm>
          <a:prstGeom prst="ellipse">
            <a:avLst/>
          </a:prstGeom>
          <a:blipFill rotWithShape="0">
            <a:blip r:embed="rId4"/>
            <a:srcRect/>
            <a:tile/>
          </a:blipFill>
          <a:ln w="2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Oval 17"/>
          <p:cNvSpPr/>
          <p:nvPr/>
        </p:nvSpPr>
        <p:spPr>
          <a:xfrm>
            <a:off x="11431080" y="6258960"/>
            <a:ext cx="398520" cy="398520"/>
          </a:xfrm>
          <a:prstGeom prst="ellipse">
            <a:avLst/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loud 3"/>
          <p:cNvSpPr/>
          <p:nvPr/>
        </p:nvSpPr>
        <p:spPr>
          <a:xfrm>
            <a:off x="3281040" y="5056200"/>
            <a:ext cx="5665320" cy="672120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TextBox 4"/>
          <p:cNvSpPr/>
          <p:nvPr/>
        </p:nvSpPr>
        <p:spPr>
          <a:xfrm>
            <a:off x="3052440" y="6185520"/>
            <a:ext cx="6086520" cy="363960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Rockwell"/>
              </a:rPr>
              <a:t>http://andrewbeatty1.pythonanywhere.com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38" name="Rectangle 5"/>
          <p:cNvSpPr/>
          <p:nvPr/>
        </p:nvSpPr>
        <p:spPr>
          <a:xfrm>
            <a:off x="3021120" y="3429000"/>
            <a:ext cx="5925240" cy="67212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Rectangle: Rounded Corners 6"/>
          <p:cNvSpPr/>
          <p:nvPr/>
        </p:nvSpPr>
        <p:spPr>
          <a:xfrm>
            <a:off x="3021120" y="4101480"/>
            <a:ext cx="5925240" cy="682560"/>
          </a:xfrm>
          <a:prstGeom prst="roundRect">
            <a:avLst>
              <a:gd name="adj" fmla="val 16667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The part of your program that retrieves the data from the server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40" name="TextBox 8"/>
          <p:cNvSpPr/>
          <p:nvPr/>
        </p:nvSpPr>
        <p:spPr>
          <a:xfrm>
            <a:off x="3281040" y="3533760"/>
            <a:ext cx="5665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The part of your program that analyses the data</a:t>
            </a:r>
            <a:r>
              <a:rPr b="0" lang="en-GB" sz="1800" spc="-1" strike="noStrike">
                <a:solidFill>
                  <a:srgbClr val="000000"/>
                </a:solidFill>
                <a:latin typeface="Rockwell"/>
              </a:rPr>
              <a:t> 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41" name="Straight Arrow Connector 12"/>
          <p:cNvSpPr/>
          <p:nvPr/>
        </p:nvSpPr>
        <p:spPr>
          <a:xfrm>
            <a:off x="4706640" y="4784400"/>
            <a:ext cx="360" cy="129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855d5d"/>
            </a:solidFill>
            <a:round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42" name="Straight Arrow Connector 14"/>
          <p:cNvSpPr/>
          <p:nvPr/>
        </p:nvSpPr>
        <p:spPr>
          <a:xfrm flipV="1">
            <a:off x="7401960" y="4784400"/>
            <a:ext cx="360" cy="130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855d5d"/>
            </a:solidFill>
            <a:round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43" name="TextBox 20"/>
          <p:cNvSpPr/>
          <p:nvPr/>
        </p:nvSpPr>
        <p:spPr>
          <a:xfrm>
            <a:off x="9315720" y="3861360"/>
            <a:ext cx="254268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200" spc="-1" strike="noStrike">
                <a:solidFill>
                  <a:srgbClr val="000000"/>
                </a:solidFill>
                <a:latin typeface="Rockwell"/>
              </a:rPr>
              <a:t>This interface (list of functions) can also be called an api</a:t>
            </a:r>
            <a:endParaRPr b="0" lang="en-IE" sz="1200" spc="-1" strike="noStrike">
              <a:latin typeface="Arial"/>
            </a:endParaRPr>
          </a:p>
        </p:txBody>
      </p:sp>
      <p:sp>
        <p:nvSpPr>
          <p:cNvPr id="144" name="Straight Arrow Connector 22"/>
          <p:cNvSpPr/>
          <p:nvPr/>
        </p:nvSpPr>
        <p:spPr>
          <a:xfrm flipH="1">
            <a:off x="9027360" y="4092120"/>
            <a:ext cx="57492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5000"/>
          </a:bodyPr>
          <a:p>
            <a:pPr>
              <a:lnSpc>
                <a:spcPct val="90000"/>
              </a:lnSpc>
              <a:buNone/>
            </a:pPr>
            <a:r>
              <a:rPr b="0" lang="en-GB" sz="5400" spc="-1" strike="noStrike" cap="all">
                <a:latin typeface="Rockwell Condensed"/>
              </a:rPr>
              <a:t>The book API I have implemented</a:t>
            </a:r>
            <a:br>
              <a:rPr sz="5400"/>
            </a:br>
            <a:r>
              <a:rPr b="0" lang="en-GB" sz="2200" spc="-1" strike="noStrike" cap="all">
                <a:latin typeface="Rockwell Condensed"/>
              </a:rPr>
              <a:t>http://andrewbeatty1.pythonanywhere.com</a:t>
            </a:r>
            <a:endParaRPr b="0" lang="en-US" sz="2200" spc="-1" strike="noStrike">
              <a:solidFill>
                <a:srgbClr val="000000"/>
              </a:solidFill>
              <a:latin typeface="Rockwell"/>
            </a:endParaRPr>
          </a:p>
        </p:txBody>
      </p:sp>
      <p:graphicFrame>
        <p:nvGraphicFramePr>
          <p:cNvPr id="146" name="Content Placeholder 3"/>
          <p:cNvGraphicFramePr/>
          <p:nvPr/>
        </p:nvGraphicFramePr>
        <p:xfrm>
          <a:off x="644760" y="1834920"/>
          <a:ext cx="10477080" cy="4329000"/>
        </p:xfrm>
        <a:graphic>
          <a:graphicData uri="http://schemas.openxmlformats.org/drawingml/2006/table">
            <a:tbl>
              <a:tblPr/>
              <a:tblGrid>
                <a:gridCol w="1305720"/>
                <a:gridCol w="873720"/>
                <a:gridCol w="1083960"/>
                <a:gridCol w="2117520"/>
                <a:gridCol w="2183040"/>
                <a:gridCol w="2913120"/>
              </a:tblGrid>
              <a:tr h="446760"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IE" sz="14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Action 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IE" sz="14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Method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IE" sz="14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URL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IE" sz="14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Sample params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IE" sz="14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Sample return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1" lang="en-GB" sz="14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Sample CURL (see curl lecture, next)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34817"/>
                    </a:solidFill>
                  </a:tcPr>
                </a:tc>
              </a:tr>
              <a:tr h="750600"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Get all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GET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/books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none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[</a:t>
                      </a:r>
                      <a:endParaRPr b="0" lang="en-IE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       </a:t>
                      </a: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{…},{…},{…}</a:t>
                      </a:r>
                      <a:endParaRPr b="0" lang="en-IE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   </a:t>
                      </a: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]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nn-NO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curl  http://andrewbeatty1.pythonanywhere.com/books</a:t>
                      </a:r>
                      <a:endParaRPr b="0" lang="en-IE" sz="1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</a:tr>
              <a:tr h="1116360"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Find by id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GET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/books/id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none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{ ”id":”7", ”title":”xxx",</a:t>
                      </a:r>
                      <a:endParaRPr b="0" lang="en-IE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      ”</a:t>
                      </a: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author":”xxx", "price":3000</a:t>
                      </a:r>
                      <a:endParaRPr b="0" lang="en-IE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   </a:t>
                      </a: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}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nn-NO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curl http://andrewbeatty1.pythonanywhere.com/books/7</a:t>
                      </a:r>
                      <a:endParaRPr b="0" lang="en-IE" sz="1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</a:tr>
              <a:tr h="1116360"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Create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POST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/books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{ ”title":”xxx",</a:t>
                      </a:r>
                      <a:endParaRPr b="0" lang="en-IE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      ”</a:t>
                      </a: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author":”xxx", "price":3000</a:t>
                      </a:r>
                      <a:endParaRPr b="0" lang="en-IE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   </a:t>
                      </a: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}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{ ”id":”1", ”title":”xxx",</a:t>
                      </a:r>
                      <a:endParaRPr b="0" lang="en-IE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      ”</a:t>
                      </a: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author":”xxx", "price":3000</a:t>
                      </a:r>
                      <a:endParaRPr b="0" lang="en-IE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   </a:t>
                      </a: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}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curl  </a:t>
                      </a:r>
                      <a:endParaRPr b="0" lang="en-IE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-H "Content-Type:application/json" </a:t>
                      </a:r>
                      <a:endParaRPr b="0" lang="en-IE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-X POST -d "{\"Title\":\“xxx\",\"Author\":\“xxx\",\"Price\":3000}" </a:t>
                      </a:r>
                      <a:r>
                        <a:rPr b="0" lang="en-GB" sz="1000" spc="-1" strike="noStrike" u="sng">
                          <a:solidFill>
                            <a:srgbClr val="cc9900"/>
                          </a:solidFill>
                          <a:uFillTx/>
                          <a:latin typeface="Courier New"/>
                          <a:hlinkClick r:id="rId1"/>
                        </a:rPr>
                        <a:t>http://andrewbeatty1.pythonanywhere.com/books</a:t>
                      </a:r>
                      <a:endParaRPr b="0" lang="en-IE" sz="1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</a:tr>
              <a:tr h="1116360"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Update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PUT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/books/id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{</a:t>
                      </a:r>
                      <a:endParaRPr b="0" lang="en-IE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   </a:t>
                      </a: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"price":2000</a:t>
                      </a:r>
                      <a:endParaRPr b="0" lang="en-IE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}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{ ”id":”1", ”title":”xxx",</a:t>
                      </a:r>
                      <a:endParaRPr b="0" lang="en-IE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      ”</a:t>
                      </a: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author":”xxx", "price":2000</a:t>
                      </a:r>
                      <a:endParaRPr b="0" lang="en-IE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   </a:t>
                      </a: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}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curl  </a:t>
                      </a:r>
                      <a:endParaRPr b="0" lang="en-IE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-H "Content-Type:application/json" </a:t>
                      </a:r>
                      <a:endParaRPr b="0" lang="en-IE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-X PUT </a:t>
                      </a:r>
                      <a:endParaRPr b="0" lang="en-IE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-d "{\"Price\":2000}" http://andrewbeatty1.pythonanywhere.com/books/7</a:t>
                      </a:r>
                      <a:endParaRPr b="0" lang="en-IE" sz="1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</a:tr>
              <a:tr h="727560"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delete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DELETE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/books/id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none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{</a:t>
                      </a:r>
                      <a:endParaRPr b="0" lang="en-IE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   </a:t>
                      </a: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"done":true</a:t>
                      </a:r>
                      <a:endParaRPr b="0" lang="en-IE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IE" sz="14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}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Courier New"/>
                          <a:ea typeface="Calibri"/>
                        </a:rPr>
                        <a:t>curl   -X DELETE http://andrewbeatty1.pythonanywhere.com/books/7</a:t>
                      </a:r>
                      <a:endParaRPr b="0" lang="en-IE" sz="1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Summary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Create a function for the API call to the cloud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This allows you to split the retrieving of data from the analysis of the data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761</TotalTime>
  <Application>LibreOffice/7.3.7.2$Linux_X86_64 LibreOffice_project/30$Build-2</Application>
  <AppVersion>15.0000</AppVersion>
  <Words>532</Words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2019-10-16T11:59:03Z</dcterms:created>
  <dc:creator>Andrew Beatty</dc:creator>
  <dc:description/>
  <dc:language>en-IE</dc:language>
  <cp:lastModifiedBy/>
  <dcterms:modified xsi:type="dcterms:W3CDTF">2024-02-16T14:09:54Z</dcterms:modified>
  <cp:revision>11</cp:revision>
  <dc:subject/>
  <dc:title>RESTful API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