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9.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Rockwell"/>
              </a:rPr>
              <a:t>Click to move the slide</a:t>
            </a:r>
            <a:endParaRPr b="0" lang="en-US" sz="1800" spc="-1" strike="noStrike">
              <a:solidFill>
                <a:srgbClr val="000000"/>
              </a:solidFill>
              <a:latin typeface="Rockwel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03E988D8-F536-4A16-A62D-67F3543AEAA9}"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216000" y="812520"/>
            <a:ext cx="7127280" cy="4008960"/>
          </a:xfrm>
          <a:prstGeom prst="rect">
            <a:avLst/>
          </a:prstGeom>
          <a:ln w="0">
            <a:noFill/>
          </a:ln>
        </p:spPr>
      </p:sp>
      <p:sp>
        <p:nvSpPr>
          <p:cNvPr id="13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The only problem with CSO is it gives the data in JSON format in a thing called PX stat, and this is because the data can have lots of dimensions and four or five six tonnes of different dimensions.</a:t>
            </a:r>
            <a:endParaRPr b="0" lang="en-IE" sz="2000" spc="-1" strike="noStrike">
              <a:latin typeface="Arial"/>
            </a:endParaRPr>
          </a:p>
          <a:p>
            <a:endParaRPr b="0" lang="en-IE" sz="2000" spc="-1" strike="noStrike">
              <a:latin typeface="Arial"/>
            </a:endParaRPr>
          </a:p>
          <a:p>
            <a:r>
              <a:rPr b="0" lang="en-IE" sz="2000" spc="-1" strike="noStrike">
                <a:latin typeface="Arial"/>
              </a:rPr>
              <a:t>So extracting the data and push producing in JSON. I don't know why they don't just make a nice tree but they don't use a thing called PPTX that. So we want to describe what that is, how that Jason looks and then I want to write some code that would take it and convert that horrible format into something a bit nicer. </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16000" y="812520"/>
            <a:ext cx="7127280" cy="4008960"/>
          </a:xfrm>
          <a:prstGeom prst="rect">
            <a:avLst/>
          </a:prstGeom>
          <a:ln w="0">
            <a:noFill/>
          </a:ln>
        </p:spPr>
      </p:sp>
      <p:sp>
        <p:nvSpPr>
          <p:cNvPr id="13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It is Jason uh but this is because it allows for multidimensional data.</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216000" y="812520"/>
            <a:ext cx="7127280" cy="4008960"/>
          </a:xfrm>
          <a:prstGeom prst="rect">
            <a:avLst/>
          </a:prstGeom>
          <a:ln w="0">
            <a:noFill/>
          </a:ln>
        </p:spPr>
      </p:sp>
      <p:sp>
        <p:nvSpPr>
          <p:cNvPr id="13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 </a:t>
            </a:r>
            <a:r>
              <a:rPr b="0" lang="en-IE" sz="2000" spc="-1" strike="noStrike">
                <a:latin typeface="Arial"/>
              </a:rPr>
              <a:t>So this is kind of complicated, but that's the order comes in. So the way you need to do this is you need a for loop for each of the dimensions and you do the full loop for the first one and embedded in that the second one and embedded in that is the third one and embedded in that is the 4th 1:00 and in that way it's going through the 4th one first.</a:t>
            </a:r>
            <a:endParaRPr b="0" lang="en-IE"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7280" cy="4008960"/>
          </a:xfrm>
          <a:prstGeom prst="rect">
            <a:avLst/>
          </a:prstGeom>
          <a:ln w="0">
            <a:noFill/>
          </a:ln>
        </p:spPr>
      </p:sp>
      <p:sp>
        <p:nvSpPr>
          <p:cNvPr id="139" name="PlaceHolder 2"/>
          <p:cNvSpPr>
            <a:spLocks noGrp="1"/>
          </p:cNvSpPr>
          <p:nvPr>
            <p:ph type="body"/>
          </p:nvPr>
        </p:nvSpPr>
        <p:spPr>
          <a:xfrm>
            <a:off x="756000" y="5078520"/>
            <a:ext cx="6047640" cy="4890960"/>
          </a:xfrm>
          <a:prstGeom prst="rect">
            <a:avLst/>
          </a:prstGeom>
          <a:noFill/>
          <a:ln w="0">
            <a:noFill/>
          </a:ln>
        </p:spPr>
        <p:txBody>
          <a:bodyPr lIns="0" rIns="0" tIns="0" bIns="0" anchor="t">
            <a:noAutofit/>
          </a:bodyPr>
          <a:p>
            <a:r>
              <a:rPr b="0" lang="en-IE" sz="1800" spc="-1" strike="noStrike">
                <a:latin typeface="Arial"/>
              </a:rPr>
              <a:t>to produce something like this because I think this is easier to read. That would have the population for 2016 as one Jason attribute, and then trying to transcribe. There's only one dimension in that. And then you'd have both sexes and you'd have all the counties with their population. Then you'd have the male and all the counties of their population, and then you'd have female with all their counties in that population. Then you'd have the population for 2022. Again, don't worry about the embedded 2022.And then you'd have the population of all the counties for both sexes, and then the population for the counties for male, and then the population for counties for female. And then you'd have the actual change since the previous census and do that.</a:t>
            </a:r>
            <a:endParaRPr b="0" lang="en-IE" sz="1800" spc="-1" strike="noStrike">
              <a:latin typeface="Arial"/>
            </a:endParaRPr>
          </a:p>
          <a:p>
            <a:endParaRPr b="0" lang="en-IE" sz="2000" spc="-1" strike="noStrike">
              <a:latin typeface="Arial"/>
            </a:endParaRPr>
          </a:p>
          <a:p>
            <a:r>
              <a:rPr b="0" lang="en-IE" sz="1800" spc="-1" strike="noStrike">
                <a:latin typeface="Arial"/>
              </a:rPr>
              <a:t>this format is for all the tables they have, be it economic, be it COVID or whatever it is. The only bit that changes is the number of dimensions. So if you do change the number of dimensions, you will have to change my code,</a:t>
            </a:r>
            <a:endParaRPr b="0" lang="en-IE"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B0ABD8C-5A38-403A-95C5-2E42F3B19B53}" type="slidenum">
              <a:t>&lt;#&gt;</a:t>
            </a:fld>
          </a:p>
        </p:txBody>
      </p:sp>
      <p:sp>
        <p:nvSpPr>
          <p:cNvPr id="4" name="PlaceHolder 3"/>
          <p:cNvSpPr>
            <a:spLocks noGrp="1"/>
          </p:cNvSpPr>
          <p:nvPr>
            <p:ph type="dt" idx="1"/>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6" name="PlaceHolder 2"/>
          <p:cNvSpPr>
            <a:spLocks noGrp="1"/>
          </p:cNvSpPr>
          <p:nvPr>
            <p:ph/>
          </p:nvPr>
        </p:nvSpPr>
        <p:spPr>
          <a:xfrm>
            <a:off x="1069920" y="212148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7" name="PlaceHolder 3"/>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416EEC2-ED1D-4564-97FA-BDF550A19298}" type="slidenum">
              <a:t>&lt;#&gt;</a:t>
            </a:fld>
          </a:p>
        </p:txBody>
      </p:sp>
      <p:sp>
        <p:nvSpPr>
          <p:cNvPr id="7" name="PlaceHolder 6"/>
          <p:cNvSpPr>
            <a:spLocks noGrp="1"/>
          </p:cNvSpPr>
          <p:nvPr>
            <p:ph type="dt" idx="1"/>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9"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0"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1"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2" name="PlaceHolder 5"/>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1AAFC0F-27C7-423E-BD04-7FF5514A5306}" type="slidenum">
              <a:t>&lt;#&gt;</a:t>
            </a:fld>
          </a:p>
        </p:txBody>
      </p:sp>
      <p:sp>
        <p:nvSpPr>
          <p:cNvPr id="9" name="PlaceHolder 8"/>
          <p:cNvSpPr>
            <a:spLocks noGrp="1"/>
          </p:cNvSpPr>
          <p:nvPr>
            <p:ph type="dt" idx="1"/>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44" name="PlaceHolder 2"/>
          <p:cNvSpPr>
            <a:spLocks noGrp="1"/>
          </p:cNvSpPr>
          <p:nvPr>
            <p:ph/>
          </p:nvPr>
        </p:nvSpPr>
        <p:spPr>
          <a:xfrm>
            <a:off x="106992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5" name="PlaceHolder 3"/>
          <p:cNvSpPr>
            <a:spLocks noGrp="1"/>
          </p:cNvSpPr>
          <p:nvPr>
            <p:ph/>
          </p:nvPr>
        </p:nvSpPr>
        <p:spPr>
          <a:xfrm>
            <a:off x="447084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6" name="PlaceHolder 4"/>
          <p:cNvSpPr>
            <a:spLocks noGrp="1"/>
          </p:cNvSpPr>
          <p:nvPr>
            <p:ph/>
          </p:nvPr>
        </p:nvSpPr>
        <p:spPr>
          <a:xfrm>
            <a:off x="787176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7" name="PlaceHolder 5"/>
          <p:cNvSpPr>
            <a:spLocks noGrp="1"/>
          </p:cNvSpPr>
          <p:nvPr>
            <p:ph/>
          </p:nvPr>
        </p:nvSpPr>
        <p:spPr>
          <a:xfrm>
            <a:off x="106992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8" name="PlaceHolder 6"/>
          <p:cNvSpPr>
            <a:spLocks noGrp="1"/>
          </p:cNvSpPr>
          <p:nvPr>
            <p:ph/>
          </p:nvPr>
        </p:nvSpPr>
        <p:spPr>
          <a:xfrm>
            <a:off x="447084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9" name="PlaceHolder 7"/>
          <p:cNvSpPr>
            <a:spLocks noGrp="1"/>
          </p:cNvSpPr>
          <p:nvPr>
            <p:ph/>
          </p:nvPr>
        </p:nvSpPr>
        <p:spPr>
          <a:xfrm>
            <a:off x="787176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B8A4F7CE-E69A-4C0B-A15D-3896A3A6C60C}" type="slidenum">
              <a:t>&lt;#&gt;</a:t>
            </a:fld>
          </a:p>
        </p:txBody>
      </p:sp>
      <p:sp>
        <p:nvSpPr>
          <p:cNvPr id="11" name="PlaceHolder 10"/>
          <p:cNvSpPr>
            <a:spLocks noGrp="1"/>
          </p:cNvSpPr>
          <p:nvPr>
            <p:ph type="dt" idx="1"/>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88BD51C-D9EA-4854-B04F-01DACFEB05D9}" type="slidenum">
              <a:t>&lt;#&gt;</a:t>
            </a:fld>
          </a:p>
        </p:txBody>
      </p:sp>
      <p:sp>
        <p:nvSpPr>
          <p:cNvPr id="4" name="PlaceHolder 3"/>
          <p:cNvSpPr>
            <a:spLocks noGrp="1"/>
          </p:cNvSpPr>
          <p:nvPr>
            <p:ph type="dt" idx="4"/>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59" name="PlaceHolder 2"/>
          <p:cNvSpPr>
            <a:spLocks noGrp="1"/>
          </p:cNvSpPr>
          <p:nvPr>
            <p:ph type="subTitle"/>
          </p:nvPr>
        </p:nvSpPr>
        <p:spPr>
          <a:xfrm>
            <a:off x="1069920" y="2121480"/>
            <a:ext cx="10058040" cy="405036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AD0E3F2-2B59-4710-A32F-9725DC9D2327}" type="slidenum">
              <a:t>&lt;#&gt;</a:t>
            </a:fld>
          </a:p>
        </p:txBody>
      </p:sp>
      <p:sp>
        <p:nvSpPr>
          <p:cNvPr id="6" name="PlaceHolder 5"/>
          <p:cNvSpPr>
            <a:spLocks noGrp="1"/>
          </p:cNvSpPr>
          <p:nvPr>
            <p:ph type="dt" idx="4"/>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1" name="PlaceHolder 2"/>
          <p:cNvSpPr>
            <a:spLocks noGrp="1"/>
          </p:cNvSpPr>
          <p:nvPr>
            <p:ph/>
          </p:nvPr>
        </p:nvSpPr>
        <p:spPr>
          <a:xfrm>
            <a:off x="1069920" y="2121480"/>
            <a:ext cx="100580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5E4F17D-0F76-4332-AFC2-6AE0BE65F893}" type="slidenum">
              <a:t>&lt;#&gt;</a:t>
            </a:fld>
          </a:p>
        </p:txBody>
      </p:sp>
      <p:sp>
        <p:nvSpPr>
          <p:cNvPr id="6" name="PlaceHolder 5"/>
          <p:cNvSpPr>
            <a:spLocks noGrp="1"/>
          </p:cNvSpPr>
          <p:nvPr>
            <p:ph type="dt" idx="4"/>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3"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4"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51C6870-E8E3-4F5C-BC47-670FCE5D74A5}" type="slidenum">
              <a:t>&lt;#&gt;</a:t>
            </a:fld>
          </a:p>
        </p:txBody>
      </p:sp>
      <p:sp>
        <p:nvSpPr>
          <p:cNvPr id="7" name="PlaceHolder 6"/>
          <p:cNvSpPr>
            <a:spLocks noGrp="1"/>
          </p:cNvSpPr>
          <p:nvPr>
            <p:ph type="dt" idx="4"/>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2D79936-74EE-4AE2-B9A5-A7486717CAB7}" type="slidenum">
              <a:t>&lt;#&gt;</a:t>
            </a:fld>
          </a:p>
        </p:txBody>
      </p:sp>
      <p:sp>
        <p:nvSpPr>
          <p:cNvPr id="5" name="PlaceHolder 4"/>
          <p:cNvSpPr>
            <a:spLocks noGrp="1"/>
          </p:cNvSpPr>
          <p:nvPr>
            <p:ph type="dt" idx="4"/>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069920" y="484560"/>
            <a:ext cx="10058040" cy="7458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EAAC8CF-F245-4488-83F5-70720F2F8F7A}" type="slidenum">
              <a:t>&lt;#&gt;</a:t>
            </a:fld>
          </a:p>
        </p:txBody>
      </p:sp>
      <p:sp>
        <p:nvSpPr>
          <p:cNvPr id="5" name="PlaceHolder 4"/>
          <p:cNvSpPr>
            <a:spLocks noGrp="1"/>
          </p:cNvSpPr>
          <p:nvPr>
            <p:ph type="dt" idx="4"/>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8"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9"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0"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BDB023F-048E-4E9A-A89B-28869253D2A0}"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5" name="PlaceHolder 2"/>
          <p:cNvSpPr>
            <a:spLocks noGrp="1"/>
          </p:cNvSpPr>
          <p:nvPr>
            <p:ph type="subTitle"/>
          </p:nvPr>
        </p:nvSpPr>
        <p:spPr>
          <a:xfrm>
            <a:off x="1069920" y="2121480"/>
            <a:ext cx="10058040" cy="405036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D80A816-3BEB-4705-B3C0-9CF5E53E9E6C}" type="slidenum">
              <a:t>&lt;#&gt;</a:t>
            </a:fld>
          </a:p>
        </p:txBody>
      </p:sp>
      <p:sp>
        <p:nvSpPr>
          <p:cNvPr id="6" name="PlaceHolder 5"/>
          <p:cNvSpPr>
            <a:spLocks noGrp="1"/>
          </p:cNvSpPr>
          <p:nvPr>
            <p:ph type="dt" idx="1"/>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72"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3"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4" name="PlaceHolder 4"/>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85F5A0B-ED31-4323-A5DF-C636407FE304}"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76"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7"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8" name="PlaceHolder 4"/>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795B26E-1191-46A3-8BBE-6792F97A383C}"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0" name="PlaceHolder 2"/>
          <p:cNvSpPr>
            <a:spLocks noGrp="1"/>
          </p:cNvSpPr>
          <p:nvPr>
            <p:ph/>
          </p:nvPr>
        </p:nvSpPr>
        <p:spPr>
          <a:xfrm>
            <a:off x="1069920" y="212148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1" name="PlaceHolder 3"/>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68FC833-29E8-4874-BC20-044481387B0B}" type="slidenum">
              <a:t>&lt;#&gt;</a:t>
            </a:fld>
          </a:p>
        </p:txBody>
      </p:sp>
      <p:sp>
        <p:nvSpPr>
          <p:cNvPr id="7" name="PlaceHolder 6"/>
          <p:cNvSpPr>
            <a:spLocks noGrp="1"/>
          </p:cNvSpPr>
          <p:nvPr>
            <p:ph type="dt" idx="4"/>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3"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4"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5"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6" name="PlaceHolder 5"/>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4A7A320-FF04-4EDB-BD52-996E217B4512}" type="slidenum">
              <a:t>&lt;#&gt;</a:t>
            </a:fld>
          </a:p>
        </p:txBody>
      </p:sp>
      <p:sp>
        <p:nvSpPr>
          <p:cNvPr id="9" name="PlaceHolder 8"/>
          <p:cNvSpPr>
            <a:spLocks noGrp="1"/>
          </p:cNvSpPr>
          <p:nvPr>
            <p:ph type="dt" idx="4"/>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8" name="PlaceHolder 2"/>
          <p:cNvSpPr>
            <a:spLocks noGrp="1"/>
          </p:cNvSpPr>
          <p:nvPr>
            <p:ph/>
          </p:nvPr>
        </p:nvSpPr>
        <p:spPr>
          <a:xfrm>
            <a:off x="106992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9" name="PlaceHolder 3"/>
          <p:cNvSpPr>
            <a:spLocks noGrp="1"/>
          </p:cNvSpPr>
          <p:nvPr>
            <p:ph/>
          </p:nvPr>
        </p:nvSpPr>
        <p:spPr>
          <a:xfrm>
            <a:off x="447084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0" name="PlaceHolder 4"/>
          <p:cNvSpPr>
            <a:spLocks noGrp="1"/>
          </p:cNvSpPr>
          <p:nvPr>
            <p:ph/>
          </p:nvPr>
        </p:nvSpPr>
        <p:spPr>
          <a:xfrm>
            <a:off x="787176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1" name="PlaceHolder 5"/>
          <p:cNvSpPr>
            <a:spLocks noGrp="1"/>
          </p:cNvSpPr>
          <p:nvPr>
            <p:ph/>
          </p:nvPr>
        </p:nvSpPr>
        <p:spPr>
          <a:xfrm>
            <a:off x="106992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2" name="PlaceHolder 6"/>
          <p:cNvSpPr>
            <a:spLocks noGrp="1"/>
          </p:cNvSpPr>
          <p:nvPr>
            <p:ph/>
          </p:nvPr>
        </p:nvSpPr>
        <p:spPr>
          <a:xfrm>
            <a:off x="447084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3" name="PlaceHolder 7"/>
          <p:cNvSpPr>
            <a:spLocks noGrp="1"/>
          </p:cNvSpPr>
          <p:nvPr>
            <p:ph/>
          </p:nvPr>
        </p:nvSpPr>
        <p:spPr>
          <a:xfrm>
            <a:off x="787176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0E567F9-BBE6-483D-8198-126AB66C1BA3}" type="slidenum">
              <a:t>&lt;#&gt;</a:t>
            </a:fld>
          </a:p>
        </p:txBody>
      </p:sp>
      <p:sp>
        <p:nvSpPr>
          <p:cNvPr id="11" name="PlaceHolder 10"/>
          <p:cNvSpPr>
            <a:spLocks noGrp="1"/>
          </p:cNvSpPr>
          <p:nvPr>
            <p:ph type="dt" idx="4"/>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7" name="PlaceHolder 2"/>
          <p:cNvSpPr>
            <a:spLocks noGrp="1"/>
          </p:cNvSpPr>
          <p:nvPr>
            <p:ph/>
          </p:nvPr>
        </p:nvSpPr>
        <p:spPr>
          <a:xfrm>
            <a:off x="1069920" y="2121480"/>
            <a:ext cx="100580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B63A450-6E0C-47EB-AB6E-D34745EBFD18}" type="slidenum">
              <a:t>&lt;#&gt;</a:t>
            </a:fld>
          </a:p>
        </p:txBody>
      </p:sp>
      <p:sp>
        <p:nvSpPr>
          <p:cNvPr id="6" name="PlaceHolder 5"/>
          <p:cNvSpPr>
            <a:spLocks noGrp="1"/>
          </p:cNvSpPr>
          <p:nvPr>
            <p:ph type="dt" idx="1"/>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9"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0"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BE820EF-D370-4F0E-941D-779AB90A7B8D}" type="slidenum">
              <a:t>&lt;#&gt;</a:t>
            </a:fld>
          </a:p>
        </p:txBody>
      </p:sp>
      <p:sp>
        <p:nvSpPr>
          <p:cNvPr id="7" name="PlaceHolder 6"/>
          <p:cNvSpPr>
            <a:spLocks noGrp="1"/>
          </p:cNvSpPr>
          <p:nvPr>
            <p:ph type="dt" idx="1"/>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D44B0B8-C63D-4F31-A41C-9D1233D8580E}" type="slidenum">
              <a:t>&lt;#&gt;</a:t>
            </a:fld>
          </a:p>
        </p:txBody>
      </p:sp>
      <p:sp>
        <p:nvSpPr>
          <p:cNvPr id="5" name="PlaceHolder 4"/>
          <p:cNvSpPr>
            <a:spLocks noGrp="1"/>
          </p:cNvSpPr>
          <p:nvPr>
            <p:ph type="dt" idx="1"/>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069920" y="484560"/>
            <a:ext cx="10058040" cy="7458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8DAB293-AEC5-4753-ABC8-F806F2BE4666}" type="slidenum">
              <a:t>&lt;#&gt;</a:t>
            </a:fld>
          </a:p>
        </p:txBody>
      </p:sp>
      <p:sp>
        <p:nvSpPr>
          <p:cNvPr id="5" name="PlaceHolder 4"/>
          <p:cNvSpPr>
            <a:spLocks noGrp="1"/>
          </p:cNvSpPr>
          <p:nvPr>
            <p:ph type="dt" idx="1"/>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24"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5"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6"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0065814-26FD-4595-874E-344E2A7B4E18}" type="slidenum">
              <a:t>&lt;#&gt;</a:t>
            </a:fld>
          </a:p>
        </p:txBody>
      </p:sp>
      <p:sp>
        <p:nvSpPr>
          <p:cNvPr id="8" name="PlaceHolder 7"/>
          <p:cNvSpPr>
            <a:spLocks noGrp="1"/>
          </p:cNvSpPr>
          <p:nvPr>
            <p:ph type="dt" idx="1"/>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28"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9"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0" name="PlaceHolder 4"/>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00CF5D3-68E0-4340-B1E6-D503A281BDD3}" type="slidenum">
              <a:t>&lt;#&gt;</a:t>
            </a:fld>
          </a:p>
        </p:txBody>
      </p:sp>
      <p:sp>
        <p:nvSpPr>
          <p:cNvPr id="8" name="PlaceHolder 7"/>
          <p:cNvSpPr>
            <a:spLocks noGrp="1"/>
          </p:cNvSpPr>
          <p:nvPr>
            <p:ph type="dt" idx="1"/>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2"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3"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4" name="PlaceHolder 4"/>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8EC2081-5C23-448A-8212-FE7D068C7049}" type="slidenum">
              <a:t>&lt;#&gt;</a:t>
            </a:fld>
          </a:p>
        </p:txBody>
      </p:sp>
      <p:sp>
        <p:nvSpPr>
          <p:cNvPr id="8" name="PlaceHolder 7"/>
          <p:cNvSpPr>
            <a:spLocks noGrp="1"/>
          </p:cNvSpPr>
          <p:nvPr>
            <p:ph type="dt" idx="1"/>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840" cy="456840"/>
            <a:chOff x="11401560" y="6229800"/>
            <a:chExt cx="456840" cy="456840"/>
          </a:xfrm>
        </p:grpSpPr>
        <p:sp>
          <p:nvSpPr>
            <p:cNvPr id="1" name="Oval 7"/>
            <p:cNvSpPr/>
            <p:nvPr/>
          </p:nvSpPr>
          <p:spPr>
            <a:xfrm>
              <a:off x="11401560" y="6229800"/>
              <a:ext cx="456840" cy="45684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560" cy="802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560" cy="8028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560" cy="274284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720" cy="1080720"/>
            <a:chOff x="9649080" y="4069080"/>
            <a:chExt cx="1080720" cy="1080720"/>
          </a:xfrm>
        </p:grpSpPr>
        <p:sp>
          <p:nvSpPr>
            <p:cNvPr id="7" name="Oval 10"/>
            <p:cNvSpPr/>
            <p:nvPr/>
          </p:nvSpPr>
          <p:spPr>
            <a:xfrm>
              <a:off x="9649080" y="4069080"/>
              <a:ext cx="1080720" cy="108072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360" cy="86436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51560" y="1432080"/>
            <a:ext cx="9966600" cy="3035520"/>
          </a:xfrm>
          <a:prstGeom prst="rect">
            <a:avLst/>
          </a:prstGeom>
          <a:noFill/>
          <a:ln w="0">
            <a:noFill/>
          </a:ln>
        </p:spPr>
        <p:txBody>
          <a:bodyPr anchor="ctr">
            <a:noAutofit/>
          </a:bodyPr>
          <a:p>
            <a:pPr>
              <a:lnSpc>
                <a:spcPct val="80000"/>
              </a:lnSpc>
              <a:buNone/>
            </a:pPr>
            <a:r>
              <a:rPr b="0" lang="en-US" sz="9600" spc="-1" strike="noStrike" cap="all">
                <a:latin typeface="Rockwell Condensed"/>
              </a:rPr>
              <a:t>Click to edit Master title style</a:t>
            </a:r>
            <a:endParaRPr b="0" lang="en-US" sz="9600" spc="-1" strike="noStrike">
              <a:solidFill>
                <a:srgbClr val="000000"/>
              </a:solidFill>
              <a:latin typeface="Rockwell"/>
            </a:endParaRPr>
          </a:p>
        </p:txBody>
      </p:sp>
      <p:sp>
        <p:nvSpPr>
          <p:cNvPr id="10" name="PlaceHolder 2"/>
          <p:cNvSpPr>
            <a:spLocks noGrp="1"/>
          </p:cNvSpPr>
          <p:nvPr>
            <p:ph type="dt" idx="1"/>
          </p:nvPr>
        </p:nvSpPr>
        <p:spPr>
          <a:xfrm>
            <a:off x="7964280" y="6272640"/>
            <a:ext cx="3273120" cy="364680"/>
          </a:xfrm>
          <a:prstGeom prst="rect">
            <a:avLst/>
          </a:prstGeom>
          <a:noFill/>
          <a:ln w="0">
            <a:noFill/>
          </a:ln>
        </p:spPr>
        <p:txBody>
          <a:bodyPr anchor="ctr">
            <a:noAutofit/>
          </a:bodyPr>
          <a:lstStyle>
            <a:lvl1pPr algn="r">
              <a:lnSpc>
                <a:spcPct val="100000"/>
              </a:lnSpc>
              <a:buNone/>
              <a:defRPr b="0" lang="en-US" sz="1100" spc="-1" strike="noStrike">
                <a:solidFill>
                  <a:srgbClr val="696464"/>
                </a:solidFill>
                <a:latin typeface="Rockwell"/>
              </a:defRPr>
            </a:lvl1pPr>
          </a:lstStyle>
          <a:p>
            <a:pPr algn="r">
              <a:lnSpc>
                <a:spcPct val="100000"/>
              </a:lnSpc>
              <a:buNone/>
            </a:pPr>
            <a:r>
              <a:rPr b="0" lang="en-US" sz="1100" spc="-1" strike="noStrike">
                <a:solidFill>
                  <a:srgbClr val="696464"/>
                </a:solidFill>
                <a:latin typeface="Rockwell"/>
              </a:rPr>
              <a:t> </a:t>
            </a:r>
            <a:endParaRPr b="0" lang="en-IE" sz="1100" spc="-1" strike="noStrike">
              <a:latin typeface="Times New Roman"/>
            </a:endParaRPr>
          </a:p>
        </p:txBody>
      </p:sp>
      <p:sp>
        <p:nvSpPr>
          <p:cNvPr id="11" name="PlaceHolder 3"/>
          <p:cNvSpPr>
            <a:spLocks noGrp="1"/>
          </p:cNvSpPr>
          <p:nvPr>
            <p:ph type="ftr" idx="2"/>
          </p:nvPr>
        </p:nvSpPr>
        <p:spPr>
          <a:xfrm>
            <a:off x="1088280" y="6272640"/>
            <a:ext cx="6327360" cy="364680"/>
          </a:xfrm>
          <a:prstGeom prst="rect">
            <a:avLst/>
          </a:prstGeom>
          <a:noFill/>
          <a:ln w="0">
            <a:noFill/>
          </a:ln>
        </p:spPr>
        <p:txBody>
          <a:bodyPr anchor="ctr">
            <a:noAutofit/>
          </a:bodyPr>
          <a:lstStyle>
            <a:lvl1pPr algn="ctr">
              <a:buNone/>
              <a:defRPr b="0" lang="en-IE" sz="1400" spc="-1" strike="noStrike">
                <a:latin typeface="Times New Roman"/>
              </a:defRPr>
            </a:lvl1pPr>
          </a:lstStyle>
          <a:p>
            <a:pPr algn="ctr">
              <a:buNone/>
            </a:pPr>
            <a:r>
              <a:rPr b="0" lang="en-IE" sz="1400" spc="-1" strike="noStrike">
                <a:latin typeface="Times New Roman"/>
              </a:rPr>
              <a:t> </a:t>
            </a:r>
            <a:endParaRPr b="0" lang="en-IE" sz="1400" spc="-1" strike="noStrike">
              <a:latin typeface="Times New Roman"/>
            </a:endParaRPr>
          </a:p>
        </p:txBody>
      </p:sp>
      <p:sp>
        <p:nvSpPr>
          <p:cNvPr id="12" name="PlaceHolder 4"/>
          <p:cNvSpPr>
            <a:spLocks noGrp="1"/>
          </p:cNvSpPr>
          <p:nvPr>
            <p:ph type="sldNum" idx="3"/>
          </p:nvPr>
        </p:nvSpPr>
        <p:spPr>
          <a:xfrm>
            <a:off x="9592560" y="4289400"/>
            <a:ext cx="1193400" cy="639720"/>
          </a:xfrm>
          <a:prstGeom prst="rect">
            <a:avLst/>
          </a:prstGeom>
          <a:noFill/>
          <a:ln w="0">
            <a:noFill/>
          </a:ln>
        </p:spPr>
        <p:txBody>
          <a:bodyPr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3834A4D1-A960-40AF-BA7C-3107C4D605B4}" type="slidenum">
              <a:rPr b="1" lang="en-US" sz="2800" spc="-1" strike="noStrike">
                <a:solidFill>
                  <a:srgbClr val="ffffff"/>
                </a:solidFill>
                <a:latin typeface="Rockwell Condensed"/>
              </a:rPr>
              <a:t>6</a:t>
            </a:fld>
            <a:endParaRPr b="0" lang="en-IE" sz="28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000000"/>
                </a:solidFill>
                <a:latin typeface="Rockwell"/>
              </a:rPr>
              <a:t>Click to edit the outline text format</a:t>
            </a:r>
            <a:endParaRPr b="0" lang="en-US" sz="2000" spc="-1" strike="noStrike">
              <a:solidFill>
                <a:srgbClr val="000000"/>
              </a:solidFill>
              <a:latin typeface="Rockwell"/>
            </a:endParaRPr>
          </a:p>
          <a:p>
            <a:pPr lvl="1" marL="864000" indent="-324000">
              <a:lnSpc>
                <a:spcPct val="90000"/>
              </a:lnSpc>
              <a:spcBef>
                <a:spcPts val="1134"/>
              </a:spcBef>
              <a:buClr>
                <a:srgbClr val="000000"/>
              </a:buClr>
              <a:buSzPct val="75000"/>
              <a:buFont typeface="Symbol" charset="2"/>
              <a:buChar char=""/>
            </a:pPr>
            <a:r>
              <a:rPr b="0" lang="en-US" sz="1600" spc="-1" strike="noStrike">
                <a:solidFill>
                  <a:srgbClr val="000000"/>
                </a:solidFill>
                <a:latin typeface="Rockwell"/>
              </a:rPr>
              <a:t>Second Outline Level</a:t>
            </a:r>
            <a:endParaRPr b="0" lang="en-US" sz="1600" spc="-1" strike="noStrike">
              <a:solidFill>
                <a:srgbClr val="000000"/>
              </a:solidFill>
              <a:latin typeface="Rockwell"/>
            </a:endParaRPr>
          </a:p>
          <a:p>
            <a:pPr lvl="2" marL="1296000" indent="-288000">
              <a:lnSpc>
                <a:spcPct val="90000"/>
              </a:lnSpc>
              <a:spcBef>
                <a:spcPts val="850"/>
              </a:spcBef>
              <a:buClr>
                <a:srgbClr val="000000"/>
              </a:buClr>
              <a:buSzPct val="45000"/>
              <a:buFont typeface="Wingdings" charset="2"/>
              <a:buChar char=""/>
            </a:pPr>
            <a:r>
              <a:rPr b="0" lang="en-US" sz="1600" spc="-1" strike="noStrike">
                <a:solidFill>
                  <a:srgbClr val="000000"/>
                </a:solidFill>
                <a:latin typeface="Rockwell"/>
              </a:rPr>
              <a:t>Third Outline Level</a:t>
            </a:r>
            <a:endParaRPr b="0" lang="en-US" sz="1600" spc="-1" strike="noStrike">
              <a:solidFill>
                <a:srgbClr val="000000"/>
              </a:solidFill>
              <a:latin typeface="Rockwell"/>
            </a:endParaRPr>
          </a:p>
          <a:p>
            <a:pPr lvl="3" marL="1728000" indent="-216000">
              <a:lnSpc>
                <a:spcPct val="90000"/>
              </a:lnSpc>
              <a:spcBef>
                <a:spcPts val="567"/>
              </a:spcBef>
              <a:buClr>
                <a:srgbClr val="000000"/>
              </a:buClr>
              <a:buSzPct val="75000"/>
              <a:buFont typeface="Symbol" charset="2"/>
              <a:buChar char=""/>
            </a:pPr>
            <a:r>
              <a:rPr b="0" lang="en-US" sz="1600" spc="-1" strike="noStrike">
                <a:solidFill>
                  <a:srgbClr val="000000"/>
                </a:solidFill>
                <a:latin typeface="Rockwell"/>
              </a:rPr>
              <a:t>Fourth Outline Level</a:t>
            </a:r>
            <a:endParaRPr b="0" lang="en-US" sz="1600" spc="-1" strike="noStrike">
              <a:solidFill>
                <a:srgbClr val="000000"/>
              </a:solidFill>
              <a:latin typeface="Rockwel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Fifth Outline Level</a:t>
            </a:r>
            <a:endParaRPr b="0" lang="en-US" sz="2000" spc="-1" strike="noStrike">
              <a:solidFill>
                <a:srgbClr val="000000"/>
              </a:solidFill>
              <a:latin typeface="Rockwel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Sixth Outline Level</a:t>
            </a:r>
            <a:endParaRPr b="0" lang="en-US" sz="2000" spc="-1" strike="noStrike">
              <a:solidFill>
                <a:srgbClr val="000000"/>
              </a:solidFill>
              <a:latin typeface="Rockwel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Seventh Outline Level</a:t>
            </a:r>
            <a:endParaRPr b="0" lang="en-US" sz="2000" spc="-1" strike="noStrike">
              <a:solidFill>
                <a:srgbClr val="000000"/>
              </a:solidFill>
              <a:latin typeface="Rockwel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840" cy="456840"/>
            <a:chOff x="11401560" y="6229800"/>
            <a:chExt cx="456840" cy="456840"/>
          </a:xfrm>
        </p:grpSpPr>
        <p:sp>
          <p:nvSpPr>
            <p:cNvPr id="51" name="Oval 7"/>
            <p:cNvSpPr/>
            <p:nvPr/>
          </p:nvSpPr>
          <p:spPr>
            <a:xfrm>
              <a:off x="11401560" y="6229800"/>
              <a:ext cx="456840" cy="45684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Click to edit Master title style</a:t>
            </a:r>
            <a:endParaRPr b="0" lang="en-US" sz="5400" spc="-1" strike="noStrike">
              <a:solidFill>
                <a:srgbClr val="000000"/>
              </a:solidFill>
              <a:latin typeface="Rockwell"/>
            </a:endParaRPr>
          </a:p>
        </p:txBody>
      </p:sp>
      <p:sp>
        <p:nvSpPr>
          <p:cNvPr id="54" name="PlaceHolder 2"/>
          <p:cNvSpPr>
            <a:spLocks noGrp="1"/>
          </p:cNvSpPr>
          <p:nvPr>
            <p:ph type="body"/>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Click to edit Master text styles</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Second level</a:t>
            </a:r>
            <a:endParaRPr b="0" lang="en-US" sz="1800" spc="-1" strike="noStrike">
              <a:solidFill>
                <a:srgbClr val="000000"/>
              </a:solidFill>
              <a:latin typeface="Rockwell"/>
            </a:endParaRPr>
          </a:p>
          <a:p>
            <a:pPr lvl="2" marL="73152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Third level</a:t>
            </a:r>
            <a:endParaRPr b="0" lang="en-US" sz="1600" spc="-1" strike="noStrike">
              <a:solidFill>
                <a:srgbClr val="000000"/>
              </a:solidFill>
              <a:latin typeface="Rockwell"/>
            </a:endParaRPr>
          </a:p>
          <a:p>
            <a:pPr lvl="3" marL="100584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Fourth level</a:t>
            </a:r>
            <a:endParaRPr b="0" lang="en-US" sz="1600" spc="-1" strike="noStrike">
              <a:solidFill>
                <a:srgbClr val="000000"/>
              </a:solidFill>
              <a:latin typeface="Rockwell"/>
            </a:endParaRPr>
          </a:p>
          <a:p>
            <a:pPr lvl="4" marL="128016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Fifth level</a:t>
            </a:r>
            <a:endParaRPr b="0" lang="en-US" sz="1600" spc="-1" strike="noStrike">
              <a:solidFill>
                <a:srgbClr val="000000"/>
              </a:solidFill>
              <a:latin typeface="Rockwell"/>
            </a:endParaRPr>
          </a:p>
        </p:txBody>
      </p:sp>
      <p:sp>
        <p:nvSpPr>
          <p:cNvPr id="55" name="PlaceHolder 3"/>
          <p:cNvSpPr>
            <a:spLocks noGrp="1"/>
          </p:cNvSpPr>
          <p:nvPr>
            <p:ph type="dt" idx="4"/>
          </p:nvPr>
        </p:nvSpPr>
        <p:spPr>
          <a:xfrm>
            <a:off x="7964280" y="6272640"/>
            <a:ext cx="3273120" cy="364680"/>
          </a:xfrm>
          <a:prstGeom prst="rect">
            <a:avLst/>
          </a:prstGeom>
          <a:noFill/>
          <a:ln w="0">
            <a:noFill/>
          </a:ln>
        </p:spPr>
        <p:txBody>
          <a:bodyPr anchor="ctr">
            <a:noAutofit/>
          </a:bodyPr>
          <a:lstStyle>
            <a:lvl1pPr algn="r">
              <a:lnSpc>
                <a:spcPct val="100000"/>
              </a:lnSpc>
              <a:buNone/>
              <a:defRPr b="0" lang="en-US" sz="1100" spc="-1" strike="noStrike">
                <a:solidFill>
                  <a:srgbClr val="696464"/>
                </a:solidFill>
                <a:latin typeface="Rockwell"/>
              </a:defRPr>
            </a:lvl1pPr>
          </a:lstStyle>
          <a:p>
            <a:pPr algn="r">
              <a:lnSpc>
                <a:spcPct val="100000"/>
              </a:lnSpc>
              <a:buNone/>
            </a:pPr>
            <a:r>
              <a:rPr b="0" lang="en-US" sz="1100" spc="-1" strike="noStrike">
                <a:solidFill>
                  <a:srgbClr val="696464"/>
                </a:solidFill>
                <a:latin typeface="Rockwell"/>
              </a:rPr>
              <a:t>&lt;date/time&gt;</a:t>
            </a:r>
            <a:endParaRPr b="0" lang="en-IE" sz="1100" spc="-1" strike="noStrike">
              <a:latin typeface="Times New Roman"/>
            </a:endParaRPr>
          </a:p>
        </p:txBody>
      </p:sp>
      <p:sp>
        <p:nvSpPr>
          <p:cNvPr id="56" name="PlaceHolder 4"/>
          <p:cNvSpPr>
            <a:spLocks noGrp="1"/>
          </p:cNvSpPr>
          <p:nvPr>
            <p:ph type="ftr" idx="5"/>
          </p:nvPr>
        </p:nvSpPr>
        <p:spPr>
          <a:xfrm>
            <a:off x="1088280" y="6272640"/>
            <a:ext cx="6327360" cy="364680"/>
          </a:xfrm>
          <a:prstGeom prst="rect">
            <a:avLst/>
          </a:prstGeom>
          <a:noFill/>
          <a:ln w="0">
            <a:noFill/>
          </a:ln>
        </p:spPr>
        <p:txBody>
          <a:bodyPr anchor="ctr">
            <a:noAutofit/>
          </a:bodyPr>
          <a:lstStyle>
            <a:lvl1pPr algn="ctr">
              <a:buNone/>
              <a:defRPr b="0" lang="en-IE" sz="1400" spc="-1" strike="noStrike">
                <a:latin typeface="Times New Roman"/>
              </a:defRPr>
            </a:lvl1pPr>
          </a:lstStyle>
          <a:p>
            <a:pPr algn="ctr">
              <a:buNone/>
            </a:pPr>
            <a:r>
              <a:rPr b="0" lang="en-IE" sz="1400" spc="-1" strike="noStrike">
                <a:latin typeface="Times New Roman"/>
              </a:rPr>
              <a:t>&lt;footer&gt;</a:t>
            </a:r>
            <a:endParaRPr b="0" lang="en-IE" sz="1400" spc="-1" strike="noStrike">
              <a:latin typeface="Times New Roman"/>
            </a:endParaRPr>
          </a:p>
        </p:txBody>
      </p:sp>
      <p:sp>
        <p:nvSpPr>
          <p:cNvPr id="57" name="PlaceHolder 5"/>
          <p:cNvSpPr>
            <a:spLocks noGrp="1"/>
          </p:cNvSpPr>
          <p:nvPr>
            <p:ph type="sldNum" idx="6"/>
          </p:nvPr>
        </p:nvSpPr>
        <p:spPr>
          <a:xfrm>
            <a:off x="11311200" y="6272640"/>
            <a:ext cx="6397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9FE442C2-F51B-4A33-B567-DBE55FB29A65}" type="slidenum">
              <a:rPr b="1" lang="en-US" sz="1400" spc="-1" strike="noStrike">
                <a:solidFill>
                  <a:srgbClr val="ffffff"/>
                </a:solidFill>
                <a:latin typeface="Rockwell Condensed"/>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atu.ie" TargetMode="External"/><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hyperlink" Target="https://github.com/CSOIreland/PxStat/wiki/API-Cube-RESTful" TargetMode="External"/><Relationship Id="rId5" Type="http://schemas.openxmlformats.org/officeDocument/2006/relationships/image" Target="../media/image10.png"/><Relationship Id="rId6" Type="http://schemas.openxmlformats.org/officeDocument/2006/relationships/slideLayout" Target="../slideLayouts/slideLayout13.xml"/><Relationship Id="rId7"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hyperlink" Target="https://json-stat.org/format/" TargetMode="External"/><Relationship Id="rId5" Type="http://schemas.openxmlformats.org/officeDocument/2006/relationships/image" Target="../media/image14.png"/><Relationship Id="rId6" Type="http://schemas.openxmlformats.org/officeDocument/2006/relationships/slideLayout" Target="../slideLayouts/slideLayout13.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600" cy="3035520"/>
          </a:xfrm>
          <a:prstGeom prst="rect">
            <a:avLst/>
          </a:prstGeom>
          <a:noFill/>
          <a:ln w="0">
            <a:noFill/>
          </a:ln>
        </p:spPr>
        <p:txBody>
          <a:bodyPr anchor="ctr">
            <a:noAutofit/>
          </a:bodyPr>
          <a:p>
            <a:pPr>
              <a:lnSpc>
                <a:spcPct val="80000"/>
              </a:lnSpc>
              <a:buNone/>
            </a:pPr>
            <a:r>
              <a:rPr b="0" lang="en-IE" sz="2000" spc="-1" strike="noStrike" cap="all">
                <a:latin typeface="Rockwell Condensed"/>
              </a:rPr>
              <a:t>DR4.3</a:t>
            </a:r>
            <a:br>
              <a:rPr sz="7200"/>
            </a:br>
            <a:r>
              <a:rPr b="0" lang="en-IE" sz="7200" spc="-1" strike="noStrike" cap="all">
                <a:latin typeface="Rockwell Condensed"/>
              </a:rPr>
              <a:t>API: CSO</a:t>
            </a:r>
            <a:endParaRPr b="0" lang="en-US" sz="7200" spc="-1" strike="noStrike">
              <a:solidFill>
                <a:srgbClr val="000000"/>
              </a:solidFill>
              <a:latin typeface="Rockwell"/>
            </a:endParaRPr>
          </a:p>
        </p:txBody>
      </p:sp>
      <p:sp>
        <p:nvSpPr>
          <p:cNvPr id="101" name="PlaceHolder 2"/>
          <p:cNvSpPr>
            <a:spLocks noGrp="1"/>
          </p:cNvSpPr>
          <p:nvPr>
            <p:ph type="subTitle"/>
          </p:nvPr>
        </p:nvSpPr>
        <p:spPr>
          <a:xfrm>
            <a:off x="1069920" y="4389120"/>
            <a:ext cx="7890840" cy="1069560"/>
          </a:xfrm>
          <a:prstGeom prst="rect">
            <a:avLst/>
          </a:prstGeom>
          <a:noFill/>
          <a:ln w="0">
            <a:noFill/>
          </a:ln>
        </p:spPr>
        <p:txBody>
          <a:bodyPr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 name="Rectangle 9"/>
          <p:cNvSpPr/>
          <p:nvPr/>
        </p:nvSpPr>
        <p:spPr>
          <a:xfrm>
            <a:off x="984600" y="464040"/>
            <a:ext cx="10222560" cy="8028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4" name="Rectangle 11"/>
          <p:cNvSpPr/>
          <p:nvPr/>
        </p:nvSpPr>
        <p:spPr>
          <a:xfrm>
            <a:off x="984600" y="601920"/>
            <a:ext cx="10222560" cy="138564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5" name="Rectangle 13"/>
          <p:cNvSpPr/>
          <p:nvPr/>
        </p:nvSpPr>
        <p:spPr>
          <a:xfrm>
            <a:off x="984600" y="2038680"/>
            <a:ext cx="10222560" cy="802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6" name="PlaceHolder 1"/>
          <p:cNvSpPr>
            <a:spLocks noGrp="1"/>
          </p:cNvSpPr>
          <p:nvPr>
            <p:ph type="title"/>
          </p:nvPr>
        </p:nvSpPr>
        <p:spPr>
          <a:xfrm>
            <a:off x="1069920" y="484560"/>
            <a:ext cx="10058040" cy="1608840"/>
          </a:xfrm>
          <a:prstGeom prst="rect">
            <a:avLst/>
          </a:prstGeom>
          <a:noFill/>
          <a:ln w="0">
            <a:noFill/>
          </a:ln>
        </p:spPr>
        <p:txBody>
          <a:bodyPr anchor="ctr">
            <a:normAutofit/>
          </a:bodyPr>
          <a:p>
            <a:pPr>
              <a:lnSpc>
                <a:spcPct val="90000"/>
              </a:lnSpc>
              <a:buNone/>
            </a:pPr>
            <a:r>
              <a:rPr b="0" lang="en-IE" sz="5400" spc="-1" strike="noStrike" cap="all">
                <a:latin typeface="Rockwell Condensed"/>
              </a:rPr>
              <a:t>Uses pxStat</a:t>
            </a:r>
            <a:endParaRPr b="0" lang="en-US" sz="5400" spc="-1" strike="noStrike">
              <a:solidFill>
                <a:srgbClr val="000000"/>
              </a:solidFill>
              <a:latin typeface="Rockwell"/>
            </a:endParaRPr>
          </a:p>
        </p:txBody>
      </p:sp>
      <p:sp>
        <p:nvSpPr>
          <p:cNvPr id="107" name="PlaceHolder 2"/>
          <p:cNvSpPr>
            <a:spLocks noGrp="1"/>
          </p:cNvSpPr>
          <p:nvPr>
            <p:ph/>
          </p:nvPr>
        </p:nvSpPr>
        <p:spPr>
          <a:xfrm>
            <a:off x="1069920" y="2320560"/>
            <a:ext cx="10058040" cy="3851280"/>
          </a:xfrm>
          <a:prstGeom prst="rect">
            <a:avLst/>
          </a:prstGeom>
          <a:noFill/>
          <a:ln w="0">
            <a:noFill/>
          </a:ln>
        </p:spPr>
        <p:txBody>
          <a:bodyPr anchor="t">
            <a:normAutofit fontScale="94000"/>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Cso.ie under databases</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PxStat: Horrid format </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Allows for multidimensional data</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 found this documentation on cso.ie</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u="sng">
                <a:solidFill>
                  <a:srgbClr val="cc9900"/>
                </a:solidFill>
                <a:uFillTx/>
                <a:latin typeface="Rockwell"/>
                <a:hlinkClick r:id="rId4"/>
              </a:rPr>
              <a:t>https://github.com/CSOIreland/PxStat/wiki/API-Cube-RESTful</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Basically, it is a big JSON with</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Values (as an array)</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Ids (as array) of each of the dimensions</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Sizes (as array) of each of the dimensions</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Dimensions (object) stores information about each dimension</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Other information and notes</a:t>
            </a:r>
            <a:endParaRPr b="0" lang="en-US" sz="1800" spc="-1" strike="noStrike">
              <a:solidFill>
                <a:srgbClr val="000000"/>
              </a:solidFill>
              <a:latin typeface="Rockwell"/>
            </a:endParaRPr>
          </a:p>
          <a:p>
            <a:pPr>
              <a:lnSpc>
                <a:spcPct val="90000"/>
              </a:lnSpc>
              <a:spcBef>
                <a:spcPts val="1199"/>
              </a:spcBef>
              <a:buNone/>
            </a:pPr>
            <a:endParaRPr b="0" lang="en-US" sz="2000" spc="-1" strike="noStrike">
              <a:solidFill>
                <a:srgbClr val="000000"/>
              </a:solidFill>
              <a:latin typeface="Rockwell"/>
            </a:endParaRPr>
          </a:p>
        </p:txBody>
      </p:sp>
      <p:sp>
        <p:nvSpPr>
          <p:cNvPr id="108" name="Oval 15"/>
          <p:cNvSpPr/>
          <p:nvPr/>
        </p:nvSpPr>
        <p:spPr>
          <a:xfrm>
            <a:off x="11401560" y="6229800"/>
            <a:ext cx="456840" cy="456840"/>
          </a:xfrm>
          <a:prstGeom prst="ellipse">
            <a:avLst/>
          </a:prstGeom>
          <a:blipFill rotWithShape="0">
            <a:blip r:embed="rId5"/>
            <a:srcRect/>
            <a:tile/>
          </a:blipFill>
          <a:ln w="25400">
            <a:noFill/>
          </a:ln>
        </p:spPr>
        <p:style>
          <a:lnRef idx="0"/>
          <a:fillRef idx="0"/>
          <a:effectRef idx="0"/>
          <a:fontRef idx="minor"/>
        </p:style>
      </p:sp>
      <p:sp>
        <p:nvSpPr>
          <p:cNvPr id="109" name="Oval 17"/>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Box 1"/>
          <p:cNvSpPr/>
          <p:nvPr/>
        </p:nvSpPr>
        <p:spPr>
          <a:xfrm>
            <a:off x="534960" y="379440"/>
            <a:ext cx="11067480" cy="6673320"/>
          </a:xfrm>
          <a:prstGeom prst="rect">
            <a:avLst/>
          </a:prstGeom>
          <a:solidFill>
            <a:schemeClr val="tx1"/>
          </a:solid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ffffff"/>
                </a:solidFill>
                <a:latin typeface="Consolas"/>
              </a:rPr>
              <a:t>{</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"class"</a:t>
            </a:r>
            <a:r>
              <a:rPr b="0" lang="en-IE" sz="1800" spc="-1" strike="noStrike">
                <a:solidFill>
                  <a:srgbClr val="ffffff"/>
                </a:solidFill>
                <a:latin typeface="Consolas"/>
              </a:rPr>
              <a:t>: </a:t>
            </a:r>
            <a:r>
              <a:rPr b="0" lang="en-IE" sz="1800" spc="-1" strike="noStrike">
                <a:solidFill>
                  <a:srgbClr val="ce9178"/>
                </a:solidFill>
                <a:latin typeface="Consolas"/>
              </a:rPr>
              <a:t>"dataset"</a:t>
            </a:r>
            <a:r>
              <a:rPr b="0" lang="en-IE" sz="1800" spc="-1" strike="noStrike">
                <a:solidFill>
                  <a:srgbClr val="ffffff"/>
                </a:solidFill>
                <a:latin typeface="Consolas"/>
              </a:rPr>
              <a:t>,</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"dimension"</a:t>
            </a:r>
            <a:r>
              <a:rPr b="0" lang="en-IE" sz="1800" spc="-1" strike="noStrike">
                <a:solidFill>
                  <a:srgbClr val="ffffff"/>
                </a:solidFill>
                <a:latin typeface="Consolas"/>
              </a:rPr>
              <a:t>: {</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"STATISTIC"</a:t>
            </a:r>
            <a:r>
              <a:rPr b="0" lang="en-IE" sz="1800" spc="-1" strike="noStrike">
                <a:solidFill>
                  <a:srgbClr val="ffffff"/>
                </a:solidFill>
                <a:latin typeface="Consolas"/>
              </a:rPr>
              <a:t>: {</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"category"</a:t>
            </a:r>
            <a:r>
              <a:rPr b="0" lang="en-IE" sz="1800" spc="-1" strike="noStrike">
                <a:solidFill>
                  <a:srgbClr val="ffffff"/>
                </a:solidFill>
                <a:latin typeface="Consolas"/>
              </a:rPr>
              <a:t>: {</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"index"</a:t>
            </a:r>
            <a:r>
              <a:rPr b="0" lang="en-IE" sz="1800" spc="-1" strike="noStrike">
                <a:solidFill>
                  <a:srgbClr val="ffffff"/>
                </a:solidFill>
                <a:latin typeface="Consolas"/>
              </a:rPr>
              <a:t>: […],</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"label"</a:t>
            </a:r>
            <a:r>
              <a:rPr b="0" lang="en-IE" sz="1800" spc="-1" strike="noStrike">
                <a:solidFill>
                  <a:srgbClr val="ffffff"/>
                </a:solidFill>
                <a:latin typeface="Consolas"/>
              </a:rPr>
              <a:t>: {…},</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"unit"</a:t>
            </a:r>
            <a:r>
              <a:rPr b="0" lang="en-IE" sz="1800" spc="-1" strike="noStrike">
                <a:solidFill>
                  <a:srgbClr val="ffffff"/>
                </a:solidFill>
                <a:latin typeface="Consolas"/>
              </a:rPr>
              <a:t>: {…}</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ffffff"/>
                </a:solidFill>
                <a:latin typeface="Consolas"/>
              </a:rPr>
              <a:t>},</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"label"</a:t>
            </a:r>
            <a:r>
              <a:rPr b="0" lang="en-IE" sz="1800" spc="-1" strike="noStrike">
                <a:solidFill>
                  <a:srgbClr val="ffffff"/>
                </a:solidFill>
                <a:latin typeface="Consolas"/>
              </a:rPr>
              <a:t>: </a:t>
            </a:r>
            <a:r>
              <a:rPr b="0" lang="en-IE" sz="1800" spc="-1" strike="noStrike">
                <a:solidFill>
                  <a:srgbClr val="ce9178"/>
                </a:solidFill>
                <a:latin typeface="Consolas"/>
              </a:rPr>
              <a:t>"Statistic"</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ffffff"/>
                </a:solidFill>
                <a:latin typeface="Consolas"/>
              </a:rPr>
              <a:t>},</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"TLIST(A1)"</a:t>
            </a:r>
            <a:r>
              <a:rPr b="0" lang="en-IE" sz="1800" spc="-1" strike="noStrike">
                <a:solidFill>
                  <a:srgbClr val="ffffff"/>
                </a:solidFill>
                <a:latin typeface="Consolas"/>
              </a:rPr>
              <a:t>: {…},</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"C02199V02655"</a:t>
            </a:r>
            <a:r>
              <a:rPr b="0" lang="en-IE" sz="1800" spc="-1" strike="noStrike">
                <a:solidFill>
                  <a:srgbClr val="ffffff"/>
                </a:solidFill>
                <a:latin typeface="Consolas"/>
              </a:rPr>
              <a:t>: {… },</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"C03788V04538"</a:t>
            </a:r>
            <a:r>
              <a:rPr b="0" lang="en-IE" sz="1800" spc="-1" strike="noStrike">
                <a:solidFill>
                  <a:srgbClr val="ffffff"/>
                </a:solidFill>
                <a:latin typeface="Consolas"/>
              </a:rPr>
              <a:t>: {…},     </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ffffff"/>
                </a:solidFill>
                <a:latin typeface="Consolas"/>
              </a:rPr>
              <a:t>},</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"extension"</a:t>
            </a:r>
            <a:r>
              <a:rPr b="0" lang="en-IE" sz="1800" spc="-1" strike="noStrike">
                <a:solidFill>
                  <a:srgbClr val="ffffff"/>
                </a:solidFill>
                <a:latin typeface="Consolas"/>
              </a:rPr>
              <a:t>: {}, </a:t>
            </a:r>
            <a:r>
              <a:rPr b="0" lang="en-IE" sz="1800" spc="-1" strike="noStrike">
                <a:solidFill>
                  <a:srgbClr val="d4d4d4"/>
                </a:solidFill>
                <a:latin typeface="Consolas"/>
              </a:rPr>
              <a:t>"href"</a:t>
            </a:r>
            <a:r>
              <a:rPr b="0" lang="en-IE" sz="1800" spc="-1" strike="noStrike">
                <a:solidFill>
                  <a:srgbClr val="ffffff"/>
                </a:solidFill>
                <a:latin typeface="Consolas"/>
              </a:rPr>
              <a:t>: </a:t>
            </a:r>
            <a:r>
              <a:rPr b="0" lang="en-IE" sz="1800" spc="-1" strike="noStrike">
                <a:solidFill>
                  <a:srgbClr val="ce9178"/>
                </a:solidFill>
                <a:latin typeface="Consolas"/>
              </a:rPr>
              <a:t>“…"</a:t>
            </a:r>
            <a:r>
              <a:rPr b="0" lang="en-IE" sz="1800" spc="-1" strike="noStrike">
                <a:solidFill>
                  <a:srgbClr val="ffffff"/>
                </a:solidFill>
                <a:latin typeface="Consolas"/>
              </a:rPr>
              <a:t>,</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"id"</a:t>
            </a:r>
            <a:r>
              <a:rPr b="0" lang="en-IE" sz="1800" spc="-1" strike="noStrike">
                <a:solidFill>
                  <a:srgbClr val="ffffff"/>
                </a:solidFill>
                <a:latin typeface="Consolas"/>
              </a:rPr>
              <a:t>: [</a:t>
            </a:r>
            <a:r>
              <a:rPr b="0" lang="en-IE" sz="1800" spc="-1" strike="noStrike">
                <a:solidFill>
                  <a:srgbClr val="ce9178"/>
                </a:solidFill>
                <a:latin typeface="Consolas"/>
              </a:rPr>
              <a:t>"STATISTIC"</a:t>
            </a:r>
            <a:r>
              <a:rPr b="0" lang="en-IE" sz="1800" spc="-1" strike="noStrike">
                <a:solidFill>
                  <a:srgbClr val="ffffff"/>
                </a:solidFill>
                <a:latin typeface="Consolas"/>
              </a:rPr>
              <a:t>, </a:t>
            </a:r>
            <a:r>
              <a:rPr b="0" lang="en-IE" sz="1800" spc="-1" strike="noStrike">
                <a:solidFill>
                  <a:srgbClr val="ce9178"/>
                </a:solidFill>
                <a:latin typeface="Consolas"/>
              </a:rPr>
              <a:t>"TLIST(A1)"</a:t>
            </a:r>
            <a:r>
              <a:rPr b="0" lang="en-IE" sz="1800" spc="-1" strike="noStrike">
                <a:solidFill>
                  <a:srgbClr val="ffffff"/>
                </a:solidFill>
                <a:latin typeface="Consolas"/>
              </a:rPr>
              <a:t>, </a:t>
            </a:r>
            <a:r>
              <a:rPr b="0" lang="en-IE" sz="1800" spc="-1" strike="noStrike">
                <a:solidFill>
                  <a:srgbClr val="ce9178"/>
                </a:solidFill>
                <a:latin typeface="Consolas"/>
              </a:rPr>
              <a:t>"C02199V02655"</a:t>
            </a:r>
            <a:r>
              <a:rPr b="0" lang="en-IE" sz="1800" spc="-1" strike="noStrike">
                <a:solidFill>
                  <a:srgbClr val="ffffff"/>
                </a:solidFill>
                <a:latin typeface="Consolas"/>
              </a:rPr>
              <a:t>, </a:t>
            </a:r>
            <a:r>
              <a:rPr b="0" lang="en-IE" sz="1800" spc="-1" strike="noStrike">
                <a:solidFill>
                  <a:srgbClr val="ce9178"/>
                </a:solidFill>
                <a:latin typeface="Consolas"/>
              </a:rPr>
              <a:t>"C03788V04538"</a:t>
            </a:r>
            <a:r>
              <a:rPr b="0" lang="en-IE" sz="1800" spc="-1" strike="noStrike">
                <a:solidFill>
                  <a:srgbClr val="ffffff"/>
                </a:solidFill>
                <a:latin typeface="Consolas"/>
              </a:rPr>
              <a:t> ],</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"label"</a:t>
            </a:r>
            <a:r>
              <a:rPr b="0" lang="en-IE" sz="1800" spc="-1" strike="noStrike">
                <a:solidFill>
                  <a:srgbClr val="ffffff"/>
                </a:solidFill>
                <a:latin typeface="Consolas"/>
              </a:rPr>
              <a:t>: </a:t>
            </a:r>
            <a:r>
              <a:rPr b="0" lang="en-IE" sz="1800" spc="-1" strike="noStrike">
                <a:solidFill>
                  <a:srgbClr val="ce9178"/>
                </a:solidFill>
                <a:latin typeface="Consolas"/>
              </a:rPr>
              <a:t>“…"</a:t>
            </a:r>
            <a:r>
              <a:rPr b="0" lang="en-IE" sz="1800" spc="-1" strike="noStrike">
                <a:solidFill>
                  <a:srgbClr val="ffffff"/>
                </a:solidFill>
                <a:latin typeface="Consolas"/>
              </a:rPr>
              <a:t>,</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"link"</a:t>
            </a:r>
            <a:r>
              <a:rPr b="0" lang="en-IE" sz="1800" spc="-1" strike="noStrike">
                <a:solidFill>
                  <a:srgbClr val="ffffff"/>
                </a:solidFill>
                <a:latin typeface="Consolas"/>
              </a:rPr>
              <a:t>: {… }, </a:t>
            </a:r>
            <a:r>
              <a:rPr b="0" lang="en-IE" sz="1800" spc="-1" strike="noStrike">
                <a:solidFill>
                  <a:srgbClr val="d4d4d4"/>
                </a:solidFill>
                <a:latin typeface="Consolas"/>
              </a:rPr>
              <a:t>"note"</a:t>
            </a:r>
            <a:r>
              <a:rPr b="0" lang="en-IE" sz="1800" spc="-1" strike="noStrike">
                <a:solidFill>
                  <a:srgbClr val="ffffff"/>
                </a:solidFill>
                <a:latin typeface="Consolas"/>
              </a:rPr>
              <a:t>: […], </a:t>
            </a:r>
            <a:r>
              <a:rPr b="0" lang="en-IE" sz="1800" spc="-1" strike="noStrike">
                <a:solidFill>
                  <a:srgbClr val="d4d4d4"/>
                </a:solidFill>
                <a:latin typeface="Consolas"/>
              </a:rPr>
              <a:t>"role"</a:t>
            </a:r>
            <a:r>
              <a:rPr b="0" lang="en-IE" sz="1800" spc="-1" strike="noStrike">
                <a:solidFill>
                  <a:srgbClr val="ffffff"/>
                </a:solidFill>
                <a:latin typeface="Consolas"/>
              </a:rPr>
              <a:t>: {…},</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"size"</a:t>
            </a:r>
            <a:r>
              <a:rPr b="0" lang="en-IE" sz="1800" spc="-1" strike="noStrike">
                <a:solidFill>
                  <a:srgbClr val="ffffff"/>
                </a:solidFill>
                <a:latin typeface="Consolas"/>
              </a:rPr>
              <a:t>: [</a:t>
            </a:r>
            <a:r>
              <a:rPr b="0" lang="en-IE" sz="1800" spc="-1" strike="noStrike">
                <a:solidFill>
                  <a:srgbClr val="b5cea8"/>
                </a:solidFill>
                <a:latin typeface="Consolas"/>
              </a:rPr>
              <a:t>4</a:t>
            </a:r>
            <a:r>
              <a:rPr b="0" lang="en-IE" sz="1800" spc="-1" strike="noStrike">
                <a:solidFill>
                  <a:srgbClr val="ffffff"/>
                </a:solidFill>
                <a:latin typeface="Consolas"/>
              </a:rPr>
              <a:t>,</a:t>
            </a:r>
            <a:r>
              <a:rPr b="0" lang="en-IE" sz="1800" spc="-1" strike="noStrike">
                <a:solidFill>
                  <a:srgbClr val="b5cea8"/>
                </a:solidFill>
                <a:latin typeface="Consolas"/>
              </a:rPr>
              <a:t>1</a:t>
            </a:r>
            <a:r>
              <a:rPr b="0" lang="en-IE" sz="1800" spc="-1" strike="noStrike">
                <a:solidFill>
                  <a:srgbClr val="ffffff"/>
                </a:solidFill>
                <a:latin typeface="Consolas"/>
              </a:rPr>
              <a:t>,</a:t>
            </a:r>
            <a:r>
              <a:rPr b="0" lang="en-IE" sz="1800" spc="-1" strike="noStrike">
                <a:solidFill>
                  <a:srgbClr val="b5cea8"/>
                </a:solidFill>
                <a:latin typeface="Consolas"/>
              </a:rPr>
              <a:t>3</a:t>
            </a:r>
            <a:r>
              <a:rPr b="0" lang="en-IE" sz="1800" spc="-1" strike="noStrike">
                <a:solidFill>
                  <a:srgbClr val="ffffff"/>
                </a:solidFill>
                <a:latin typeface="Consolas"/>
              </a:rPr>
              <a:t>,</a:t>
            </a:r>
            <a:r>
              <a:rPr b="0" lang="en-IE" sz="1800" spc="-1" strike="noStrike">
                <a:solidFill>
                  <a:srgbClr val="b5cea8"/>
                </a:solidFill>
                <a:latin typeface="Consolas"/>
              </a:rPr>
              <a:t>27</a:t>
            </a:r>
            <a:r>
              <a:rPr b="0" lang="en-IE" sz="1800" spc="-1" strike="noStrike">
                <a:solidFill>
                  <a:srgbClr val="ffffff"/>
                </a:solidFill>
                <a:latin typeface="Consolas"/>
              </a:rPr>
              <a:t>],</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"updated"</a:t>
            </a:r>
            <a:r>
              <a:rPr b="0" lang="en-IE" sz="1800" spc="-1" strike="noStrike">
                <a:solidFill>
                  <a:srgbClr val="ffffff"/>
                </a:solidFill>
                <a:latin typeface="Consolas"/>
              </a:rPr>
              <a:t>: </a:t>
            </a:r>
            <a:r>
              <a:rPr b="0" lang="en-IE" sz="1800" spc="-1" strike="noStrike">
                <a:solidFill>
                  <a:srgbClr val="ce9178"/>
                </a:solidFill>
                <a:latin typeface="Consolas"/>
              </a:rPr>
              <a:t>"2022-06-27T11:00:00Z"</a:t>
            </a:r>
            <a:r>
              <a:rPr b="0" lang="en-IE" sz="1800" spc="-1" strike="noStrike">
                <a:solidFill>
                  <a:srgbClr val="ffffff"/>
                </a:solidFill>
                <a:latin typeface="Consolas"/>
              </a:rPr>
              <a:t>,</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"value"</a:t>
            </a:r>
            <a:r>
              <a:rPr b="0" lang="en-IE" sz="1800" spc="-1" strike="noStrike">
                <a:solidFill>
                  <a:srgbClr val="ffffff"/>
                </a:solidFill>
                <a:latin typeface="Consolas"/>
              </a:rPr>
              <a:t>: [</a:t>
            </a:r>
            <a:r>
              <a:rPr b="0" lang="en-IE" sz="1800" spc="-1" strike="noStrike">
                <a:solidFill>
                  <a:srgbClr val="b5cea8"/>
                </a:solidFill>
                <a:latin typeface="Consolas"/>
              </a:rPr>
              <a:t>4761865.0</a:t>
            </a:r>
            <a:r>
              <a:rPr b="0" lang="en-IE" sz="1800" spc="-1" strike="noStrike">
                <a:solidFill>
                  <a:srgbClr val="ffffff"/>
                </a:solidFill>
                <a:latin typeface="Consolas"/>
              </a:rPr>
              <a:t>, </a:t>
            </a:r>
            <a:r>
              <a:rPr b="0" lang="en-IE" sz="1800" spc="-1" strike="noStrike">
                <a:solidFill>
                  <a:srgbClr val="b5cea8"/>
                </a:solidFill>
                <a:latin typeface="Consolas"/>
              </a:rPr>
              <a:t>56932.0</a:t>
            </a:r>
            <a:r>
              <a:rPr b="0" lang="en-IE" sz="1800" spc="-1" strike="noStrike">
                <a:solidFill>
                  <a:srgbClr val="ffffff"/>
                </a:solidFill>
                <a:latin typeface="Consolas"/>
              </a:rPr>
              <a:t>, </a:t>
            </a:r>
            <a:r>
              <a:rPr b="0" lang="en-IE" sz="1800" spc="-1" strike="noStrike">
                <a:solidFill>
                  <a:srgbClr val="f44747"/>
                </a:solidFill>
                <a:latin typeface="Consolas"/>
              </a:rPr>
              <a:t>...</a:t>
            </a:r>
            <a:r>
              <a:rPr b="0" lang="en-IE" sz="1800" spc="-1" strike="noStrike">
                <a:solidFill>
                  <a:srgbClr val="ffffff"/>
                </a:solidFill>
                <a:latin typeface="Consolas"/>
              </a:rPr>
              <a:t>],</a:t>
            </a:r>
            <a:endParaRPr b="0" lang="en-IE" sz="1800" spc="-1" strike="noStrike">
              <a:latin typeface="Arial"/>
            </a:endParaRPr>
          </a:p>
          <a:p>
            <a:pPr>
              <a:lnSpc>
                <a:spcPct val="100000"/>
              </a:lnSpc>
              <a:buNone/>
            </a:pPr>
            <a:r>
              <a:rPr b="0" lang="en-IE" sz="1800" spc="-1" strike="noStrike">
                <a:solidFill>
                  <a:srgbClr val="ffffff"/>
                </a:solidFill>
                <a:latin typeface="Consolas"/>
              </a:rPr>
              <a:t>    </a:t>
            </a:r>
            <a:r>
              <a:rPr b="0" lang="en-IE" sz="1800" spc="-1" strike="noStrike">
                <a:solidFill>
                  <a:srgbClr val="d4d4d4"/>
                </a:solidFill>
                <a:latin typeface="Consolas"/>
              </a:rPr>
              <a:t>"version"</a:t>
            </a:r>
            <a:r>
              <a:rPr b="0" lang="en-IE" sz="1800" spc="-1" strike="noStrike">
                <a:solidFill>
                  <a:srgbClr val="ffffff"/>
                </a:solidFill>
                <a:latin typeface="Consolas"/>
              </a:rPr>
              <a:t>: </a:t>
            </a:r>
            <a:r>
              <a:rPr b="0" lang="en-IE" sz="1800" spc="-1" strike="noStrike">
                <a:solidFill>
                  <a:srgbClr val="ce9178"/>
                </a:solidFill>
                <a:latin typeface="Consolas"/>
              </a:rPr>
              <a:t>"2.0"</a:t>
            </a:r>
            <a:endParaRPr b="0" lang="en-IE" sz="1800" spc="-1" strike="noStrike">
              <a:latin typeface="Arial"/>
            </a:endParaRPr>
          </a:p>
          <a:p>
            <a:pPr>
              <a:lnSpc>
                <a:spcPct val="100000"/>
              </a:lnSpc>
              <a:buNone/>
            </a:pPr>
            <a:r>
              <a:rPr b="0" lang="en-IE" sz="1800" spc="-1" strike="noStrike">
                <a:solidFill>
                  <a:srgbClr val="ffffff"/>
                </a:solidFill>
                <a:latin typeface="Consolas"/>
              </a:rPr>
              <a:t>}</a:t>
            </a:r>
            <a:endParaRPr b="0" lang="en-IE" sz="1800" spc="-1" strike="noStrike">
              <a:latin typeface="Arial"/>
            </a:endParaRPr>
          </a:p>
        </p:txBody>
      </p:sp>
      <p:sp>
        <p:nvSpPr>
          <p:cNvPr id="111" name="TextBox 3"/>
          <p:cNvSpPr/>
          <p:nvPr/>
        </p:nvSpPr>
        <p:spPr>
          <a:xfrm>
            <a:off x="5745240" y="755280"/>
            <a:ext cx="2984400" cy="912600"/>
          </a:xfrm>
          <a:prstGeom prst="rect">
            <a:avLst/>
          </a:prstGeom>
          <a:solidFill>
            <a:srgbClr val="92d050"/>
          </a:solid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Population 2022, 2016, and percentage changes</a:t>
            </a:r>
            <a:endParaRPr b="0" lang="en-IE" sz="1800" spc="-1" strike="noStrike">
              <a:latin typeface="Arial"/>
            </a:endParaRPr>
          </a:p>
        </p:txBody>
      </p:sp>
      <p:sp>
        <p:nvSpPr>
          <p:cNvPr id="112" name="TextBox 4"/>
          <p:cNvSpPr/>
          <p:nvPr/>
        </p:nvSpPr>
        <p:spPr>
          <a:xfrm>
            <a:off x="5745240" y="3121200"/>
            <a:ext cx="2984400" cy="363960"/>
          </a:xfrm>
          <a:prstGeom prst="rect">
            <a:avLst/>
          </a:prstGeom>
          <a:solidFill>
            <a:srgbClr val="92d050"/>
          </a:solid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2022</a:t>
            </a:r>
            <a:endParaRPr b="0" lang="en-IE" sz="1800" spc="-1" strike="noStrike">
              <a:latin typeface="Arial"/>
            </a:endParaRPr>
          </a:p>
        </p:txBody>
      </p:sp>
      <p:sp>
        <p:nvSpPr>
          <p:cNvPr id="113" name="TextBox 5"/>
          <p:cNvSpPr/>
          <p:nvPr/>
        </p:nvSpPr>
        <p:spPr>
          <a:xfrm>
            <a:off x="5745240" y="3642840"/>
            <a:ext cx="2984400" cy="363960"/>
          </a:xfrm>
          <a:prstGeom prst="rect">
            <a:avLst/>
          </a:prstGeom>
          <a:solidFill>
            <a:srgbClr val="92d050"/>
          </a:solid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sex</a:t>
            </a:r>
            <a:endParaRPr b="0" lang="en-IE" sz="1800" spc="-1" strike="noStrike">
              <a:latin typeface="Arial"/>
            </a:endParaRPr>
          </a:p>
        </p:txBody>
      </p:sp>
      <p:sp>
        <p:nvSpPr>
          <p:cNvPr id="114" name="TextBox 6"/>
          <p:cNvSpPr/>
          <p:nvPr/>
        </p:nvSpPr>
        <p:spPr>
          <a:xfrm>
            <a:off x="5555520" y="4164840"/>
            <a:ext cx="2984400" cy="363960"/>
          </a:xfrm>
          <a:prstGeom prst="rect">
            <a:avLst/>
          </a:prstGeom>
          <a:solidFill>
            <a:srgbClr val="92d050"/>
          </a:solid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counties</a:t>
            </a:r>
            <a:endParaRPr b="0" lang="en-IE" sz="1800" spc="-1" strike="noStrike">
              <a:latin typeface="Arial"/>
            </a:endParaRPr>
          </a:p>
        </p:txBody>
      </p:sp>
      <p:sp>
        <p:nvSpPr>
          <p:cNvPr id="115" name="Straight Arrow Connector 8"/>
          <p:cNvSpPr/>
          <p:nvPr/>
        </p:nvSpPr>
        <p:spPr>
          <a:xfrm flipH="1">
            <a:off x="3449880" y="1078200"/>
            <a:ext cx="2225160" cy="322920"/>
          </a:xfrm>
          <a:custGeom>
            <a:avLst/>
            <a:gdLst/>
            <a:ahLst/>
            <a:rect l="l" t="t" r="r" b="b"/>
            <a:pathLst>
              <a:path w="21600" h="21600">
                <a:moveTo>
                  <a:pt x="0" y="0"/>
                </a:moveTo>
                <a:lnTo>
                  <a:pt x="21600" y="21600"/>
                </a:lnTo>
              </a:path>
            </a:pathLst>
          </a:custGeom>
          <a:noFill/>
          <a:ln>
            <a:solidFill>
              <a:srgbClr val="92d050"/>
            </a:solidFill>
            <a:round/>
            <a:tailEnd len="med" type="triangle" w="med"/>
          </a:ln>
        </p:spPr>
        <p:style>
          <a:lnRef idx="1">
            <a:schemeClr val="accent1"/>
          </a:lnRef>
          <a:fillRef idx="0">
            <a:schemeClr val="accent1"/>
          </a:fillRef>
          <a:effectRef idx="0">
            <a:schemeClr val="accent1"/>
          </a:effectRef>
          <a:fontRef idx="minor"/>
        </p:style>
      </p:sp>
      <p:sp>
        <p:nvSpPr>
          <p:cNvPr id="116" name="Straight Arrow Connector 9"/>
          <p:cNvSpPr/>
          <p:nvPr/>
        </p:nvSpPr>
        <p:spPr>
          <a:xfrm flipH="1">
            <a:off x="3842280" y="3312720"/>
            <a:ext cx="1901880" cy="272520"/>
          </a:xfrm>
          <a:custGeom>
            <a:avLst/>
            <a:gdLst/>
            <a:ahLst/>
            <a:rect l="l" t="t" r="r" b="b"/>
            <a:pathLst>
              <a:path w="21600" h="21600">
                <a:moveTo>
                  <a:pt x="0" y="0"/>
                </a:moveTo>
                <a:lnTo>
                  <a:pt x="21600" y="21600"/>
                </a:lnTo>
              </a:path>
            </a:pathLst>
          </a:custGeom>
          <a:noFill/>
          <a:ln>
            <a:solidFill>
              <a:srgbClr val="92d050"/>
            </a:solidFill>
            <a:round/>
            <a:tailEnd len="med" type="triangle" w="med"/>
          </a:ln>
        </p:spPr>
        <p:style>
          <a:lnRef idx="1">
            <a:schemeClr val="accent1"/>
          </a:lnRef>
          <a:fillRef idx="0">
            <a:schemeClr val="accent1"/>
          </a:fillRef>
          <a:effectRef idx="0">
            <a:schemeClr val="accent1"/>
          </a:effectRef>
          <a:fontRef idx="minor"/>
        </p:style>
      </p:sp>
      <p:sp>
        <p:nvSpPr>
          <p:cNvPr id="117" name="Straight Arrow Connector 10"/>
          <p:cNvSpPr/>
          <p:nvPr/>
        </p:nvSpPr>
        <p:spPr>
          <a:xfrm flipH="1">
            <a:off x="4257720" y="3827520"/>
            <a:ext cx="1486440" cy="78120"/>
          </a:xfrm>
          <a:custGeom>
            <a:avLst/>
            <a:gdLst/>
            <a:ahLst/>
            <a:rect l="l" t="t" r="r" b="b"/>
            <a:pathLst>
              <a:path w="21600" h="21600">
                <a:moveTo>
                  <a:pt x="0" y="0"/>
                </a:moveTo>
                <a:lnTo>
                  <a:pt x="21600" y="21600"/>
                </a:lnTo>
              </a:path>
            </a:pathLst>
          </a:custGeom>
          <a:noFill/>
          <a:ln>
            <a:solidFill>
              <a:srgbClr val="92d050"/>
            </a:solidFill>
            <a:round/>
            <a:tailEnd len="med" type="triangle" w="med"/>
          </a:ln>
        </p:spPr>
        <p:style>
          <a:lnRef idx="1">
            <a:schemeClr val="accent1"/>
          </a:lnRef>
          <a:fillRef idx="0">
            <a:schemeClr val="accent1"/>
          </a:fillRef>
          <a:effectRef idx="0">
            <a:schemeClr val="accent1"/>
          </a:effectRef>
          <a:fontRef idx="minor"/>
        </p:style>
      </p:sp>
      <p:sp>
        <p:nvSpPr>
          <p:cNvPr id="118" name="Straight Arrow Connector 11"/>
          <p:cNvSpPr/>
          <p:nvPr/>
        </p:nvSpPr>
        <p:spPr>
          <a:xfrm flipH="1" flipV="1">
            <a:off x="4234680" y="4143960"/>
            <a:ext cx="1258920" cy="205200"/>
          </a:xfrm>
          <a:custGeom>
            <a:avLst/>
            <a:gdLst/>
            <a:ahLst/>
            <a:rect l="l" t="t" r="r" b="b"/>
            <a:pathLst>
              <a:path w="21600" h="21600">
                <a:moveTo>
                  <a:pt x="0" y="0"/>
                </a:moveTo>
                <a:lnTo>
                  <a:pt x="21600" y="21600"/>
                </a:lnTo>
              </a:path>
            </a:pathLst>
          </a:custGeom>
          <a:noFill/>
          <a:ln>
            <a:solidFill>
              <a:srgbClr val="92d050"/>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Box 1"/>
          <p:cNvSpPr/>
          <p:nvPr/>
        </p:nvSpPr>
        <p:spPr>
          <a:xfrm>
            <a:off x="526320" y="117720"/>
            <a:ext cx="10256400" cy="6661440"/>
          </a:xfrm>
          <a:prstGeom prst="rect">
            <a:avLst/>
          </a:prstGeom>
          <a:solidFill>
            <a:schemeClr val="tx1"/>
          </a:solid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ffffff"/>
                </a:solidFill>
                <a:latin typeface="Consolas"/>
              </a:rPr>
              <a:t> </a:t>
            </a:r>
            <a:r>
              <a:rPr b="0" lang="en-GB" sz="1200" spc="-1" strike="noStrike">
                <a:solidFill>
                  <a:srgbClr val="d4d4d4"/>
                </a:solidFill>
                <a:latin typeface="Consolas"/>
              </a:rPr>
              <a:t>"value"</a:t>
            </a:r>
            <a:r>
              <a:rPr b="0" lang="en-GB" sz="1200" spc="-1" strike="noStrike">
                <a:solidFill>
                  <a:srgbClr val="ffffff"/>
                </a:solidFill>
                <a:latin typeface="Consolas"/>
              </a:rPr>
              <a:t>: [</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4761865.0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56932.0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76176.0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118817.0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542868.0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159192.0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1347359.0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258058.0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147707.0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222504.0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99232.0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84697.0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32044.0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194899.0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40873.0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128884.0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130507.0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195044.0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61386.0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77961.0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64544.0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65535.0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159553.0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116176.0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88770.0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149722.0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142425.0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2354428.0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28465.0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38330.0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        </a:t>
            </a:r>
            <a:r>
              <a:rPr b="0" lang="en-GB" sz="1200" spc="-1" strike="noStrike">
                <a:solidFill>
                  <a:srgbClr val="b5cea8"/>
                </a:solidFill>
                <a:latin typeface="Consolas"/>
              </a:rPr>
              <a:t>58785.0</a:t>
            </a: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a:t>
            </a:r>
            <a:endParaRPr b="0" lang="en-IE" sz="1200" spc="-1" strike="noStrike">
              <a:latin typeface="Arial"/>
            </a:endParaRPr>
          </a:p>
          <a:p>
            <a:pPr>
              <a:lnSpc>
                <a:spcPct val="100000"/>
              </a:lnSpc>
              <a:buNone/>
            </a:pPr>
            <a:r>
              <a:rPr b="0" lang="en-GB" sz="1200" spc="-1" strike="noStrike">
                <a:solidFill>
                  <a:srgbClr val="ffffff"/>
                </a:solidFill>
                <a:latin typeface="Consolas"/>
              </a:rPr>
              <a:t>]</a:t>
            </a:r>
            <a:endParaRPr b="0" lang="en-IE" sz="12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1" name="Rectangle 9"/>
          <p:cNvSpPr/>
          <p:nvPr/>
        </p:nvSpPr>
        <p:spPr>
          <a:xfrm>
            <a:off x="984600" y="464040"/>
            <a:ext cx="10222560" cy="8028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22" name="Rectangle 11"/>
          <p:cNvSpPr/>
          <p:nvPr/>
        </p:nvSpPr>
        <p:spPr>
          <a:xfrm>
            <a:off x="984600" y="601920"/>
            <a:ext cx="10222560" cy="138564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23" name="Rectangle 13"/>
          <p:cNvSpPr/>
          <p:nvPr/>
        </p:nvSpPr>
        <p:spPr>
          <a:xfrm>
            <a:off x="984600" y="2038680"/>
            <a:ext cx="10222560" cy="802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24" name="PlaceHolder 1"/>
          <p:cNvSpPr>
            <a:spLocks noGrp="1"/>
          </p:cNvSpPr>
          <p:nvPr>
            <p:ph type="title"/>
          </p:nvPr>
        </p:nvSpPr>
        <p:spPr>
          <a:xfrm>
            <a:off x="1069920" y="484560"/>
            <a:ext cx="10058040" cy="1608840"/>
          </a:xfrm>
          <a:prstGeom prst="rect">
            <a:avLst/>
          </a:prstGeom>
          <a:noFill/>
          <a:ln w="0">
            <a:noFill/>
          </a:ln>
        </p:spPr>
        <p:txBody>
          <a:bodyPr anchor="ctr">
            <a:normAutofit/>
          </a:bodyPr>
          <a:p>
            <a:pPr>
              <a:lnSpc>
                <a:spcPct val="90000"/>
              </a:lnSpc>
              <a:buNone/>
            </a:pPr>
            <a:r>
              <a:rPr b="0" lang="en-IE" sz="5400" spc="-1" strike="noStrike" cap="all">
                <a:latin typeface="Rockwell Condensed"/>
              </a:rPr>
              <a:t>Values</a:t>
            </a:r>
            <a:endParaRPr b="0" lang="en-US" sz="5400" spc="-1" strike="noStrike">
              <a:solidFill>
                <a:srgbClr val="000000"/>
              </a:solidFill>
              <a:latin typeface="Rockwell"/>
            </a:endParaRPr>
          </a:p>
        </p:txBody>
      </p:sp>
      <p:sp>
        <p:nvSpPr>
          <p:cNvPr id="125" name="PlaceHolder 2"/>
          <p:cNvSpPr>
            <a:spLocks noGrp="1"/>
          </p:cNvSpPr>
          <p:nvPr>
            <p:ph/>
          </p:nvPr>
        </p:nvSpPr>
        <p:spPr>
          <a:xfrm>
            <a:off x="1069920" y="2320560"/>
            <a:ext cx="10058040" cy="1520640"/>
          </a:xfrm>
          <a:prstGeom prst="rect">
            <a:avLst/>
          </a:prstGeom>
          <a:noFill/>
          <a:ln w="0">
            <a:noFill/>
          </a:ln>
        </p:spPr>
        <p:txBody>
          <a:bodyPr anchor="t">
            <a:normAutofit fontScale="93000"/>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order of the values in last dimension first</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GB" sz="2000" spc="-1" strike="noStrike">
                <a:solidFill>
                  <a:srgbClr val="333333"/>
                </a:solidFill>
                <a:latin typeface="Helvetica Neue"/>
              </a:rPr>
              <a:t>For example, if we have three dimensions (A, B and C) with 3, 2 and 4 categories respectively, the values should be ordered iterating first by the 4 categories of C, then by the 2 categories of B and finally by the 3 categories of A: </a:t>
            </a:r>
            <a:r>
              <a:rPr b="0" lang="en-GB" sz="1100" spc="-1" strike="noStrike">
                <a:solidFill>
                  <a:srgbClr val="ffc000"/>
                </a:solidFill>
                <a:latin typeface="Helvetica Neue"/>
              </a:rPr>
              <a:t>(ref: </a:t>
            </a:r>
            <a:r>
              <a:rPr b="0" lang="en-IE" sz="1100" spc="-1" strike="noStrike" u="sng">
                <a:solidFill>
                  <a:srgbClr val="ffc000"/>
                </a:solidFill>
                <a:uFillTx/>
                <a:latin typeface="Rockwell"/>
                <a:hlinkClick r:id="rId4"/>
              </a:rPr>
              <a:t>Format. JSON-stat</a:t>
            </a:r>
            <a:r>
              <a:rPr b="0" lang="en-GB" sz="1100" spc="-1" strike="noStrike">
                <a:solidFill>
                  <a:srgbClr val="ffc000"/>
                </a:solidFill>
                <a:latin typeface="Helvetica Neue"/>
              </a:rPr>
              <a:t>)</a:t>
            </a:r>
            <a:endParaRPr b="0" lang="en-US" sz="1100" spc="-1" strike="noStrike">
              <a:solidFill>
                <a:srgbClr val="000000"/>
              </a:solidFill>
              <a:latin typeface="Rockwell"/>
            </a:endParaRPr>
          </a:p>
        </p:txBody>
      </p:sp>
      <p:sp>
        <p:nvSpPr>
          <p:cNvPr id="126" name="Oval 15"/>
          <p:cNvSpPr/>
          <p:nvPr/>
        </p:nvSpPr>
        <p:spPr>
          <a:xfrm>
            <a:off x="11401560" y="6229800"/>
            <a:ext cx="456840" cy="456840"/>
          </a:xfrm>
          <a:prstGeom prst="ellipse">
            <a:avLst/>
          </a:prstGeom>
          <a:blipFill rotWithShape="0">
            <a:blip r:embed="rId5"/>
            <a:srcRect/>
            <a:tile/>
          </a:blipFill>
          <a:ln w="25400">
            <a:noFill/>
          </a:ln>
        </p:spPr>
        <p:style>
          <a:lnRef idx="0"/>
          <a:fillRef idx="0"/>
          <a:effectRef idx="0"/>
          <a:fontRef idx="minor"/>
        </p:style>
      </p:sp>
      <p:sp>
        <p:nvSpPr>
          <p:cNvPr id="127" name="Oval 17"/>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sp>
        <p:nvSpPr>
          <p:cNvPr id="128" name="TextBox 3"/>
          <p:cNvSpPr/>
          <p:nvPr/>
        </p:nvSpPr>
        <p:spPr>
          <a:xfrm>
            <a:off x="1328400" y="3921480"/>
            <a:ext cx="5201280" cy="2284200"/>
          </a:xfrm>
          <a:prstGeom prst="rect">
            <a:avLst/>
          </a:prstGeom>
          <a:solidFill>
            <a:schemeClr val="tx1"/>
          </a:solidFill>
          <a:ln w="0">
            <a:noFill/>
          </a:ln>
        </p:spPr>
        <p:style>
          <a:lnRef idx="0"/>
          <a:fillRef idx="0"/>
          <a:effectRef idx="0"/>
          <a:fontRef idx="minor"/>
        </p:style>
        <p:txBody>
          <a:bodyPr lIns="90000" rIns="90000" tIns="45000" bIns="45000" anchor="t">
            <a:spAutoFit/>
          </a:bodyPr>
          <a:p>
            <a:pPr>
              <a:lnSpc>
                <a:spcPct val="100000"/>
              </a:lnSpc>
              <a:buNone/>
            </a:pPr>
            <a:r>
              <a:rPr b="0" lang="pt-BR" sz="1800" spc="-1" strike="noStrike">
                <a:solidFill>
                  <a:srgbClr val="ffffff"/>
                </a:solidFill>
                <a:latin typeface="Consolas"/>
              </a:rPr>
              <a:t>A1B1C1   A1B1C2   A1B1C3   A1B1C4</a:t>
            </a:r>
            <a:endParaRPr b="0" lang="en-IE" sz="1800" spc="-1" strike="noStrike">
              <a:latin typeface="Arial"/>
            </a:endParaRPr>
          </a:p>
          <a:p>
            <a:pPr>
              <a:lnSpc>
                <a:spcPct val="100000"/>
              </a:lnSpc>
              <a:buNone/>
            </a:pPr>
            <a:r>
              <a:rPr b="0" lang="pt-BR" sz="1800" spc="-1" strike="noStrike">
                <a:solidFill>
                  <a:srgbClr val="ffffff"/>
                </a:solidFill>
                <a:latin typeface="Consolas"/>
              </a:rPr>
              <a:t>A1B2C1   A1B2C2   A1B2C3   A1B2C4</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pt-BR" sz="1800" spc="-1" strike="noStrike">
                <a:solidFill>
                  <a:srgbClr val="ffffff"/>
                </a:solidFill>
                <a:latin typeface="Consolas"/>
              </a:rPr>
              <a:t>A2B1C1   A2B1C2   A2B1C3   A1B1C4</a:t>
            </a:r>
            <a:endParaRPr b="0" lang="en-IE" sz="1800" spc="-1" strike="noStrike">
              <a:latin typeface="Arial"/>
            </a:endParaRPr>
          </a:p>
          <a:p>
            <a:pPr>
              <a:lnSpc>
                <a:spcPct val="100000"/>
              </a:lnSpc>
              <a:buNone/>
            </a:pPr>
            <a:r>
              <a:rPr b="0" lang="pt-BR" sz="1800" spc="-1" strike="noStrike">
                <a:solidFill>
                  <a:srgbClr val="ffffff"/>
                </a:solidFill>
                <a:latin typeface="Consolas"/>
              </a:rPr>
              <a:t>A2B2C1   A2B2C2   A2B2C3   A2B2C4</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pt-BR" sz="1800" spc="-1" strike="noStrike">
                <a:solidFill>
                  <a:srgbClr val="ffffff"/>
                </a:solidFill>
                <a:latin typeface="Consolas"/>
              </a:rPr>
              <a:t>A3B1C1   A3B1C2   A3B1C3   A3B1C4</a:t>
            </a:r>
            <a:endParaRPr b="0" lang="en-IE" sz="1800" spc="-1" strike="noStrike">
              <a:latin typeface="Arial"/>
            </a:endParaRPr>
          </a:p>
          <a:p>
            <a:pPr>
              <a:lnSpc>
                <a:spcPct val="100000"/>
              </a:lnSpc>
              <a:buNone/>
            </a:pPr>
            <a:r>
              <a:rPr b="0" lang="pt-BR" sz="1800" spc="-1" strike="noStrike">
                <a:solidFill>
                  <a:srgbClr val="ffffff"/>
                </a:solidFill>
                <a:latin typeface="Consolas"/>
              </a:rPr>
              <a:t>A3B2C1   A3B2C2   A3B2C3   A3B2C4</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Box 1"/>
          <p:cNvSpPr/>
          <p:nvPr/>
        </p:nvSpPr>
        <p:spPr>
          <a:xfrm>
            <a:off x="475560" y="0"/>
            <a:ext cx="11067480" cy="7478280"/>
          </a:xfrm>
          <a:prstGeom prst="rect">
            <a:avLst/>
          </a:prstGeom>
          <a:solidFill>
            <a:schemeClr val="tx1"/>
          </a:solidFill>
          <a:ln w="0">
            <a:noFill/>
          </a:ln>
        </p:spPr>
        <p:style>
          <a:lnRef idx="0"/>
          <a:fillRef idx="0"/>
          <a:effectRef idx="0"/>
          <a:fontRef idx="minor"/>
        </p:style>
        <p:txBody>
          <a:bodyPr lIns="90000" rIns="90000" tIns="45000" bIns="45000" anchor="t">
            <a:spAutoFit/>
          </a:bodyPr>
          <a:p>
            <a:pPr>
              <a:lnSpc>
                <a:spcPct val="100000"/>
              </a:lnSpc>
              <a:buNone/>
            </a:pPr>
            <a:r>
              <a:rPr b="0" lang="en-IE" sz="1600" spc="-1" strike="noStrike">
                <a:solidFill>
                  <a:srgbClr val="ffffff"/>
                </a:solidFill>
                <a:latin typeface="Consolas"/>
              </a:rPr>
              <a:t>{</a:t>
            </a:r>
            <a:endParaRPr b="0" lang="en-IE" sz="1600" spc="-1" strike="noStrike">
              <a:latin typeface="Arial"/>
            </a:endParaRPr>
          </a:p>
          <a:p>
            <a:pPr>
              <a:lnSpc>
                <a:spcPct val="100000"/>
              </a:lnSpc>
              <a:buNone/>
            </a:pPr>
            <a:r>
              <a:rPr b="0" lang="en-IE" sz="1600" spc="-1" strike="noStrike">
                <a:solidFill>
                  <a:srgbClr val="ffffff"/>
                </a:solidFill>
                <a:latin typeface="Consolas"/>
              </a:rPr>
              <a:t>    </a:t>
            </a:r>
            <a:r>
              <a:rPr b="0" lang="en-IE" sz="1600" spc="-1" strike="noStrike">
                <a:solidFill>
                  <a:srgbClr val="d4d4d4"/>
                </a:solidFill>
                <a:latin typeface="Consolas"/>
              </a:rPr>
              <a:t>"Population 2016"</a:t>
            </a:r>
            <a:r>
              <a:rPr b="0" lang="en-IE" sz="1600" spc="-1" strike="noStrike">
                <a:solidFill>
                  <a:srgbClr val="ffffff"/>
                </a:solidFill>
                <a:latin typeface="Consolas"/>
              </a:rPr>
              <a:t>: {</a:t>
            </a:r>
            <a:endParaRPr b="0" lang="en-IE" sz="1600" spc="-1" strike="noStrike">
              <a:latin typeface="Arial"/>
            </a:endParaRPr>
          </a:p>
          <a:p>
            <a:pPr>
              <a:lnSpc>
                <a:spcPct val="100000"/>
              </a:lnSpc>
              <a:buNone/>
            </a:pPr>
            <a:r>
              <a:rPr b="0" lang="en-IE" sz="1600" spc="-1" strike="noStrike">
                <a:solidFill>
                  <a:srgbClr val="ffffff"/>
                </a:solidFill>
                <a:latin typeface="Consolas"/>
              </a:rPr>
              <a:t>        </a:t>
            </a:r>
            <a:r>
              <a:rPr b="0" lang="en-IE" sz="1600" spc="-1" strike="noStrike">
                <a:solidFill>
                  <a:srgbClr val="d4d4d4"/>
                </a:solidFill>
                <a:latin typeface="Consolas"/>
              </a:rPr>
              <a:t>"2022"</a:t>
            </a:r>
            <a:r>
              <a:rPr b="0" lang="en-IE" sz="1600" spc="-1" strike="noStrike">
                <a:solidFill>
                  <a:srgbClr val="ffffff"/>
                </a:solidFill>
                <a:latin typeface="Consolas"/>
              </a:rPr>
              <a:t>: {</a:t>
            </a:r>
            <a:endParaRPr b="0" lang="en-IE" sz="1600" spc="-1" strike="noStrike">
              <a:latin typeface="Arial"/>
            </a:endParaRPr>
          </a:p>
          <a:p>
            <a:pPr>
              <a:lnSpc>
                <a:spcPct val="100000"/>
              </a:lnSpc>
              <a:buNone/>
            </a:pPr>
            <a:r>
              <a:rPr b="0" lang="en-IE" sz="1600" spc="-1" strike="noStrike">
                <a:solidFill>
                  <a:srgbClr val="ffffff"/>
                </a:solidFill>
                <a:latin typeface="Consolas"/>
              </a:rPr>
              <a:t>            </a:t>
            </a:r>
            <a:r>
              <a:rPr b="0" lang="en-IE" sz="1600" spc="-1" strike="noStrike">
                <a:solidFill>
                  <a:srgbClr val="d4d4d4"/>
                </a:solidFill>
                <a:latin typeface="Consolas"/>
              </a:rPr>
              <a:t>"Both sexes"</a:t>
            </a:r>
            <a:r>
              <a:rPr b="0" lang="en-IE" sz="1600" spc="-1" strike="noStrike">
                <a:solidFill>
                  <a:srgbClr val="ffffff"/>
                </a:solidFill>
                <a:latin typeface="Consolas"/>
              </a:rPr>
              <a:t>: {</a:t>
            </a:r>
            <a:endParaRPr b="0" lang="en-IE" sz="1600" spc="-1" strike="noStrike">
              <a:latin typeface="Arial"/>
            </a:endParaRPr>
          </a:p>
          <a:p>
            <a:pPr>
              <a:lnSpc>
                <a:spcPct val="100000"/>
              </a:lnSpc>
              <a:buNone/>
            </a:pPr>
            <a:r>
              <a:rPr b="0" lang="en-IE" sz="1600" spc="-1" strike="noStrike">
                <a:solidFill>
                  <a:srgbClr val="ffffff"/>
                </a:solidFill>
                <a:latin typeface="Consolas"/>
              </a:rPr>
              <a:t>                </a:t>
            </a:r>
            <a:r>
              <a:rPr b="0" lang="en-IE" sz="1600" spc="-1" strike="noStrike">
                <a:solidFill>
                  <a:srgbClr val="d4d4d4"/>
                </a:solidFill>
                <a:latin typeface="Consolas"/>
              </a:rPr>
              <a:t>"Ireland"</a:t>
            </a:r>
            <a:r>
              <a:rPr b="0" lang="en-IE" sz="1600" spc="-1" strike="noStrike">
                <a:solidFill>
                  <a:srgbClr val="ffffff"/>
                </a:solidFill>
                <a:latin typeface="Consolas"/>
              </a:rPr>
              <a:t>: </a:t>
            </a:r>
            <a:r>
              <a:rPr b="0" lang="en-IE" sz="1600" spc="-1" strike="noStrike">
                <a:solidFill>
                  <a:srgbClr val="b5cea8"/>
                </a:solidFill>
                <a:latin typeface="Consolas"/>
              </a:rPr>
              <a:t>4761865.0</a:t>
            </a:r>
            <a:r>
              <a:rPr b="0" lang="en-IE" sz="1600" spc="-1" strike="noStrike">
                <a:solidFill>
                  <a:srgbClr val="ffffff"/>
                </a:solidFill>
                <a:latin typeface="Consolas"/>
              </a:rPr>
              <a:t>,</a:t>
            </a:r>
            <a:endParaRPr b="0" lang="en-IE" sz="1600" spc="-1" strike="noStrike">
              <a:latin typeface="Arial"/>
            </a:endParaRPr>
          </a:p>
          <a:p>
            <a:pPr>
              <a:lnSpc>
                <a:spcPct val="100000"/>
              </a:lnSpc>
              <a:buNone/>
            </a:pPr>
            <a:r>
              <a:rPr b="0" lang="en-IE" sz="1600" spc="-1" strike="noStrike">
                <a:solidFill>
                  <a:srgbClr val="ffffff"/>
                </a:solidFill>
                <a:latin typeface="Consolas"/>
              </a:rPr>
              <a:t>                </a:t>
            </a:r>
            <a:r>
              <a:rPr b="0" lang="en-IE" sz="1600" spc="-1" strike="noStrike">
                <a:solidFill>
                  <a:srgbClr val="d4d4d4"/>
                </a:solidFill>
                <a:latin typeface="Consolas"/>
              </a:rPr>
              <a:t>"Co. Carlow"</a:t>
            </a:r>
            <a:r>
              <a:rPr b="0" lang="en-IE" sz="1600" spc="-1" strike="noStrike">
                <a:solidFill>
                  <a:srgbClr val="ffffff"/>
                </a:solidFill>
                <a:latin typeface="Consolas"/>
              </a:rPr>
              <a:t>: </a:t>
            </a:r>
            <a:r>
              <a:rPr b="0" lang="en-IE" sz="1600" spc="-1" strike="noStrike">
                <a:solidFill>
                  <a:srgbClr val="b5cea8"/>
                </a:solidFill>
                <a:latin typeface="Consolas"/>
              </a:rPr>
              <a:t>56932.0</a:t>
            </a:r>
            <a:r>
              <a:rPr b="0" lang="en-IE" sz="1600" spc="-1" strike="noStrike">
                <a:solidFill>
                  <a:srgbClr val="ffffff"/>
                </a:solidFill>
                <a:latin typeface="Consolas"/>
              </a:rPr>
              <a:t>, …</a:t>
            </a:r>
            <a:endParaRPr b="0" lang="en-IE" sz="1600" spc="-1" strike="noStrike">
              <a:latin typeface="Arial"/>
            </a:endParaRPr>
          </a:p>
          <a:p>
            <a:pPr>
              <a:lnSpc>
                <a:spcPct val="100000"/>
              </a:lnSpc>
              <a:buNone/>
            </a:pPr>
            <a:r>
              <a:rPr b="0" lang="en-IE" sz="1600" spc="-1" strike="noStrike">
                <a:solidFill>
                  <a:srgbClr val="ffffff"/>
                </a:solidFill>
                <a:latin typeface="Consolas"/>
              </a:rPr>
              <a:t>                </a:t>
            </a:r>
            <a:r>
              <a:rPr b="0" lang="en-IE" sz="1600" spc="-1" strike="noStrike">
                <a:solidFill>
                  <a:srgbClr val="ffffff"/>
                </a:solidFill>
                <a:latin typeface="Consolas"/>
              </a:rPr>
              <a:t>},</a:t>
            </a:r>
            <a:endParaRPr b="0" lang="en-IE" sz="1600" spc="-1" strike="noStrike">
              <a:latin typeface="Arial"/>
            </a:endParaRPr>
          </a:p>
          <a:p>
            <a:pPr>
              <a:lnSpc>
                <a:spcPct val="100000"/>
              </a:lnSpc>
              <a:buNone/>
            </a:pPr>
            <a:r>
              <a:rPr b="0" lang="en-IE" sz="1600" spc="-1" strike="noStrike">
                <a:solidFill>
                  <a:srgbClr val="ffffff"/>
                </a:solidFill>
                <a:latin typeface="Consolas"/>
              </a:rPr>
              <a:t>            </a:t>
            </a:r>
            <a:r>
              <a:rPr b="0" lang="en-IE" sz="1600" spc="-1" strike="noStrike">
                <a:solidFill>
                  <a:srgbClr val="d4d4d4"/>
                </a:solidFill>
                <a:latin typeface="Consolas"/>
              </a:rPr>
              <a:t>"Male"</a:t>
            </a:r>
            <a:r>
              <a:rPr b="0" lang="en-IE" sz="1600" spc="-1" strike="noStrike">
                <a:solidFill>
                  <a:srgbClr val="ffffff"/>
                </a:solidFill>
                <a:latin typeface="Consolas"/>
              </a:rPr>
              <a:t>: {</a:t>
            </a:r>
            <a:endParaRPr b="0" lang="en-IE" sz="1600" spc="-1" strike="noStrike">
              <a:latin typeface="Arial"/>
            </a:endParaRPr>
          </a:p>
          <a:p>
            <a:pPr>
              <a:lnSpc>
                <a:spcPct val="100000"/>
              </a:lnSpc>
              <a:buNone/>
            </a:pPr>
            <a:r>
              <a:rPr b="0" lang="en-IE" sz="1600" spc="-1" strike="noStrike">
                <a:solidFill>
                  <a:srgbClr val="ffffff"/>
                </a:solidFill>
                <a:latin typeface="Consolas"/>
              </a:rPr>
              <a:t>                </a:t>
            </a:r>
            <a:r>
              <a:rPr b="0" lang="en-IE" sz="1600" spc="-1" strike="noStrike">
                <a:solidFill>
                  <a:srgbClr val="d4d4d4"/>
                </a:solidFill>
                <a:latin typeface="Consolas"/>
              </a:rPr>
              <a:t>"Ireland"</a:t>
            </a:r>
            <a:r>
              <a:rPr b="0" lang="en-IE" sz="1600" spc="-1" strike="noStrike">
                <a:solidFill>
                  <a:srgbClr val="ffffff"/>
                </a:solidFill>
                <a:latin typeface="Consolas"/>
              </a:rPr>
              <a:t>: </a:t>
            </a:r>
            <a:r>
              <a:rPr b="0" lang="en-IE" sz="1600" spc="-1" strike="noStrike">
                <a:solidFill>
                  <a:srgbClr val="b5cea8"/>
                </a:solidFill>
                <a:latin typeface="Consolas"/>
              </a:rPr>
              <a:t>2354428.0</a:t>
            </a:r>
            <a:r>
              <a:rPr b="0" lang="en-IE" sz="1600" spc="-1" strike="noStrike">
                <a:solidFill>
                  <a:srgbClr val="ffffff"/>
                </a:solidFill>
                <a:latin typeface="Consolas"/>
              </a:rPr>
              <a:t>, …</a:t>
            </a:r>
            <a:endParaRPr b="0" lang="en-IE" sz="1600" spc="-1" strike="noStrike">
              <a:latin typeface="Arial"/>
            </a:endParaRPr>
          </a:p>
          <a:p>
            <a:pPr>
              <a:lnSpc>
                <a:spcPct val="100000"/>
              </a:lnSpc>
              <a:buNone/>
            </a:pPr>
            <a:r>
              <a:rPr b="0" lang="en-IE" sz="1600" spc="-1" strike="noStrike">
                <a:solidFill>
                  <a:srgbClr val="ffffff"/>
                </a:solidFill>
                <a:latin typeface="Consolas"/>
              </a:rPr>
              <a:t>                </a:t>
            </a:r>
            <a:r>
              <a:rPr b="0" lang="en-IE" sz="1600" spc="-1" strike="noStrike">
                <a:solidFill>
                  <a:srgbClr val="ffffff"/>
                </a:solidFill>
                <a:latin typeface="Consolas"/>
              </a:rPr>
              <a:t>},</a:t>
            </a:r>
            <a:endParaRPr b="0" lang="en-IE" sz="1600" spc="-1" strike="noStrike">
              <a:latin typeface="Arial"/>
            </a:endParaRPr>
          </a:p>
          <a:p>
            <a:pPr>
              <a:lnSpc>
                <a:spcPct val="100000"/>
              </a:lnSpc>
              <a:buNone/>
            </a:pPr>
            <a:r>
              <a:rPr b="0" lang="en-IE" sz="1600" spc="-1" strike="noStrike">
                <a:solidFill>
                  <a:srgbClr val="ffffff"/>
                </a:solidFill>
                <a:latin typeface="Consolas"/>
              </a:rPr>
              <a:t>            </a:t>
            </a:r>
            <a:r>
              <a:rPr b="0" lang="en-IE" sz="1600" spc="-1" strike="noStrike">
                <a:solidFill>
                  <a:srgbClr val="d4d4d4"/>
                </a:solidFill>
                <a:latin typeface="Consolas"/>
              </a:rPr>
              <a:t>"Female"</a:t>
            </a:r>
            <a:r>
              <a:rPr b="0" lang="en-IE" sz="1600" spc="-1" strike="noStrike">
                <a:solidFill>
                  <a:srgbClr val="ffffff"/>
                </a:solidFill>
                <a:latin typeface="Consolas"/>
              </a:rPr>
              <a:t>: {…}</a:t>
            </a:r>
            <a:endParaRPr b="0" lang="en-IE" sz="1600" spc="-1" strike="noStrike">
              <a:latin typeface="Arial"/>
            </a:endParaRPr>
          </a:p>
          <a:p>
            <a:pPr>
              <a:lnSpc>
                <a:spcPct val="100000"/>
              </a:lnSpc>
              <a:buNone/>
            </a:pPr>
            <a:r>
              <a:rPr b="0" lang="en-IE" sz="1600" spc="-1" strike="noStrike">
                <a:solidFill>
                  <a:srgbClr val="ffffff"/>
                </a:solidFill>
                <a:latin typeface="Consolas"/>
              </a:rPr>
              <a:t>        </a:t>
            </a:r>
            <a:r>
              <a:rPr b="0" lang="en-IE" sz="1600" spc="-1" strike="noStrike">
                <a:solidFill>
                  <a:srgbClr val="ffffff"/>
                </a:solidFill>
                <a:latin typeface="Consolas"/>
              </a:rPr>
              <a:t>}</a:t>
            </a:r>
            <a:endParaRPr b="0" lang="en-IE" sz="1600" spc="-1" strike="noStrike">
              <a:latin typeface="Arial"/>
            </a:endParaRPr>
          </a:p>
          <a:p>
            <a:pPr>
              <a:lnSpc>
                <a:spcPct val="100000"/>
              </a:lnSpc>
              <a:buNone/>
            </a:pPr>
            <a:r>
              <a:rPr b="0" lang="en-IE" sz="1600" spc="-1" strike="noStrike">
                <a:solidFill>
                  <a:srgbClr val="ffffff"/>
                </a:solidFill>
                <a:latin typeface="Consolas"/>
              </a:rPr>
              <a:t>    </a:t>
            </a:r>
            <a:r>
              <a:rPr b="0" lang="en-IE" sz="1600" spc="-1" strike="noStrike">
                <a:solidFill>
                  <a:srgbClr val="ffffff"/>
                </a:solidFill>
                <a:latin typeface="Consolas"/>
              </a:rPr>
              <a:t>},</a:t>
            </a:r>
            <a:endParaRPr b="0" lang="en-IE" sz="1600" spc="-1" strike="noStrike">
              <a:latin typeface="Arial"/>
            </a:endParaRPr>
          </a:p>
          <a:p>
            <a:pPr>
              <a:lnSpc>
                <a:spcPct val="100000"/>
              </a:lnSpc>
              <a:buNone/>
            </a:pPr>
            <a:r>
              <a:rPr b="0" lang="en-IE" sz="1800" spc="-1" strike="noStrike">
                <a:solidFill>
                  <a:srgbClr val="ffffff"/>
                </a:solidFill>
                <a:latin typeface="Consolas"/>
              </a:rPr>
              <a:t>    </a:t>
            </a:r>
            <a:r>
              <a:rPr b="0" lang="en-IE" sz="1050" spc="-1" strike="noStrike">
                <a:solidFill>
                  <a:srgbClr val="d4d4d4"/>
                </a:solidFill>
                <a:latin typeface="Consolas"/>
              </a:rPr>
              <a:t>"Population 2022"</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"2022"</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"Both sexes"</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"Male"</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"Female"</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ffffff"/>
                </a:solidFill>
                <a:latin typeface="Consolas"/>
              </a:rPr>
              <a:t>}</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ffffff"/>
                </a:solidFill>
                <a:latin typeface="Consolas"/>
              </a:rPr>
              <a:t>},</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"Actual change since previous census"</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"2022"</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"Both sexes"</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"Ireland"</a:t>
            </a:r>
            <a:r>
              <a:rPr b="0" lang="en-IE" sz="1050" spc="-1" strike="noStrike">
                <a:solidFill>
                  <a:srgbClr val="ffffff"/>
                </a:solidFill>
                <a:latin typeface="Consolas"/>
              </a:rPr>
              <a:t>: </a:t>
            </a:r>
            <a:r>
              <a:rPr b="0" lang="en-IE" sz="1050" spc="-1" strike="noStrike">
                <a:solidFill>
                  <a:srgbClr val="b5cea8"/>
                </a:solidFill>
                <a:latin typeface="Consolas"/>
              </a:rPr>
              <a:t>361671.0</a:t>
            </a:r>
            <a:r>
              <a:rPr b="0" lang="en-IE" sz="1050" spc="-1" strike="noStrike">
                <a:solidFill>
                  <a:srgbClr val="ffffff"/>
                </a:solidFill>
                <a:latin typeface="Consolas"/>
              </a:rPr>
              <a:t>,</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ffffff"/>
                </a:solidFill>
                <a:latin typeface="Consolas"/>
              </a:rPr>
              <a:t>},</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"Male"</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"Female"</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ffffff"/>
                </a:solidFill>
                <a:latin typeface="Consolas"/>
              </a:rPr>
              <a:t>}</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ffffff"/>
                </a:solidFill>
                <a:latin typeface="Consolas"/>
              </a:rPr>
              <a:t>},</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"Percentage change since previous census"</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"2022"</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"Both sexes"</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"Male"</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d4d4d4"/>
                </a:solidFill>
                <a:latin typeface="Consolas"/>
              </a:rPr>
              <a:t>"Female"</a:t>
            </a:r>
            <a:r>
              <a:rPr b="0" lang="en-IE" sz="1050" spc="-1" strike="noStrike">
                <a:solidFill>
                  <a:srgbClr val="ffffff"/>
                </a:solidFill>
                <a:latin typeface="Consolas"/>
              </a:rPr>
              <a:t>: {}</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ffffff"/>
                </a:solidFill>
                <a:latin typeface="Consolas"/>
              </a:rPr>
              <a:t>}</a:t>
            </a:r>
            <a:endParaRPr b="0" lang="en-IE" sz="1050" spc="-1" strike="noStrike">
              <a:latin typeface="Arial"/>
            </a:endParaRPr>
          </a:p>
          <a:p>
            <a:pPr>
              <a:lnSpc>
                <a:spcPct val="100000"/>
              </a:lnSpc>
              <a:buNone/>
            </a:pPr>
            <a:r>
              <a:rPr b="0" lang="en-IE" sz="1050" spc="-1" strike="noStrike">
                <a:solidFill>
                  <a:srgbClr val="ffffff"/>
                </a:solidFill>
                <a:latin typeface="Consolas"/>
              </a:rPr>
              <a:t>    </a:t>
            </a:r>
            <a:r>
              <a:rPr b="0" lang="en-IE" sz="1050" spc="-1" strike="noStrike">
                <a:solidFill>
                  <a:srgbClr val="ffffff"/>
                </a:solidFill>
                <a:latin typeface="Consolas"/>
              </a:rPr>
              <a:t>}</a:t>
            </a:r>
            <a:endParaRPr b="0" lang="en-IE" sz="1050" spc="-1" strike="noStrike">
              <a:latin typeface="Arial"/>
            </a:endParaRPr>
          </a:p>
          <a:p>
            <a:pPr>
              <a:lnSpc>
                <a:spcPct val="100000"/>
              </a:lnSpc>
              <a:buNone/>
            </a:pPr>
            <a:r>
              <a:rPr b="0" lang="en-IE" sz="1050" spc="-1" strike="noStrike">
                <a:solidFill>
                  <a:srgbClr val="ffffff"/>
                </a:solidFill>
                <a:latin typeface="Consolas"/>
              </a:rPr>
              <a:t>}</a:t>
            </a:r>
            <a:endParaRPr b="0" lang="en-IE" sz="105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Summary</a:t>
            </a:r>
            <a:endParaRPr b="0" lang="en-US" sz="5400" spc="-1" strike="noStrike">
              <a:solidFill>
                <a:srgbClr val="000000"/>
              </a:solidFill>
              <a:latin typeface="Rockwell"/>
            </a:endParaRPr>
          </a:p>
        </p:txBody>
      </p:sp>
      <p:sp>
        <p:nvSpPr>
          <p:cNvPr id="131"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Lots to explore here</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2118</TotalTime>
  <Application>LibreOffice/7.3.7.2$Linux_X86_64 LibreOffice_project/30$Build-2</Application>
  <AppVersion>15.0000</AppVersion>
  <Words>624</Words>
  <Paragraphs>127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2019-10-16T11:59:03Z</dcterms:created>
  <dc:creator>Andrew Beatty</dc:creator>
  <dc:description/>
  <dc:language>en-IE</dc:language>
  <cp:lastModifiedBy/>
  <dcterms:modified xsi:type="dcterms:W3CDTF">2024-02-17T20:45:23Z</dcterms:modified>
  <cp:revision>16</cp:revision>
  <dc:subject/>
  <dc:title>RESTful API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